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2" r:id="rId4"/>
    <p:sldMasterId id="2147483797" r:id="rId5"/>
    <p:sldMasterId id="2147483813" r:id="rId6"/>
    <p:sldMasterId id="2147483874" r:id="rId7"/>
    <p:sldMasterId id="2147483881" r:id="rId8"/>
    <p:sldMasterId id="2147483887" r:id="rId9"/>
    <p:sldMasterId id="2147483901" r:id="rId10"/>
    <p:sldMasterId id="2147483924" r:id="rId11"/>
  </p:sldMasterIdLst>
  <p:notesMasterIdLst>
    <p:notesMasterId r:id="rId33"/>
  </p:notesMasterIdLst>
  <p:sldIdLst>
    <p:sldId id="2310" r:id="rId12"/>
    <p:sldId id="2311" r:id="rId13"/>
    <p:sldId id="2316" r:id="rId14"/>
    <p:sldId id="2313" r:id="rId15"/>
    <p:sldId id="2325" r:id="rId16"/>
    <p:sldId id="2331" r:id="rId17"/>
    <p:sldId id="2330" r:id="rId18"/>
    <p:sldId id="261" r:id="rId19"/>
    <p:sldId id="2343" r:id="rId20"/>
    <p:sldId id="6211" r:id="rId21"/>
    <p:sldId id="6864" r:id="rId22"/>
    <p:sldId id="6865" r:id="rId23"/>
    <p:sldId id="6867" r:id="rId24"/>
    <p:sldId id="6868" r:id="rId25"/>
    <p:sldId id="6869" r:id="rId26"/>
    <p:sldId id="6870" r:id="rId27"/>
    <p:sldId id="2327" r:id="rId28"/>
    <p:sldId id="2324" r:id="rId29"/>
    <p:sldId id="2323" r:id="rId30"/>
    <p:sldId id="2305" r:id="rId31"/>
    <p:sldId id="231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2F0BBB-FC05-0640-B705-EE4D444658DC}" v="25" dt="2024-01-22T03:51:13.5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0" autoAdjust="0"/>
    <p:restoredTop sz="85499"/>
  </p:normalViewPr>
  <p:slideViewPr>
    <p:cSldViewPr snapToGrid="0">
      <p:cViewPr varScale="1">
        <p:scale>
          <a:sx n="92" d="100"/>
          <a:sy n="92" d="100"/>
        </p:scale>
        <p:origin x="1256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1568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microsoft.com/office/2015/10/relationships/revisionInfo" Target="revisionInfo.xml"/><Relationship Id="rId21" Type="http://schemas.openxmlformats.org/officeDocument/2006/relationships/slide" Target="slides/slide10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 Morales" userId="e0b603d6cbb0c98c" providerId="LiveId" clId="{E72F0BBB-FC05-0640-B705-EE4D444658DC}"/>
    <pc:docChg chg="modSld">
      <pc:chgData name="Leo Morales" userId="e0b603d6cbb0c98c" providerId="LiveId" clId="{E72F0BBB-FC05-0640-B705-EE4D444658DC}" dt="2024-01-22T03:53:24.446" v="227" actId="20577"/>
      <pc:docMkLst>
        <pc:docMk/>
      </pc:docMkLst>
      <pc:sldChg chg="addSp modSp mod">
        <pc:chgData name="Leo Morales" userId="e0b603d6cbb0c98c" providerId="LiveId" clId="{E72F0BBB-FC05-0640-B705-EE4D444658DC}" dt="2024-01-22T03:51:44.669" v="145" actId="207"/>
        <pc:sldMkLst>
          <pc:docMk/>
          <pc:sldMk cId="2428066772" sldId="2305"/>
        </pc:sldMkLst>
        <pc:spChg chg="add mod">
          <ac:chgData name="Leo Morales" userId="e0b603d6cbb0c98c" providerId="LiveId" clId="{E72F0BBB-FC05-0640-B705-EE4D444658DC}" dt="2024-01-22T03:50:54.143" v="113" actId="688"/>
          <ac:spMkLst>
            <pc:docMk/>
            <pc:sldMk cId="2428066772" sldId="2305"/>
            <ac:spMk id="4" creationId="{E8612123-F4F1-8F90-688C-DEE6F58BA60F}"/>
          </ac:spMkLst>
        </pc:spChg>
        <pc:spChg chg="add mod">
          <ac:chgData name="Leo Morales" userId="e0b603d6cbb0c98c" providerId="LiveId" clId="{E72F0BBB-FC05-0640-B705-EE4D444658DC}" dt="2024-01-22T03:51:44.669" v="145" actId="207"/>
          <ac:spMkLst>
            <pc:docMk/>
            <pc:sldMk cId="2428066772" sldId="2305"/>
            <ac:spMk id="5" creationId="{BEC1F5FB-56A1-B3A4-40F4-95D4EAFBBC5C}"/>
          </ac:spMkLst>
        </pc:spChg>
      </pc:sldChg>
      <pc:sldChg chg="modSp mod">
        <pc:chgData name="Leo Morales" userId="e0b603d6cbb0c98c" providerId="LiveId" clId="{E72F0BBB-FC05-0640-B705-EE4D444658DC}" dt="2024-01-22T03:53:24.446" v="227" actId="20577"/>
        <pc:sldMkLst>
          <pc:docMk/>
          <pc:sldMk cId="2934592494" sldId="2318"/>
        </pc:sldMkLst>
        <pc:spChg chg="mod">
          <ac:chgData name="Leo Morales" userId="e0b603d6cbb0c98c" providerId="LiveId" clId="{E72F0BBB-FC05-0640-B705-EE4D444658DC}" dt="2024-01-22T03:53:24.446" v="227" actId="20577"/>
          <ac:spMkLst>
            <pc:docMk/>
            <pc:sldMk cId="2934592494" sldId="2318"/>
            <ac:spMk id="3" creationId="{8B0794B1-9E0C-8949-807E-3B2DACA4B768}"/>
          </ac:spMkLst>
        </pc:spChg>
      </pc:sldChg>
      <pc:sldChg chg="addSp modSp mod">
        <pc:chgData name="Leo Morales" userId="e0b603d6cbb0c98c" providerId="LiveId" clId="{E72F0BBB-FC05-0640-B705-EE4D444658DC}" dt="2024-01-22T03:49:43.857" v="93" actId="207"/>
        <pc:sldMkLst>
          <pc:docMk/>
          <pc:sldMk cId="381586892" sldId="2323"/>
        </pc:sldMkLst>
        <pc:spChg chg="mod">
          <ac:chgData name="Leo Morales" userId="e0b603d6cbb0c98c" providerId="LiveId" clId="{E72F0BBB-FC05-0640-B705-EE4D444658DC}" dt="2024-01-22T03:49:27.894" v="92" actId="20577"/>
          <ac:spMkLst>
            <pc:docMk/>
            <pc:sldMk cId="381586892" sldId="2323"/>
            <ac:spMk id="2" creationId="{4DD5A752-ED54-6341-AAC9-A58892656869}"/>
          </ac:spMkLst>
        </pc:spChg>
        <pc:spChg chg="add mod">
          <ac:chgData name="Leo Morales" userId="e0b603d6cbb0c98c" providerId="LiveId" clId="{E72F0BBB-FC05-0640-B705-EE4D444658DC}" dt="2024-01-22T03:47:47.088" v="58" actId="1038"/>
          <ac:spMkLst>
            <pc:docMk/>
            <pc:sldMk cId="381586892" sldId="2323"/>
            <ac:spMk id="11" creationId="{F502802B-D83B-B14A-D001-A6E1FF9A9EE5}"/>
          </ac:spMkLst>
        </pc:spChg>
        <pc:spChg chg="add mod">
          <ac:chgData name="Leo Morales" userId="e0b603d6cbb0c98c" providerId="LiveId" clId="{E72F0BBB-FC05-0640-B705-EE4D444658DC}" dt="2024-01-22T03:48:07.941" v="59" actId="208"/>
          <ac:spMkLst>
            <pc:docMk/>
            <pc:sldMk cId="381586892" sldId="2323"/>
            <ac:spMk id="12" creationId="{69519133-CBD4-3293-46EB-CFFB7B1B5FFA}"/>
          </ac:spMkLst>
        </pc:spChg>
        <pc:spChg chg="add mod">
          <ac:chgData name="Leo Morales" userId="e0b603d6cbb0c98c" providerId="LiveId" clId="{E72F0BBB-FC05-0640-B705-EE4D444658DC}" dt="2024-01-22T03:48:44.844" v="63" actId="14100"/>
          <ac:spMkLst>
            <pc:docMk/>
            <pc:sldMk cId="381586892" sldId="2323"/>
            <ac:spMk id="13" creationId="{05B0F6E2-7F5C-940A-2A8F-ACBFCB4463A7}"/>
          </ac:spMkLst>
        </pc:spChg>
        <pc:spChg chg="add mod">
          <ac:chgData name="Leo Morales" userId="e0b603d6cbb0c98c" providerId="LiveId" clId="{E72F0BBB-FC05-0640-B705-EE4D444658DC}" dt="2024-01-22T03:49:43.857" v="93" actId="207"/>
          <ac:spMkLst>
            <pc:docMk/>
            <pc:sldMk cId="381586892" sldId="2323"/>
            <ac:spMk id="14" creationId="{25E64427-75D1-BBA6-4B92-CB8241363D02}"/>
          </ac:spMkLst>
        </pc:spChg>
      </pc:sldChg>
      <pc:sldChg chg="addSp modSp mod">
        <pc:chgData name="Leo Morales" userId="e0b603d6cbb0c98c" providerId="LiveId" clId="{E72F0BBB-FC05-0640-B705-EE4D444658DC}" dt="2024-01-22T03:45:25.042" v="39" actId="20577"/>
        <pc:sldMkLst>
          <pc:docMk/>
          <pc:sldMk cId="254462025" sldId="6870"/>
        </pc:sldMkLst>
        <pc:spChg chg="add mod">
          <ac:chgData name="Leo Morales" userId="e0b603d6cbb0c98c" providerId="LiveId" clId="{E72F0BBB-FC05-0640-B705-EE4D444658DC}" dt="2024-01-22T03:44:52.507" v="23" actId="207"/>
          <ac:spMkLst>
            <pc:docMk/>
            <pc:sldMk cId="254462025" sldId="6870"/>
            <ac:spMk id="8" creationId="{5CCE85C2-3842-2020-0790-2A1B40EF84AE}"/>
          </ac:spMkLst>
        </pc:spChg>
        <pc:graphicFrameChg chg="mod">
          <ac:chgData name="Leo Morales" userId="e0b603d6cbb0c98c" providerId="LiveId" clId="{E72F0BBB-FC05-0640-B705-EE4D444658DC}" dt="2024-01-22T03:45:25.042" v="39" actId="20577"/>
          <ac:graphicFrameMkLst>
            <pc:docMk/>
            <pc:sldMk cId="254462025" sldId="6870"/>
            <ac:graphicFrameMk id="5" creationId="{DED1C8C2-7A16-48B9-2982-1A65266C8D35}"/>
          </ac:graphicFrameMkLst>
        </pc:graphicFrameChg>
        <pc:graphicFrameChg chg="add mod">
          <ac:chgData name="Leo Morales" userId="e0b603d6cbb0c98c" providerId="LiveId" clId="{E72F0BBB-FC05-0640-B705-EE4D444658DC}" dt="2024-01-22T03:43:56.560" v="0"/>
          <ac:graphicFrameMkLst>
            <pc:docMk/>
            <pc:sldMk cId="254462025" sldId="6870"/>
            <ac:graphicFrameMk id="6" creationId="{97C20769-2491-2FE2-AEA3-674703F4C259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Hispanic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Adults (20+)</c:v>
                </c:pt>
                <c:pt idx="1">
                  <c:v>Youth (2-19)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0.47</c:v>
                </c:pt>
                <c:pt idx="1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27-5F49-B1BA-86B27987104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White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Adults (20+)</c:v>
                </c:pt>
                <c:pt idx="1">
                  <c:v>Youth (2-19)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0.38</c:v>
                </c:pt>
                <c:pt idx="1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A27-5F49-B1BA-86B2798710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47302624"/>
        <c:axId val="2047722544"/>
      </c:barChart>
      <c:catAx>
        <c:axId val="2047302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7722544"/>
        <c:crosses val="autoZero"/>
        <c:auto val="1"/>
        <c:lblAlgn val="ctr"/>
        <c:lblOffset val="100"/>
        <c:noMultiLvlLbl val="0"/>
      </c:catAx>
      <c:valAx>
        <c:axId val="204772254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047302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Prediabetes</a:t>
            </a:r>
            <a:r>
              <a:rPr lang="en-US" baseline="0" dirty="0"/>
              <a:t> Rates (A1C 5.7-6.4)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Hispanic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Adults 20+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0.35299999999999998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8D-C949-8860-C87EE2E90F1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White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Adults 20+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8D-C949-8860-C87EE2E90F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79728880"/>
        <c:axId val="2079698256"/>
      </c:barChart>
      <c:catAx>
        <c:axId val="2079728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9698256"/>
        <c:crosses val="autoZero"/>
        <c:auto val="1"/>
        <c:lblAlgn val="ctr"/>
        <c:lblOffset val="100"/>
        <c:noMultiLvlLbl val="0"/>
      </c:catAx>
      <c:valAx>
        <c:axId val="207969825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079728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Hispanic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Total DM</c:v>
                </c:pt>
                <c:pt idx="1">
                  <c:v>Diagnosed DM</c:v>
                </c:pt>
                <c:pt idx="2">
                  <c:v>Undiagnosed DM</c:v>
                </c:pt>
                <c:pt idx="3">
                  <c:v>Poor Glycemic Control (A1C&gt;9)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0.20799999999999999</c:v>
                </c:pt>
                <c:pt idx="1">
                  <c:v>0.14899999999999999</c:v>
                </c:pt>
                <c:pt idx="2">
                  <c:v>5.8999999999999997E-2</c:v>
                </c:pt>
                <c:pt idx="3">
                  <c:v>0.28699999999999998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C4-E349-B03A-3AE7A990E58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White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Total DM</c:v>
                </c:pt>
                <c:pt idx="1">
                  <c:v>Diagnosed DM</c:v>
                </c:pt>
                <c:pt idx="2">
                  <c:v>Undiagnosed DM</c:v>
                </c:pt>
                <c:pt idx="3">
                  <c:v>Poor Glycemic Control (A1C&gt;9)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0.124</c:v>
                </c:pt>
                <c:pt idx="1">
                  <c:v>8.6999999999999994E-2</c:v>
                </c:pt>
                <c:pt idx="2">
                  <c:v>3.6999999999999998E-2</c:v>
                </c:pt>
                <c:pt idx="3">
                  <c:v>8.7999999999999995E-2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2C4-E349-B03A-3AE7A990E5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084372159"/>
        <c:axId val="2084375647"/>
      </c:barChart>
      <c:catAx>
        <c:axId val="20843721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4375647"/>
        <c:crosses val="autoZero"/>
        <c:auto val="1"/>
        <c:lblAlgn val="ctr"/>
        <c:lblOffset val="100"/>
        <c:noMultiLvlLbl val="0"/>
      </c:catAx>
      <c:valAx>
        <c:axId val="208437564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843721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839571871653051E-2"/>
          <c:y val="4.5224407463439226E-2"/>
          <c:w val="0.95432085625669394"/>
          <c:h val="0.835482894929481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Having little interest or pleasure in doing things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Some of the time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0E-1A4B-A2A4-E41B67493A5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Feeling down, depressed, or hopeless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Some of the time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0E-1A4B-A2A4-E41B67493A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9"/>
        <c:axId val="607031615"/>
        <c:axId val="616889727"/>
      </c:barChart>
      <c:catAx>
        <c:axId val="6070316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6889727"/>
        <c:crosses val="autoZero"/>
        <c:auto val="1"/>
        <c:lblAlgn val="ctr"/>
        <c:lblOffset val="100"/>
        <c:noMultiLvlLbl val="0"/>
      </c:catAx>
      <c:valAx>
        <c:axId val="616889727"/>
        <c:scaling>
          <c:orientation val="minMax"/>
          <c:max val="1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6070316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812683631893359"/>
          <c:y val="0.12946605284704937"/>
          <c:w val="0.75033002248238101"/>
          <c:h val="0.199481832132264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839571871653051E-2"/>
          <c:y val="4.5224407463439226E-2"/>
          <c:w val="0.95432085625669394"/>
          <c:h val="0.835482894929481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Feeling nervous, anxious, or on edge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Some of the Time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AE-BA4E-B485-E95290E5F8B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Not being able to stop or control worrying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Some of the Time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0.56999999999999995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2AE-BA4E-B485-E95290E5F8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9"/>
        <c:axId val="607031615"/>
        <c:axId val="616889727"/>
      </c:barChart>
      <c:catAx>
        <c:axId val="6070316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6889727"/>
        <c:crosses val="autoZero"/>
        <c:auto val="1"/>
        <c:lblAlgn val="ctr"/>
        <c:lblOffset val="100"/>
        <c:noMultiLvlLbl val="0"/>
      </c:catAx>
      <c:valAx>
        <c:axId val="616889727"/>
        <c:scaling>
          <c:orientation val="minMax"/>
          <c:max val="1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6070316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5.7532366817147441E-2"/>
          <c:y val="0.11569306850161859"/>
          <c:w val="0.8773434245659113"/>
          <c:h val="0.133484727712437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Latinx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Enough of the kinds of food wanted</c:v>
                </c:pt>
                <c:pt idx="1">
                  <c:v>Enough food, but not always the kinds wanted</c:v>
                </c:pt>
                <c:pt idx="2">
                  <c:v>Sometimes not enough to eat</c:v>
                </c:pt>
                <c:pt idx="3">
                  <c:v>Often not enough to eat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0.41</c:v>
                </c:pt>
                <c:pt idx="1">
                  <c:v>0.41</c:v>
                </c:pt>
                <c:pt idx="2">
                  <c:v>0.15</c:v>
                </c:pt>
                <c:pt idx="3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E4-3248-BC80-6702157791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White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Enough of the kinds of food wanted</c:v>
                </c:pt>
                <c:pt idx="1">
                  <c:v>Enough food, but not always the kinds wanted</c:v>
                </c:pt>
                <c:pt idx="2">
                  <c:v>Sometimes not enough to eat</c:v>
                </c:pt>
                <c:pt idx="3">
                  <c:v>Often not enough to eat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0.57999999999999996</c:v>
                </c:pt>
                <c:pt idx="1">
                  <c:v>0.32</c:v>
                </c:pt>
                <c:pt idx="2">
                  <c:v>7.0000000000000007E-2</c:v>
                </c:pt>
                <c:pt idx="3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EE4-3248-BC80-6702157791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888053631"/>
        <c:axId val="594791151"/>
      </c:barChart>
      <c:catAx>
        <c:axId val="8880536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4791151"/>
        <c:crosses val="autoZero"/>
        <c:auto val="1"/>
        <c:lblAlgn val="ctr"/>
        <c:lblOffset val="100"/>
        <c:noMultiLvlLbl val="0"/>
      </c:catAx>
      <c:valAx>
        <c:axId val="594791151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8880536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Latinx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Not at all difficult</c:v>
                </c:pt>
                <c:pt idx="1">
                  <c:v>A little difficult</c:v>
                </c:pt>
                <c:pt idx="2">
                  <c:v>Somewhat difficult</c:v>
                </c:pt>
                <c:pt idx="3">
                  <c:v>Very difficult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0.18</c:v>
                </c:pt>
                <c:pt idx="1">
                  <c:v>0.31</c:v>
                </c:pt>
                <c:pt idx="2">
                  <c:v>0.26</c:v>
                </c:pt>
                <c:pt idx="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D2-9642-8B2B-2210010E2F2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White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Not at all difficult</c:v>
                </c:pt>
                <c:pt idx="1">
                  <c:v>A little difficult</c:v>
                </c:pt>
                <c:pt idx="2">
                  <c:v>Somewhat difficult</c:v>
                </c:pt>
                <c:pt idx="3">
                  <c:v>Very difficult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0.35</c:v>
                </c:pt>
                <c:pt idx="1">
                  <c:v>0.28999999999999998</c:v>
                </c:pt>
                <c:pt idx="2">
                  <c:v>0.21</c:v>
                </c:pt>
                <c:pt idx="3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D2-9642-8B2B-2210010E2F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888053631"/>
        <c:axId val="594791151"/>
      </c:barChart>
      <c:catAx>
        <c:axId val="8880536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4791151"/>
        <c:crosses val="autoZero"/>
        <c:auto val="1"/>
        <c:lblAlgn val="ctr"/>
        <c:lblOffset val="100"/>
        <c:noMultiLvlLbl val="0"/>
      </c:catAx>
      <c:valAx>
        <c:axId val="594791151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8880536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Latinx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Insured</c:v>
                </c:pt>
                <c:pt idx="1">
                  <c:v>Uninsured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0.85</c:v>
                </c:pt>
                <c:pt idx="1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EB-8747-8B08-37C13CAA5A6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White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Insured</c:v>
                </c:pt>
                <c:pt idx="1">
                  <c:v>Uninsured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0.94</c:v>
                </c:pt>
                <c:pt idx="1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EB-8747-8B08-37C13CAA5A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888053631"/>
        <c:axId val="594791151"/>
      </c:barChart>
      <c:catAx>
        <c:axId val="8880536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4791151"/>
        <c:crosses val="autoZero"/>
        <c:auto val="1"/>
        <c:lblAlgn val="ctr"/>
        <c:lblOffset val="100"/>
        <c:noMultiLvlLbl val="0"/>
      </c:catAx>
      <c:valAx>
        <c:axId val="594791151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8880536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White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No Usual Source of Care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26-B045-8F09-A277FE44C8B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Latino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No Usual Source of Care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126-B045-8F09-A277FE44C8B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No Usual Source of Care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3-A126-B045-8F09-A277FE44C8B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US Born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No Usual Source of Care</c:v>
                </c:pt>
              </c:strCache>
            </c:strRef>
          </c:cat>
          <c:val>
            <c:numRef>
              <c:f>Sheet1!$E$2</c:f>
              <c:numCache>
                <c:formatCode>0%</c:formatCode>
                <c:ptCount val="1"/>
                <c:pt idx="0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126-B045-8F09-A277FE44C8B9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Permanent Resident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No Usual Source of Care</c:v>
                </c:pt>
              </c:strCache>
            </c:strRef>
          </c:cat>
          <c:val>
            <c:numRef>
              <c:f>Sheet1!$F$2</c:f>
              <c:numCache>
                <c:formatCode>0%</c:formatCode>
                <c:ptCount val="1"/>
                <c:pt idx="0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126-B045-8F09-A277FE44C8B9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Undocumented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No Usual Source of Care</c:v>
                </c:pt>
              </c:strCache>
            </c:strRef>
          </c:cat>
          <c:val>
            <c:numRef>
              <c:f>Sheet1!$G$2</c:f>
              <c:numCache>
                <c:formatCode>0%</c:formatCode>
                <c:ptCount val="1"/>
                <c:pt idx="0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126-B045-8F09-A277FE44C8B9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Insured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No Usual Source of Care</c:v>
                </c:pt>
              </c:strCache>
            </c:strRef>
          </c:cat>
          <c:val>
            <c:numRef>
              <c:f>Sheet1!$H$2</c:f>
              <c:numCache>
                <c:formatCode>0%</c:formatCode>
                <c:ptCount val="1"/>
                <c:pt idx="0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126-B045-8F09-A277FE44C8B9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Uninsured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No Usual Source of Care</c:v>
                </c:pt>
              </c:strCache>
            </c:strRef>
          </c:cat>
          <c:val>
            <c:numRef>
              <c:f>Sheet1!$I$2</c:f>
              <c:numCache>
                <c:formatCode>0%</c:formatCode>
                <c:ptCount val="1"/>
                <c:pt idx="0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126-B045-8F09-A277FE44C8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58733951"/>
        <c:axId val="184699568"/>
      </c:barChart>
      <c:catAx>
        <c:axId val="20587339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699568"/>
        <c:crosses val="autoZero"/>
        <c:auto val="1"/>
        <c:lblAlgn val="ctr"/>
        <c:lblOffset val="100"/>
        <c:noMultiLvlLbl val="0"/>
      </c:catAx>
      <c:valAx>
        <c:axId val="18469956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0587339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1CD5E9-6FC2-4D42-803D-10B5CB19D464}" type="datetimeFigureOut">
              <a:rPr lang="en-US"/>
              <a:t>1/21/24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A785D2-4BD5-420F-B4D9-87A4F6FA9F2A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470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Nina Martinez and the </a:t>
            </a:r>
            <a:r>
              <a:rPr lang="en-US" dirty="0" err="1"/>
              <a:t>latino</a:t>
            </a:r>
            <a:r>
              <a:rPr lang="en-US" dirty="0"/>
              <a:t> civic alliance</a:t>
            </a:r>
          </a:p>
          <a:p>
            <a:r>
              <a:rPr lang="en-US" dirty="0"/>
              <a:t>Mention what an honor it is to be invited to present today – as the son of immigrant parents and someone born, raised and educated here in </a:t>
            </a:r>
            <a:r>
              <a:rPr lang="en-US" dirty="0" err="1"/>
              <a:t>washington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785D2-4BD5-420F-B4D9-87A4F6FA9F2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080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785D2-4BD5-420F-B4D9-87A4F6FA9F2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874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mission is to promote the health of Latino communities through community-engaged research.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785D2-4BD5-420F-B4D9-87A4F6FA9F2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03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785D2-4BD5-420F-B4D9-87A4F6FA9F2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12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76590f4e00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5" name="Google Shape;255;g276590f4e00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a typeface="+mn-ea"/>
                <a:cs typeface="+mn-cs"/>
              </a:rPr>
              <a:t>Focusing on serving a broader population of patients and improving access for vulnerable populations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634D-3E5D-EC49-B258-74CBD3DF80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" panose="020B0502020104020203" pitchFamily="34" charset="-79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" panose="020B0502020104020203" pitchFamily="34" charset="-79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437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EDIT: Use final numbers (n interim, N final) ---- breakdown interim 1099, final ____ from last box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F12DA-9D64-7C4E-A22B-3CDEC6A341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786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785D2-4BD5-420F-B4D9-87A4F6FA9F2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094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785D2-4BD5-420F-B4D9-87A4F6FA9F2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9098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785D2-4BD5-420F-B4D9-87A4F6FA9F2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20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0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0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8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9.jp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 - Purple Highlight">
    <p:bg>
      <p:bgPr>
        <a:gradFill>
          <a:gsLst>
            <a:gs pos="0">
              <a:srgbClr val="6C2B69"/>
            </a:gs>
            <a:gs pos="75000">
              <a:srgbClr val="3D2E6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/>
          </p:cNvSpPr>
          <p:nvPr>
            <p:ph type="pic" sz="quarter" idx="15"/>
          </p:nvPr>
        </p:nvSpPr>
        <p:spPr>
          <a:xfrm>
            <a:off x="6737349" y="571501"/>
            <a:ext cx="5454651" cy="5676900"/>
          </a:xfrm>
          <a:prstGeom prst="rect">
            <a:avLst/>
          </a:prstGeom>
          <a:solidFill>
            <a:schemeClr val="bg1">
              <a:alpha val="10000"/>
            </a:schemeClr>
          </a:solidFill>
          <a:effectLst>
            <a:outerShdw blurRad="177800" sx="99000" sy="99000" algn="ctr" rotWithShape="0">
              <a:schemeClr val="tx1">
                <a:alpha val="25000"/>
              </a:schemeClr>
            </a:outerShdw>
          </a:effectLst>
        </p:spPr>
        <p:txBody>
          <a:bodyPr anchor="ctr" anchorCtr="1"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544F5BB-131B-BC47-85A2-7AF786579D81}"/>
              </a:ext>
            </a:extLst>
          </p:cNvPr>
          <p:cNvSpPr txBox="1">
            <a:spLocks/>
          </p:cNvSpPr>
          <p:nvPr userDrawn="1"/>
        </p:nvSpPr>
        <p:spPr>
          <a:xfrm>
            <a:off x="548994" y="1437861"/>
            <a:ext cx="5639348" cy="784339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1380171" algn="l"/>
              </a:tabLst>
            </a:pPr>
            <a:endParaRPr lang="en-US" sz="8000" dirty="0">
              <a:solidFill>
                <a:srgbClr val="474747"/>
              </a:solidFill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649A38A-B4E4-3D4A-B1B3-756795080968}"/>
              </a:ext>
            </a:extLst>
          </p:cNvPr>
          <p:cNvSpPr/>
          <p:nvPr userDrawn="1"/>
        </p:nvSpPr>
        <p:spPr>
          <a:xfrm>
            <a:off x="460096" y="2076350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145" tIns="50572" rIns="101145" bIns="50572" rtlCol="0" anchor="ctr"/>
          <a:lstStyle/>
          <a:p>
            <a:pPr algn="ctr" defTabSz="1011423"/>
            <a:endParaRPr lang="en-US" sz="2400" dirty="0">
              <a:solidFill>
                <a:srgbClr val="2E2061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364392" y="533568"/>
            <a:ext cx="5936657" cy="1541040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Highlight Text Slide With Image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64391" y="2446194"/>
            <a:ext cx="5936659" cy="47293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667" b="0" i="0">
                <a:solidFill>
                  <a:schemeClr val="tx1"/>
                </a:solidFill>
                <a:latin typeface="Calibri Light" charset="0"/>
              </a:defRPr>
            </a:lvl1pPr>
          </a:lstStyle>
          <a:p>
            <a:pPr lvl="0"/>
            <a:r>
              <a:rPr lang="en-US" dirty="0"/>
              <a:t>This is a sub header for the slide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64390" y="3068757"/>
            <a:ext cx="5936660" cy="31796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67" b="0" i="0" baseline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F32F4A7-4A62-924D-A537-AE586082AB0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b="0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 dirty="0">
                <a:solidFill>
                  <a:srgbClr val="B5B4B4"/>
                </a:solidFill>
              </a:rPr>
              <a:t>CONFIDENTIAL –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0353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BAE40"/>
          </p15:clr>
        </p15:guide>
        <p15:guide id="2" orient="horz" pos="360">
          <p15:clr>
            <a:srgbClr val="FBAE40"/>
          </p15:clr>
        </p15:guide>
        <p15:guide id="3" orient="horz" pos="1608">
          <p15:clr>
            <a:srgbClr val="FBAE4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12F89-AC9E-384E-B8B9-E4B639373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7C2FD-6298-3540-A580-9BE785FCB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1BAE5B-3E75-0C41-901D-55D12AED7B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D0CB7-5155-3F45-9F8C-1B77C975F3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3E400E-9CEE-7D4B-AD77-745299AA7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71B4AC-25B6-EE49-85B5-BB0F4F249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F2694-8319-B94B-A8EB-02B64241D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129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3A2A0-B51D-E141-8A78-B78A34B74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1209FC-1420-AC40-9D70-B3BA55EEA3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5199BF-99AB-754E-9447-227CBAF2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D37A47-4ADC-EF4D-8183-B6D282B0C7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4EBB8F-675B-B543-9A27-51175D801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487AB4-6C52-3649-A5FD-1F21EC603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F2694-8319-B94B-A8EB-02B64241D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698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4E648-E90B-2F46-8CC4-60CD01E55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E87DB6-62C3-B447-BFDE-B8BC5A8D05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2870F-8C40-E546-85AB-3A59D3DC0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2784E-8AE2-F843-BDB8-FBA327BC7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88BC59-DFF8-D942-8611-D1480D966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F2694-8319-B94B-A8EB-02B64241D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986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BD3C9F-115E-B542-8CA8-D96F5CD5E0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649AD4-41DB-654A-A4E2-4CE3DC15E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D1CD-EA57-724D-BA48-26B1809A24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90D29-1A4F-0846-B9A9-DBCF0D3B9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6A874-04F2-3F4E-A719-CB38AE64F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F2694-8319-B94B-A8EB-02B64241D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49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8DB981-0312-DA4B-8B03-26582847A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2653-D0DC-F449-B76A-9142C95B0DDB}" type="datetimeFigureOut">
              <a:rPr lang="en-US" smtClean="0"/>
              <a:t>1/21/24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C61DF5-D02C-DD4A-B660-467BAC8E4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B1ACD0-91FF-654E-8FF5-22A556EF9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77B6F-6A5B-184A-AF0F-61712A651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99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DE6405-2A5D-6A4F-A555-71F0858E0C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966048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4B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3112" y="6354234"/>
            <a:ext cx="3386667" cy="266700"/>
          </a:xfrm>
          <a:prstGeom prst="rect">
            <a:avLst/>
          </a:prstGeom>
        </p:spPr>
      </p:pic>
      <p:pic>
        <p:nvPicPr>
          <p:cNvPr id="2" name="Picture 1" descr="Bar_RtAngle_7502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84" y="4006085"/>
            <a:ext cx="3045737" cy="11277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95676" y="1179824"/>
            <a:ext cx="9296400" cy="2641756"/>
          </a:xfrm>
          <a:prstGeom prst="rect">
            <a:avLst/>
          </a:prstGeom>
        </p:spPr>
        <p:txBody>
          <a:bodyPr anchor="b"/>
          <a:lstStyle>
            <a:lvl1pPr algn="l">
              <a:defRPr sz="50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ENCODE NORMAL</a:t>
            </a:r>
            <a:br>
              <a:rPr lang="en-US" dirty="0"/>
            </a:br>
            <a:r>
              <a:rPr lang="en-US" dirty="0"/>
              <a:t>BLACK, 50 PT.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1BFFA4-7B73-9C40-8CC0-F0E3F91F82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81308" y="3865125"/>
            <a:ext cx="2194573" cy="2890664"/>
          </a:xfrm>
          <a:prstGeom prst="rect">
            <a:avLst/>
          </a:prstGeom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848302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879074" y="2320239"/>
            <a:ext cx="10929485" cy="3810086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rgbClr val="FFFFFF"/>
                </a:solidFill>
                <a:latin typeface="Open Sans"/>
                <a:cs typeface="Open Sans"/>
              </a:defRPr>
            </a:lvl1pPr>
            <a:lvl2pPr>
              <a:defRPr sz="2000" b="1" i="0" baseline="0">
                <a:solidFill>
                  <a:srgbClr val="FFFFFF"/>
                </a:solidFill>
                <a:latin typeface="Open Sans"/>
                <a:cs typeface="Open Sans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rgbClr val="FFFFFF"/>
                </a:solidFill>
                <a:latin typeface="Open Sans"/>
                <a:cs typeface="Open Sans"/>
              </a:defRPr>
            </a:lvl3pPr>
            <a:lvl4pPr>
              <a:defRPr sz="1600" b="1" i="0" baseline="0">
                <a:solidFill>
                  <a:srgbClr val="FFFFFF"/>
                </a:solidFill>
                <a:latin typeface="Open Sans"/>
                <a:cs typeface="Open Sans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rgbClr val="FFFFFF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95676" y="1730667"/>
            <a:ext cx="10912883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FFFFFF"/>
                </a:solidFill>
                <a:latin typeface="Uni Sans Regular"/>
                <a:cs typeface="Uni Sans Regular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(UNI SANS REGULAR	, 24 PT.)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1201" y="6354234"/>
            <a:ext cx="3386667" cy="266700"/>
          </a:xfrm>
          <a:prstGeom prst="rect">
            <a:avLst/>
          </a:prstGeom>
        </p:spPr>
      </p:pic>
      <p:pic>
        <p:nvPicPr>
          <p:cNvPr id="8" name="Picture 7" descr="Bar_RtAngle_7502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33" y="1437805"/>
            <a:ext cx="1810912" cy="6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5676" y="365069"/>
            <a:ext cx="10912883" cy="998440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  <p:pic>
        <p:nvPicPr>
          <p:cNvPr id="9" name="Google Shape;24;p37">
            <a:extLst>
              <a:ext uri="{FF2B5EF4-FFF2-40B4-BE49-F238E27FC236}">
                <a16:creationId xmlns:a16="http://schemas.microsoft.com/office/drawing/2014/main" id="{7D5E148B-BCF0-D74D-89A9-AD6FBA10C50D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879073" y="6209998"/>
            <a:ext cx="3454408" cy="555173"/>
          </a:xfrm>
          <a:prstGeom prst="rect">
            <a:avLst/>
          </a:prstGeom>
          <a:noFill/>
          <a:ln>
            <a:noFill/>
          </a:ln>
          <a:effectLst>
            <a:glow rad="889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310780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bg>
      <p:bgPr>
        <a:solidFill>
          <a:srgbClr val="4B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879073" y="1736726"/>
            <a:ext cx="10769275" cy="401549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rgbClr val="FFFFFF"/>
                </a:solidFill>
                <a:latin typeface="Open Sans"/>
                <a:cs typeface="Open Sans"/>
              </a:defRPr>
            </a:lvl1pPr>
            <a:lvl2pPr>
              <a:defRPr sz="2000" b="1" i="0" baseline="0">
                <a:solidFill>
                  <a:srgbClr val="FFFFFF"/>
                </a:solidFill>
                <a:latin typeface="Open Sans"/>
                <a:cs typeface="Open Sans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rgbClr val="FFFFFF"/>
                </a:solidFill>
                <a:latin typeface="Open Sans"/>
                <a:cs typeface="Open Sans"/>
              </a:defRPr>
            </a:lvl3pPr>
            <a:lvl4pPr>
              <a:defRPr sz="1600" b="1" i="0" baseline="0">
                <a:solidFill>
                  <a:srgbClr val="FFFFFF"/>
                </a:solidFill>
                <a:latin typeface="Open Sans"/>
                <a:cs typeface="Open Sans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rgbClr val="FFFFFF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US" dirty="0"/>
              <a:t>Bulleted content here (Open Sans Light, 24 pt.)</a:t>
            </a:r>
          </a:p>
          <a:p>
            <a:pPr lvl="1"/>
            <a:r>
              <a:rPr lang="en-US" dirty="0"/>
              <a:t>Second level (Open Sans Light, 20)</a:t>
            </a:r>
          </a:p>
          <a:p>
            <a:pPr lvl="2"/>
            <a:r>
              <a:rPr lang="en-US" dirty="0"/>
              <a:t>Third level (Open Sans Light, 18)</a:t>
            </a:r>
          </a:p>
          <a:p>
            <a:pPr lvl="3"/>
            <a:r>
              <a:rPr lang="en-US" dirty="0"/>
              <a:t>Fourth level (Open Sans Light, 16)</a:t>
            </a:r>
          </a:p>
          <a:p>
            <a:pPr lvl="4"/>
            <a:r>
              <a:rPr lang="en-US" dirty="0"/>
              <a:t>Fifth level (Open Sans Light, 14)</a:t>
            </a:r>
          </a:p>
        </p:txBody>
      </p:sp>
      <p:pic>
        <p:nvPicPr>
          <p:cNvPr id="8" name="Picture 7" descr="Bar_RtAngle_7502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33" y="1437805"/>
            <a:ext cx="1810912" cy="6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5676" y="371511"/>
            <a:ext cx="10752673" cy="991998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  <p:pic>
        <p:nvPicPr>
          <p:cNvPr id="7" name="Google Shape;24;p37">
            <a:extLst>
              <a:ext uri="{FF2B5EF4-FFF2-40B4-BE49-F238E27FC236}">
                <a16:creationId xmlns:a16="http://schemas.microsoft.com/office/drawing/2014/main" id="{4379A3EF-F281-B646-9E63-3D3079913BA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879073" y="6125439"/>
            <a:ext cx="3454408" cy="555173"/>
          </a:xfrm>
          <a:prstGeom prst="rect">
            <a:avLst/>
          </a:prstGeom>
          <a:noFill/>
          <a:ln>
            <a:noFill/>
          </a:ln>
          <a:effectLst>
            <a:glow rad="889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9087BB-7B66-7F43-9A03-D57545CDE8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05423" y="6269674"/>
            <a:ext cx="3386667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80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bg>
      <p:bgPr>
        <a:solidFill>
          <a:srgbClr val="4B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1201" y="6354234"/>
            <a:ext cx="3386667" cy="266700"/>
          </a:xfrm>
          <a:prstGeom prst="rect">
            <a:avLst/>
          </a:prstGeom>
        </p:spPr>
      </p:pic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1022351" y="1736725"/>
            <a:ext cx="10695516" cy="4432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1" baseline="0">
                <a:solidFill>
                  <a:srgbClr val="FFFFFF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  <p:pic>
        <p:nvPicPr>
          <p:cNvPr id="8" name="Picture 7" descr="Bar_RtAngle_7502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33" y="1437805"/>
            <a:ext cx="1810912" cy="6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5675" y="371511"/>
            <a:ext cx="10822192" cy="991998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  <p:pic>
        <p:nvPicPr>
          <p:cNvPr id="7" name="Google Shape;24;p37">
            <a:extLst>
              <a:ext uri="{FF2B5EF4-FFF2-40B4-BE49-F238E27FC236}">
                <a16:creationId xmlns:a16="http://schemas.microsoft.com/office/drawing/2014/main" id="{010DEFC4-1139-134E-AD03-69109F11665D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895675" y="6264655"/>
            <a:ext cx="3454408" cy="555173"/>
          </a:xfrm>
          <a:prstGeom prst="rect">
            <a:avLst/>
          </a:prstGeom>
          <a:noFill/>
          <a:ln>
            <a:noFill/>
          </a:ln>
          <a:effectLst>
            <a:glow rad="889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917094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Purpl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15A47-3F53-EB42-8615-869908B081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Highlight Text Slide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4C8CC1CC-49CC-CB42-AA8B-4C8EAEE4FE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4390" y="2918467"/>
            <a:ext cx="11416277" cy="330478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2667" b="0" i="0">
                <a:solidFill>
                  <a:schemeClr val="tx1"/>
                </a:solidFill>
                <a:effectLst/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2667" b="0" i="0">
                <a:latin typeface="Open Sans" charset="0"/>
                <a:ea typeface="Open Sans" charset="0"/>
                <a:cs typeface="Open Sans" charset="0"/>
              </a:defRPr>
            </a:lvl2pPr>
            <a:lvl3pPr>
              <a:defRPr sz="2667" b="0" i="0">
                <a:latin typeface="Open Sans" charset="0"/>
                <a:ea typeface="Open Sans" charset="0"/>
                <a:cs typeface="Open Sans" charset="0"/>
              </a:defRPr>
            </a:lvl3pPr>
            <a:lvl4pPr>
              <a:defRPr sz="2667" b="0" i="0">
                <a:latin typeface="Open Sans" charset="0"/>
                <a:ea typeface="Open Sans" charset="0"/>
                <a:cs typeface="Open Sans" charset="0"/>
              </a:defRPr>
            </a:lvl4pPr>
            <a:lvl5pPr>
              <a:defRPr sz="2667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7B355F-FB9B-384A-9895-AA6CD855F9E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b="0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 dirty="0">
                <a:solidFill>
                  <a:srgbClr val="B5B4B4"/>
                </a:solidFill>
              </a:rPr>
              <a:t>CONFIDENTIAL – DO NOT DISTRIBUTE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BDEBC23-671C-ED4C-B089-7B2E966E61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4390" y="1919289"/>
            <a:ext cx="11416277" cy="790575"/>
          </a:xfrm>
        </p:spPr>
        <p:txBody>
          <a:bodyPr>
            <a:noAutofit/>
          </a:bodyPr>
          <a:lstStyle>
            <a:lvl1pPr algn="l">
              <a:lnSpc>
                <a:spcPts val="3451"/>
              </a:lnSpc>
              <a:tabLst>
                <a:tab pos="1380171" algn="l"/>
              </a:tabLst>
              <a:defRPr sz="2667" b="0" i="0">
                <a:latin typeface="Calibri Light" charset="0"/>
              </a:defRPr>
            </a:lvl1pPr>
          </a:lstStyle>
          <a:p>
            <a:pPr lvl="0"/>
            <a:r>
              <a:rPr lang="en-US" dirty="0"/>
              <a:t>This is a longer sub header for the slide. If it does not run into two lines, please adjust the body text below to equal the spacing as shown. </a:t>
            </a:r>
          </a:p>
        </p:txBody>
      </p:sp>
    </p:spTree>
    <p:extLst>
      <p:ext uri="{BB962C8B-B14F-4D97-AF65-F5344CB8AC3E}">
        <p14:creationId xmlns:p14="http://schemas.microsoft.com/office/powerpoint/2010/main" val="36747631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+ Content">
  <p:cSld name="1_Header + Content">
    <p:bg>
      <p:bgPr>
        <a:solidFill>
          <a:srgbClr val="33006F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6"/>
          <p:cNvSpPr txBox="1">
            <a:spLocks noGrp="1"/>
          </p:cNvSpPr>
          <p:nvPr>
            <p:ph type="body" idx="1"/>
          </p:nvPr>
        </p:nvSpPr>
        <p:spPr>
          <a:xfrm>
            <a:off x="895676" y="371510"/>
            <a:ext cx="10912883" cy="99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E8D3A2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marL="914400" marR="0" lvl="1" indent="-228600" algn="l" rtl="0"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36"/>
          <p:cNvSpPr txBox="1">
            <a:spLocks noGrp="1"/>
          </p:cNvSpPr>
          <p:nvPr>
            <p:ph type="body" idx="2"/>
          </p:nvPr>
        </p:nvSpPr>
        <p:spPr>
          <a:xfrm>
            <a:off x="879073" y="1736726"/>
            <a:ext cx="10769275" cy="4015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 Sans"/>
              <a:buChar char="&gt;"/>
              <a:defRPr sz="2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&gt;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&gt;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7" name="Google Shape;17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2351" y="1364404"/>
            <a:ext cx="1471708" cy="96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C241F4-0091-4A41-84A8-CD3B41B872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61681" y="6269675"/>
            <a:ext cx="3386667" cy="266700"/>
          </a:xfrm>
          <a:prstGeom prst="rect">
            <a:avLst/>
          </a:prstGeom>
        </p:spPr>
      </p:pic>
      <p:pic>
        <p:nvPicPr>
          <p:cNvPr id="7" name="Google Shape;24;p37">
            <a:extLst>
              <a:ext uri="{FF2B5EF4-FFF2-40B4-BE49-F238E27FC236}">
                <a16:creationId xmlns:a16="http://schemas.microsoft.com/office/drawing/2014/main" id="{DE05B257-36AC-2246-A601-057A1613379D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879073" y="6125440"/>
            <a:ext cx="3454408" cy="555173"/>
          </a:xfrm>
          <a:prstGeom prst="rect">
            <a:avLst/>
          </a:prstGeom>
          <a:noFill/>
          <a:ln>
            <a:noFill/>
          </a:ln>
          <a:effectLst>
            <a:glow rad="889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651015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0133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4B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3113" y="6354234"/>
            <a:ext cx="3386667" cy="266700"/>
          </a:xfrm>
          <a:prstGeom prst="rect">
            <a:avLst/>
          </a:prstGeom>
        </p:spPr>
      </p:pic>
      <p:pic>
        <p:nvPicPr>
          <p:cNvPr id="2" name="Picture 1" descr="Bar_RtAngle_7502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85" y="4006085"/>
            <a:ext cx="3045737" cy="11277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95676" y="1179824"/>
            <a:ext cx="9296400" cy="2641756"/>
          </a:xfrm>
          <a:prstGeom prst="rect">
            <a:avLst/>
          </a:prstGeom>
        </p:spPr>
        <p:txBody>
          <a:bodyPr anchor="b"/>
          <a:lstStyle>
            <a:lvl1pPr algn="l">
              <a:defRPr sz="375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ENCODE NORMAL</a:t>
            </a:r>
            <a:br>
              <a:rPr lang="en-US" dirty="0"/>
            </a:br>
            <a:r>
              <a:rPr lang="en-US" dirty="0"/>
              <a:t>BLACK, 50 PT.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1BFFA4-7B73-9C40-8CC0-F0E3F91F82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81308" y="3865125"/>
            <a:ext cx="2194573" cy="2890664"/>
          </a:xfrm>
          <a:prstGeom prst="rect">
            <a:avLst/>
          </a:prstGeom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951816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879075" y="2320239"/>
            <a:ext cx="10929485" cy="3810086"/>
          </a:xfrm>
          <a:prstGeom prst="rect">
            <a:avLst/>
          </a:prstGeom>
        </p:spPr>
        <p:txBody>
          <a:bodyPr/>
          <a:lstStyle>
            <a:lvl1pPr marL="257175" indent="-257175">
              <a:buFont typeface="Lucida Grande"/>
              <a:buChar char="&gt;"/>
              <a:defRPr sz="1800" b="1" i="0" baseline="0">
                <a:solidFill>
                  <a:srgbClr val="FFFFFF"/>
                </a:solidFill>
                <a:latin typeface="Open Sans"/>
                <a:cs typeface="Open Sans"/>
              </a:defRPr>
            </a:lvl1pPr>
            <a:lvl2pPr>
              <a:defRPr sz="1500" b="1" i="0" baseline="0">
                <a:solidFill>
                  <a:srgbClr val="FFFFFF"/>
                </a:solidFill>
                <a:latin typeface="Open Sans"/>
                <a:cs typeface="Open Sans"/>
              </a:defRPr>
            </a:lvl2pPr>
            <a:lvl3pPr marL="857250" indent="-171450">
              <a:buSzPct val="100000"/>
              <a:buFont typeface="Lucida Grande"/>
              <a:buChar char="&gt;"/>
              <a:defRPr sz="1350" b="1" i="0" baseline="0">
                <a:solidFill>
                  <a:srgbClr val="FFFFFF"/>
                </a:solidFill>
                <a:latin typeface="Open Sans"/>
                <a:cs typeface="Open Sans"/>
              </a:defRPr>
            </a:lvl3pPr>
            <a:lvl4pPr>
              <a:defRPr sz="1200" b="1" i="0" baseline="0">
                <a:solidFill>
                  <a:srgbClr val="FFFFFF"/>
                </a:solidFill>
                <a:latin typeface="Open Sans"/>
                <a:cs typeface="Open Sans"/>
              </a:defRPr>
            </a:lvl4pPr>
            <a:lvl5pPr marL="1543050" indent="-171450">
              <a:buFont typeface="Lucida Grande"/>
              <a:buChar char="&gt;"/>
              <a:defRPr sz="1050" b="1" i="0" baseline="0">
                <a:solidFill>
                  <a:srgbClr val="FFFFFF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95677" y="1730667"/>
            <a:ext cx="10912883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800" b="0" i="0" baseline="0">
                <a:solidFill>
                  <a:srgbClr val="FFFFFF"/>
                </a:solidFill>
                <a:latin typeface="Uni Sans Regular"/>
                <a:cs typeface="Uni Sans Regular"/>
              </a:defRPr>
            </a:lvl1pPr>
            <a:lvl2pPr marL="3429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685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0287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(UNI SANS REGULAR	, 24 PT.)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1201" y="6354234"/>
            <a:ext cx="3386667" cy="266700"/>
          </a:xfrm>
          <a:prstGeom prst="rect">
            <a:avLst/>
          </a:prstGeom>
        </p:spPr>
      </p:pic>
      <p:pic>
        <p:nvPicPr>
          <p:cNvPr id="8" name="Picture 7" descr="Bar_RtAngle_7502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33" y="1437805"/>
            <a:ext cx="1810912" cy="6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5677" y="365069"/>
            <a:ext cx="10912883" cy="998440"/>
          </a:xfrm>
          <a:prstGeom prst="rect">
            <a:avLst/>
          </a:prstGeom>
        </p:spPr>
        <p:txBody>
          <a:bodyPr anchor="b"/>
          <a:lstStyle>
            <a:lvl1pPr algn="l">
              <a:defRPr sz="225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  <p:pic>
        <p:nvPicPr>
          <p:cNvPr id="9" name="Google Shape;24;p37">
            <a:extLst>
              <a:ext uri="{FF2B5EF4-FFF2-40B4-BE49-F238E27FC236}">
                <a16:creationId xmlns:a16="http://schemas.microsoft.com/office/drawing/2014/main" id="{7D5E148B-BCF0-D74D-89A9-AD6FBA10C50D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879073" y="6210000"/>
            <a:ext cx="3454408" cy="555173"/>
          </a:xfrm>
          <a:prstGeom prst="rect">
            <a:avLst/>
          </a:prstGeom>
          <a:noFill/>
          <a:ln>
            <a:noFill/>
          </a:ln>
          <a:effectLst>
            <a:glow rad="889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047543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bg>
      <p:bgPr>
        <a:solidFill>
          <a:srgbClr val="4B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879073" y="1736726"/>
            <a:ext cx="10769275" cy="4015497"/>
          </a:xfrm>
          <a:prstGeom prst="rect">
            <a:avLst/>
          </a:prstGeom>
        </p:spPr>
        <p:txBody>
          <a:bodyPr/>
          <a:lstStyle>
            <a:lvl1pPr marL="257175" indent="-257175">
              <a:buFont typeface="Lucida Grande"/>
              <a:buChar char="&gt;"/>
              <a:defRPr sz="1800" b="1" i="0" baseline="0">
                <a:solidFill>
                  <a:srgbClr val="FFFFFF"/>
                </a:solidFill>
                <a:latin typeface="Open Sans"/>
                <a:cs typeface="Open Sans"/>
              </a:defRPr>
            </a:lvl1pPr>
            <a:lvl2pPr>
              <a:defRPr sz="1500" b="1" i="0" baseline="0">
                <a:solidFill>
                  <a:srgbClr val="FFFFFF"/>
                </a:solidFill>
                <a:latin typeface="Open Sans"/>
                <a:cs typeface="Open Sans"/>
              </a:defRPr>
            </a:lvl2pPr>
            <a:lvl3pPr marL="857250" indent="-171450">
              <a:buSzPct val="100000"/>
              <a:buFont typeface="Lucida Grande"/>
              <a:buChar char="&gt;"/>
              <a:defRPr sz="1350" b="1" i="0" baseline="0">
                <a:solidFill>
                  <a:srgbClr val="FFFFFF"/>
                </a:solidFill>
                <a:latin typeface="Open Sans"/>
                <a:cs typeface="Open Sans"/>
              </a:defRPr>
            </a:lvl3pPr>
            <a:lvl4pPr>
              <a:defRPr sz="1200" b="1" i="0" baseline="0">
                <a:solidFill>
                  <a:srgbClr val="FFFFFF"/>
                </a:solidFill>
                <a:latin typeface="Open Sans"/>
                <a:cs typeface="Open Sans"/>
              </a:defRPr>
            </a:lvl4pPr>
            <a:lvl5pPr marL="1543050" indent="-171450">
              <a:buFont typeface="Lucida Grande"/>
              <a:buChar char="&gt;"/>
              <a:defRPr sz="1050" b="1" i="0" baseline="0">
                <a:solidFill>
                  <a:srgbClr val="FFFFFF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US" dirty="0"/>
              <a:t>Bulleted content here (Open Sans Light, 24 pt.)</a:t>
            </a:r>
          </a:p>
          <a:p>
            <a:pPr lvl="1"/>
            <a:r>
              <a:rPr lang="en-US" dirty="0"/>
              <a:t>Second level (Open Sans Light, 20)</a:t>
            </a:r>
          </a:p>
          <a:p>
            <a:pPr lvl="2"/>
            <a:r>
              <a:rPr lang="en-US" dirty="0"/>
              <a:t>Third level (Open Sans Light, 18)</a:t>
            </a:r>
          </a:p>
          <a:p>
            <a:pPr lvl="3"/>
            <a:r>
              <a:rPr lang="en-US" dirty="0"/>
              <a:t>Fourth level (Open Sans Light, 16)</a:t>
            </a:r>
          </a:p>
          <a:p>
            <a:pPr lvl="4"/>
            <a:r>
              <a:rPr lang="en-US" dirty="0"/>
              <a:t>Fifth level (Open Sans Light, 14)</a:t>
            </a:r>
          </a:p>
        </p:txBody>
      </p:sp>
      <p:pic>
        <p:nvPicPr>
          <p:cNvPr id="8" name="Picture 7" descr="Bar_RtAngle_7502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33" y="1437805"/>
            <a:ext cx="1810912" cy="6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5677" y="371511"/>
            <a:ext cx="10752673" cy="991998"/>
          </a:xfrm>
          <a:prstGeom prst="rect">
            <a:avLst/>
          </a:prstGeom>
        </p:spPr>
        <p:txBody>
          <a:bodyPr anchor="b"/>
          <a:lstStyle>
            <a:lvl1pPr algn="l">
              <a:defRPr sz="225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  <p:pic>
        <p:nvPicPr>
          <p:cNvPr id="7" name="Google Shape;24;p37">
            <a:extLst>
              <a:ext uri="{FF2B5EF4-FFF2-40B4-BE49-F238E27FC236}">
                <a16:creationId xmlns:a16="http://schemas.microsoft.com/office/drawing/2014/main" id="{4379A3EF-F281-B646-9E63-3D3079913BA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879073" y="6125441"/>
            <a:ext cx="3454408" cy="555173"/>
          </a:xfrm>
          <a:prstGeom prst="rect">
            <a:avLst/>
          </a:prstGeom>
          <a:noFill/>
          <a:ln>
            <a:noFill/>
          </a:ln>
          <a:effectLst>
            <a:glow rad="889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9087BB-7B66-7F43-9A03-D57545CDE8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05424" y="6269674"/>
            <a:ext cx="3386667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9604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bg>
      <p:bgPr>
        <a:solidFill>
          <a:srgbClr val="4B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1201" y="6354234"/>
            <a:ext cx="3386667" cy="266700"/>
          </a:xfrm>
          <a:prstGeom prst="rect">
            <a:avLst/>
          </a:prstGeom>
        </p:spPr>
      </p:pic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1022351" y="1736725"/>
            <a:ext cx="10695516" cy="4432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1" baseline="0">
                <a:solidFill>
                  <a:srgbClr val="FFFFFF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  <p:pic>
        <p:nvPicPr>
          <p:cNvPr id="8" name="Picture 7" descr="Bar_RtAngle_7502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33" y="1437805"/>
            <a:ext cx="1810912" cy="6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5675" y="371511"/>
            <a:ext cx="10822192" cy="991998"/>
          </a:xfrm>
          <a:prstGeom prst="rect">
            <a:avLst/>
          </a:prstGeom>
        </p:spPr>
        <p:txBody>
          <a:bodyPr anchor="b"/>
          <a:lstStyle>
            <a:lvl1pPr algn="l">
              <a:defRPr sz="225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  <p:pic>
        <p:nvPicPr>
          <p:cNvPr id="7" name="Google Shape;24;p37">
            <a:extLst>
              <a:ext uri="{FF2B5EF4-FFF2-40B4-BE49-F238E27FC236}">
                <a16:creationId xmlns:a16="http://schemas.microsoft.com/office/drawing/2014/main" id="{010DEFC4-1139-134E-AD03-69109F11665D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895675" y="6264657"/>
            <a:ext cx="3454408" cy="555173"/>
          </a:xfrm>
          <a:prstGeom prst="rect">
            <a:avLst/>
          </a:prstGeom>
          <a:noFill/>
          <a:ln>
            <a:noFill/>
          </a:ln>
          <a:effectLst>
            <a:glow rad="889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901690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+ Content">
  <p:cSld name="Header + Content 1">
    <p:bg>
      <p:bgPr>
        <a:solidFill>
          <a:srgbClr val="33006F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6"/>
          <p:cNvSpPr txBox="1">
            <a:spLocks noGrp="1"/>
          </p:cNvSpPr>
          <p:nvPr>
            <p:ph type="body" idx="1"/>
          </p:nvPr>
        </p:nvSpPr>
        <p:spPr>
          <a:xfrm>
            <a:off x="895677" y="371510"/>
            <a:ext cx="10912883" cy="99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marR="0" lvl="0" indent="-17145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E8D3A2"/>
              </a:buClr>
              <a:buSzPts val="3000"/>
              <a:buFont typeface="Arial"/>
              <a:buNone/>
              <a:defRPr sz="2250" b="0" i="0" u="none" strike="noStrike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marL="685800" marR="0" lvl="1" indent="-171450" algn="l" rtl="0">
              <a:spcBef>
                <a:spcPts val="42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None/>
              <a:defRPr sz="2100" b="0" i="0" u="none" strike="noStrike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marL="1028700" marR="0" lvl="2" indent="-171450" algn="l" rtl="0">
              <a:spcBef>
                <a:spcPts val="36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sz="1800" b="0" i="0" u="none" strike="noStrike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marL="1371600" marR="0" lvl="3" indent="-171450" algn="l" rtl="0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marL="1714500" marR="0" lvl="4" indent="-171450" algn="l" rtl="0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marL="2057400" marR="0" lvl="5" indent="-2667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2667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2667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2667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36"/>
          <p:cNvSpPr txBox="1">
            <a:spLocks noGrp="1"/>
          </p:cNvSpPr>
          <p:nvPr>
            <p:ph type="body" idx="2"/>
          </p:nvPr>
        </p:nvSpPr>
        <p:spPr>
          <a:xfrm>
            <a:off x="879073" y="1736726"/>
            <a:ext cx="10769275" cy="4015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marR="0" lvl="0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 Sans"/>
              <a:buChar char="&gt;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685800" marR="0" lvl="1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028700" marR="0" lvl="2" indent="-25717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&gt;"/>
              <a:defRPr sz="135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371600" marR="0" lvl="3" indent="-2476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1714500" marR="0" lvl="4" indent="-238125" algn="l" rtl="0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&gt;"/>
              <a:defRPr sz="105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057400" marR="0" lvl="5" indent="-2667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2667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2667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2667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C241F4-0091-4A41-84A8-CD3B41B872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1681" y="6269675"/>
            <a:ext cx="3386667" cy="266700"/>
          </a:xfrm>
          <a:prstGeom prst="rect">
            <a:avLst/>
          </a:prstGeom>
        </p:spPr>
      </p:pic>
      <p:pic>
        <p:nvPicPr>
          <p:cNvPr id="7" name="Google Shape;24;p37">
            <a:extLst>
              <a:ext uri="{FF2B5EF4-FFF2-40B4-BE49-F238E27FC236}">
                <a16:creationId xmlns:a16="http://schemas.microsoft.com/office/drawing/2014/main" id="{DE05B257-36AC-2246-A601-057A1613379D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879073" y="6125442"/>
            <a:ext cx="3454408" cy="555173"/>
          </a:xfrm>
          <a:prstGeom prst="rect">
            <a:avLst/>
          </a:prstGeom>
          <a:noFill/>
          <a:ln>
            <a:noFill/>
          </a:ln>
          <a:effectLst>
            <a:glow rad="889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343129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1315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W_W 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553" y="5626608"/>
            <a:ext cx="1828800" cy="12313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7442" y="6131476"/>
            <a:ext cx="3221697" cy="28464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13833" y="859991"/>
            <a:ext cx="9296400" cy="3522341"/>
          </a:xfrm>
          <a:prstGeom prst="rect">
            <a:avLst/>
          </a:prstGeom>
        </p:spPr>
        <p:txBody>
          <a:bodyPr anchor="b"/>
          <a:lstStyle>
            <a:lvl1pPr algn="l">
              <a:defRPr sz="6667" b="1" i="0" baseline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ENCODE NORMAL</a:t>
            </a:r>
            <a:br>
              <a:rPr lang="en-US" dirty="0"/>
            </a:br>
            <a:r>
              <a:rPr lang="en-US" dirty="0"/>
              <a:t>BLACK, 50 PT.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658524-463E-3E4C-9B1A-26EAF684B1A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90" y="5781924"/>
            <a:ext cx="3233225" cy="692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92830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W_W 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553" y="5626608"/>
            <a:ext cx="1828800" cy="12313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7441" y="4568599"/>
            <a:ext cx="2133600" cy="1862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3833" y="859991"/>
            <a:ext cx="9364720" cy="3522341"/>
          </a:xfrm>
          <a:prstGeom prst="rect">
            <a:avLst/>
          </a:prstGeom>
        </p:spPr>
        <p:txBody>
          <a:bodyPr anchor="b"/>
          <a:lstStyle>
            <a:lvl1pPr algn="l">
              <a:defRPr sz="6667" b="1" i="0" baseline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r>
              <a:rPr lang="en-US" dirty="0"/>
              <a:t>TITLE HERE </a:t>
            </a:r>
            <a:br>
              <a:rPr lang="en-US" dirty="0"/>
            </a:br>
            <a:r>
              <a:rPr lang="en-US" dirty="0"/>
              <a:t>ENCODE NORMAL BLACK, 50 PT.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E8EB7C-2CB1-F049-A363-D1B039B9E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29" y="5895888"/>
            <a:ext cx="3233225" cy="692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1143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- Purple Highlight ">
    <p:bg>
      <p:bgPr>
        <a:gradFill>
          <a:gsLst>
            <a:gs pos="0">
              <a:srgbClr val="6C2B69"/>
            </a:gs>
            <a:gs pos="75000">
              <a:srgbClr val="3D2E6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2621B9A-BD52-4A4A-8262-E2AB09BDA51B}"/>
              </a:ext>
            </a:extLst>
          </p:cNvPr>
          <p:cNvSpPr txBox="1">
            <a:spLocks/>
          </p:cNvSpPr>
          <p:nvPr userDrawn="1"/>
        </p:nvSpPr>
        <p:spPr>
          <a:xfrm>
            <a:off x="384464" y="2967173"/>
            <a:ext cx="11423072" cy="844184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553"/>
              </a:lnSpc>
              <a:tabLst>
                <a:tab pos="1380171" algn="l"/>
              </a:tabLst>
            </a:pPr>
            <a:r>
              <a:rPr lang="en-US" sz="7333" dirty="0">
                <a:solidFill>
                  <a:srgbClr val="FFFFFF"/>
                </a:solidFill>
                <a:ea typeface="Calibri Light" charset="0"/>
                <a:cs typeface="Calibri Light" charset="0"/>
              </a:rPr>
              <a:t>QUESTIONS</a:t>
            </a:r>
            <a:r>
              <a:rPr lang="en-US" sz="7333" dirty="0">
                <a:solidFill>
                  <a:srgbClr val="2E2061"/>
                </a:solidFill>
                <a:ea typeface="Calibri Light" charset="0"/>
                <a:cs typeface="Calibri Light" charset="0"/>
              </a:rPr>
              <a:t>?</a:t>
            </a:r>
            <a:endParaRPr lang="en-US" sz="7333" baseline="30000" dirty="0">
              <a:solidFill>
                <a:srgbClr val="2E2061"/>
              </a:solidFill>
              <a:ea typeface="Calibri Light" charset="0"/>
              <a:cs typeface="Calibri Light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311512-39E5-CA48-8125-CE0D61FF9BAB}"/>
              </a:ext>
            </a:extLst>
          </p:cNvPr>
          <p:cNvGrpSpPr/>
          <p:nvPr userDrawn="1"/>
        </p:nvGrpSpPr>
        <p:grpSpPr>
          <a:xfrm>
            <a:off x="5822328" y="3995858"/>
            <a:ext cx="647552" cy="62223"/>
            <a:chOff x="5960343" y="3683949"/>
            <a:chExt cx="647553" cy="62223"/>
          </a:xfrm>
        </p:grpSpPr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B98C188C-DE36-574C-8F61-AF3C0AB2D659}"/>
                </a:ext>
              </a:extLst>
            </p:cNvPr>
            <p:cNvSpPr/>
            <p:nvPr/>
          </p:nvSpPr>
          <p:spPr>
            <a:xfrm>
              <a:off x="6101255" y="3683949"/>
              <a:ext cx="506641" cy="62223"/>
            </a:xfrm>
            <a:custGeom>
              <a:avLst/>
              <a:gdLst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22486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621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12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75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066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8836"/>
                <a:gd name="connsiteY0" fmla="*/ 0 h 77345"/>
                <a:gd name="connsiteX1" fmla="*/ 528836 w 528836"/>
                <a:gd name="connsiteY1" fmla="*/ 0 h 77345"/>
                <a:gd name="connsiteX2" fmla="*/ 506611 w 528836"/>
                <a:gd name="connsiteY2" fmla="*/ 77345 h 77345"/>
                <a:gd name="connsiteX3" fmla="*/ 0 w 528836"/>
                <a:gd name="connsiteY3" fmla="*/ 77345 h 77345"/>
                <a:gd name="connsiteX4" fmla="*/ 0 w 528836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066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22486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193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361" h="77345">
                  <a:moveTo>
                    <a:pt x="0" y="0"/>
                  </a:moveTo>
                  <a:lnTo>
                    <a:pt x="538361" y="0"/>
                  </a:lnTo>
                  <a:lnTo>
                    <a:pt x="519311" y="77345"/>
                  </a:lnTo>
                  <a:lnTo>
                    <a:pt x="0" y="7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1423"/>
              <a:endParaRPr lang="en-US" sz="2400" dirty="0">
                <a:solidFill>
                  <a:srgbClr val="2E2061"/>
                </a:solidFill>
              </a:endParaRPr>
            </a:p>
          </p:txBody>
        </p:sp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DE6A539C-A32B-384F-B5C5-92C3FC309497}"/>
                </a:ext>
              </a:extLst>
            </p:cNvPr>
            <p:cNvSpPr/>
            <p:nvPr/>
          </p:nvSpPr>
          <p:spPr>
            <a:xfrm rot="10800000" flipV="1">
              <a:off x="5960343" y="3683949"/>
              <a:ext cx="506641" cy="62223"/>
            </a:xfrm>
            <a:custGeom>
              <a:avLst/>
              <a:gdLst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22486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621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12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75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066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8836"/>
                <a:gd name="connsiteY0" fmla="*/ 0 h 77345"/>
                <a:gd name="connsiteX1" fmla="*/ 528836 w 528836"/>
                <a:gd name="connsiteY1" fmla="*/ 0 h 77345"/>
                <a:gd name="connsiteX2" fmla="*/ 506611 w 528836"/>
                <a:gd name="connsiteY2" fmla="*/ 77345 h 77345"/>
                <a:gd name="connsiteX3" fmla="*/ 0 w 528836"/>
                <a:gd name="connsiteY3" fmla="*/ 77345 h 77345"/>
                <a:gd name="connsiteX4" fmla="*/ 0 w 528836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066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22486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193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361" h="77345">
                  <a:moveTo>
                    <a:pt x="0" y="0"/>
                  </a:moveTo>
                  <a:lnTo>
                    <a:pt x="538361" y="0"/>
                  </a:lnTo>
                  <a:lnTo>
                    <a:pt x="519311" y="77345"/>
                  </a:lnTo>
                  <a:lnTo>
                    <a:pt x="0" y="7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1423"/>
              <a:endParaRPr lang="en-US" sz="2400" dirty="0">
                <a:solidFill>
                  <a:srgbClr val="2E2061"/>
                </a:solidFill>
              </a:endParaRP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DCCCE2F-B18F-CC47-A756-7D1F6317ED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 dirty="0">
                <a:solidFill>
                  <a:srgbClr val="B5B4B4"/>
                </a:solidFill>
              </a:rPr>
              <a:t>CONFIDENTIAL –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831986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BAE40"/>
          </p15:clr>
        </p15:guide>
        <p15:guide id="2" orient="horz" pos="360">
          <p15:clr>
            <a:srgbClr val="FBAE40"/>
          </p15:clr>
        </p15:guide>
        <p15:guide id="3" orient="horz" pos="1608">
          <p15:clr>
            <a:srgbClr val="FBAE4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97231" y="3093653"/>
            <a:ext cx="10929485" cy="3002348"/>
          </a:xfrm>
          <a:prstGeom prst="rect">
            <a:avLst/>
          </a:prstGeom>
        </p:spPr>
        <p:txBody>
          <a:bodyPr/>
          <a:lstStyle>
            <a:lvl1pPr marL="457189" indent="-457189">
              <a:buFont typeface="Lucida Grande"/>
              <a:buChar char="&gt;"/>
              <a:defRPr sz="32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667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523962" indent="-304792">
              <a:buSzPct val="100000"/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2133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743131" indent="-304792">
              <a:buFont typeface="Lucida Grande"/>
              <a:buChar char="&gt;"/>
              <a:defRPr sz="1867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3833" y="2307557"/>
            <a:ext cx="10912883" cy="5482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3200" b="0" i="0" baseline="0">
                <a:solidFill>
                  <a:schemeClr val="tx2"/>
                </a:solidFill>
                <a:latin typeface="Uni Sans" charset="0"/>
                <a:ea typeface="Uni Sans" charset="0"/>
                <a:cs typeface="Uni Sans" charset="0"/>
              </a:defRPr>
            </a:lvl1pPr>
            <a:lvl2pPr marL="609585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121917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828754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2438339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(UNI SANS REGULAR, 24 PT.)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2042" y="1818011"/>
            <a:ext cx="1471708" cy="1284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049" y="6234041"/>
            <a:ext cx="3386667" cy="2297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7231" y="495348"/>
            <a:ext cx="10929485" cy="1325033"/>
          </a:xfrm>
          <a:prstGeom prst="rect">
            <a:avLst/>
          </a:prstGeom>
        </p:spPr>
        <p:txBody>
          <a:bodyPr anchor="b"/>
          <a:lstStyle>
            <a:lvl1pPr algn="l">
              <a:defRPr sz="40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B85804-E4D3-C649-B84C-AA282549CC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33" y="5887624"/>
            <a:ext cx="3233225" cy="692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14809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97231" y="2307557"/>
            <a:ext cx="10929485" cy="3154535"/>
          </a:xfrm>
          <a:prstGeom prst="rect">
            <a:avLst/>
          </a:prstGeom>
        </p:spPr>
        <p:txBody>
          <a:bodyPr/>
          <a:lstStyle>
            <a:lvl1pPr marL="457189" indent="-457189">
              <a:buFont typeface="Lucida Grande"/>
              <a:buChar char="&gt;"/>
              <a:defRPr sz="32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667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523962" indent="-304792">
              <a:buSzPct val="100000"/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2133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743131" indent="-304792">
              <a:buFont typeface="Lucida Grande"/>
              <a:buChar char="&gt;"/>
              <a:defRPr sz="1867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2042" y="1818011"/>
            <a:ext cx="1471708" cy="128483"/>
          </a:xfrm>
          <a:prstGeom prst="rect">
            <a:avLst/>
          </a:prstGeom>
        </p:spPr>
      </p:pic>
      <p:pic>
        <p:nvPicPr>
          <p:cNvPr id="13" name="Picture 12" descr="UW_W Logo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553" y="5626608"/>
            <a:ext cx="1828800" cy="12313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7231" y="492978"/>
            <a:ext cx="10929485" cy="1325033"/>
          </a:xfrm>
          <a:prstGeom prst="rect">
            <a:avLst/>
          </a:prstGeom>
        </p:spPr>
        <p:txBody>
          <a:bodyPr anchor="b"/>
          <a:lstStyle>
            <a:lvl1pPr algn="l">
              <a:defRPr sz="40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B6D775-0136-5F49-B55A-38E3F5C660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48" y="5951637"/>
            <a:ext cx="3233225" cy="692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05085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597231" y="2299970"/>
            <a:ext cx="10912883" cy="37708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0" i="1" baseline="0">
                <a:solidFill>
                  <a:srgbClr val="FFFFFF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2042" y="1818011"/>
            <a:ext cx="1471708" cy="1284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049" y="6234041"/>
            <a:ext cx="3386667" cy="2297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3833" y="494164"/>
            <a:ext cx="10912883" cy="1325033"/>
          </a:xfrm>
          <a:prstGeom prst="rect">
            <a:avLst/>
          </a:prstGeom>
        </p:spPr>
        <p:txBody>
          <a:bodyPr anchor="b"/>
          <a:lstStyle>
            <a:lvl1pPr algn="l">
              <a:defRPr sz="40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5DEC39-E0D1-C843-99BC-0EE4082196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48" y="5951637"/>
            <a:ext cx="3233225" cy="692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21339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185A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chemeClr val="bg1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0ABDAD-5ADB-444B-99FE-FCD964313F42}" type="datetime1">
              <a:rPr lang="en-US"/>
              <a:pPr/>
              <a:t>1/21/24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A9EBF2-CD7E-C842-8ABC-4C9970EF7AD3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12" name="Picture 11" descr="icon final voted another version-01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55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4959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rgbClr val="3B185A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7" descr="UW.Signature_left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401" y="230189"/>
            <a:ext cx="4770967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0" y="6705600"/>
            <a:ext cx="12192000" cy="152400"/>
          </a:xfrm>
          <a:prstGeom prst="rect">
            <a:avLst/>
          </a:prstGeom>
          <a:solidFill>
            <a:srgbClr val="D7A9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0"/>
            <a:ext cx="109728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28801"/>
            <a:ext cx="10972800" cy="4297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FF9B25-83B6-0245-B5BC-0418E9B80C5D}" type="datetime1">
              <a:rPr lang="en-US"/>
              <a:pPr/>
              <a:t>1/21/24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3A0E3C-BAC3-CF4A-8B7C-253F2D2D6BB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0273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F9E522-CD73-4E44-9A99-AF73A0403B13}" type="datetime1">
              <a:rPr lang="en-US"/>
              <a:pPr/>
              <a:t>1/21/24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44FF32-20C6-F74E-9D3D-F9248FF5E93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4466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6401"/>
            <a:ext cx="5384800" cy="4449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6401"/>
            <a:ext cx="5384800" cy="4449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10A47F-01DD-274C-8E58-DAB2EE253329}" type="datetime1">
              <a:rPr lang="en-US"/>
              <a:pPr/>
              <a:t>1/21/24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A8245-81A9-F541-8F67-AA206977598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0515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386917" cy="4984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676399"/>
            <a:ext cx="5389033" cy="4984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DB085E-56F7-104B-B287-AE14EE4C5608}" type="datetime1">
              <a:rPr lang="en-US"/>
              <a:pPr/>
              <a:t>1/21/24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3361A7-1E43-B441-A770-745CD09016E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329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04511CD-538F-D946-ACF9-4768DF58ED5E}" type="datetime1">
              <a:rPr lang="en-US"/>
              <a:pPr/>
              <a:t>1/21/24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1114B7-7CFA-6D4D-91DE-00B47195D16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058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F8FB98-79D7-794C-94AF-13B421E45FAC}" type="datetime1">
              <a:rPr lang="en-US"/>
              <a:pPr/>
              <a:t>1/21/24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00F4F0-7C7B-EC43-B687-E0F892DF74C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309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8BC39-ED19-144C-B69F-2134040BEB3F}"/>
              </a:ext>
            </a:extLst>
          </p:cNvPr>
          <p:cNvSpPr/>
          <p:nvPr userDrawn="1"/>
        </p:nvSpPr>
        <p:spPr>
          <a:xfrm rot="5400000">
            <a:off x="5807076" y="549276"/>
            <a:ext cx="577848" cy="12192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B5AEFB-4820-E646-A9E3-CED4289076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CE3F2B-07BF-424D-BB86-D4549AF862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E7702E-4C77-AD4D-B49C-BD309594BA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77750" y="6471842"/>
            <a:ext cx="2347015" cy="313134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7B19FCB-EC26-EC4F-B8FF-5FED4180FA23}"/>
              </a:ext>
            </a:extLst>
          </p:cNvPr>
          <p:cNvSpPr txBox="1">
            <a:spLocks/>
          </p:cNvSpPr>
          <p:nvPr userDrawn="1"/>
        </p:nvSpPr>
        <p:spPr>
          <a:xfrm>
            <a:off x="818313" y="6467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5F2694-8319-B94B-A8EB-02B64241D0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805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62000"/>
            <a:ext cx="4011084" cy="762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762001"/>
            <a:ext cx="6815667" cy="53641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676401"/>
            <a:ext cx="4011084" cy="4449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98E6E0-1793-6B43-909F-CA26854B1198}" type="datetime1">
              <a:rPr lang="en-US"/>
              <a:pPr/>
              <a:t>1/21/24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522160-87AD-4943-804D-C97DACFB6FA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1493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762000"/>
            <a:ext cx="7315200" cy="39655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2D1363F-F3AF-8548-B64E-34DA80C0E960}" type="datetime1">
              <a:rPr lang="en-US"/>
              <a:pPr/>
              <a:t>1/21/24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5DFB40-E95C-3D40-B19F-E21BAC0125B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1037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0"/>
            <a:ext cx="109728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76401"/>
            <a:ext cx="10972800" cy="4449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372F74-D46F-B844-9796-641B5FE7DE91}" type="datetime1">
              <a:rPr lang="en-US"/>
              <a:pPr/>
              <a:t>1/21/24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7D13F3-93F2-1848-B5E9-EB910437843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2978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762001"/>
            <a:ext cx="2743200" cy="5364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762001"/>
            <a:ext cx="8026400" cy="5364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D47FFB-E6E2-394B-A7B9-B024F6E54076}" type="datetime1">
              <a:rPr lang="en-US"/>
              <a:pPr/>
              <a:t>1/21/24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C07338-5473-2044-8A61-C5B4F12298F6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5721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2067" y="266701"/>
            <a:ext cx="7662333" cy="6270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886884" y="1349375"/>
            <a:ext cx="10608733" cy="47212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33091"/>
      </p:ext>
    </p:extLst>
  </p:cSld>
  <p:clrMapOvr>
    <a:masterClrMapping/>
  </p:clrMapOvr>
  <p:transition spd="slow" advClick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+ Content">
    <p:bg>
      <p:bgPr>
        <a:solidFill>
          <a:srgbClr val="4B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879073" y="1736726"/>
            <a:ext cx="10769275" cy="4015497"/>
          </a:xfrm>
          <a:prstGeom prst="rect">
            <a:avLst/>
          </a:prstGeom>
        </p:spPr>
        <p:txBody>
          <a:bodyPr/>
          <a:lstStyle>
            <a:lvl1pPr marL="257175" indent="-257175">
              <a:buFont typeface="Lucida Grande"/>
              <a:buChar char="&gt;"/>
              <a:defRPr sz="1800" b="1" i="0" baseline="0">
                <a:solidFill>
                  <a:srgbClr val="FFFFFF"/>
                </a:solidFill>
                <a:latin typeface="Open Sans"/>
                <a:cs typeface="Open Sans"/>
              </a:defRPr>
            </a:lvl1pPr>
            <a:lvl2pPr>
              <a:defRPr sz="1500" b="1" i="0" baseline="0">
                <a:solidFill>
                  <a:srgbClr val="FFFFFF"/>
                </a:solidFill>
                <a:latin typeface="Open Sans"/>
                <a:cs typeface="Open Sans"/>
              </a:defRPr>
            </a:lvl2pPr>
            <a:lvl3pPr marL="857250" indent="-171450">
              <a:buSzPct val="100000"/>
              <a:buFont typeface="Lucida Grande"/>
              <a:buChar char="&gt;"/>
              <a:defRPr sz="1350" b="1" i="0" baseline="0">
                <a:solidFill>
                  <a:srgbClr val="FFFFFF"/>
                </a:solidFill>
                <a:latin typeface="Open Sans"/>
                <a:cs typeface="Open Sans"/>
              </a:defRPr>
            </a:lvl3pPr>
            <a:lvl4pPr>
              <a:defRPr sz="1200" b="1" i="0" baseline="0">
                <a:solidFill>
                  <a:srgbClr val="FFFFFF"/>
                </a:solidFill>
                <a:latin typeface="Open Sans"/>
                <a:cs typeface="Open Sans"/>
              </a:defRPr>
            </a:lvl4pPr>
            <a:lvl5pPr marL="1543050" indent="-171450">
              <a:buFont typeface="Lucida Grande"/>
              <a:buChar char="&gt;"/>
              <a:defRPr sz="1050" b="1" i="0" baseline="0">
                <a:solidFill>
                  <a:srgbClr val="FFFFFF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US" dirty="0"/>
              <a:t>Bulleted content here (Open Sans Light, 24 pt.)</a:t>
            </a:r>
          </a:p>
          <a:p>
            <a:pPr lvl="1"/>
            <a:r>
              <a:rPr lang="en-US" dirty="0"/>
              <a:t>Second level (Open Sans Light, 20)</a:t>
            </a:r>
          </a:p>
          <a:p>
            <a:pPr lvl="2"/>
            <a:r>
              <a:rPr lang="en-US" dirty="0"/>
              <a:t>Third level (Open Sans Light, 18)</a:t>
            </a:r>
          </a:p>
          <a:p>
            <a:pPr lvl="3"/>
            <a:r>
              <a:rPr lang="en-US" dirty="0"/>
              <a:t>Fourth level (Open Sans Light, 16)</a:t>
            </a:r>
          </a:p>
          <a:p>
            <a:pPr lvl="4"/>
            <a:r>
              <a:rPr lang="en-US" dirty="0"/>
              <a:t>Fifth level (Open Sans Light, 14)</a:t>
            </a:r>
          </a:p>
        </p:txBody>
      </p:sp>
      <p:pic>
        <p:nvPicPr>
          <p:cNvPr id="8" name="Picture 7" descr="Bar_RtAngle_7502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33" y="1437805"/>
            <a:ext cx="1810912" cy="6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5677" y="371511"/>
            <a:ext cx="10752673" cy="991998"/>
          </a:xfrm>
          <a:prstGeom prst="rect">
            <a:avLst/>
          </a:prstGeom>
        </p:spPr>
        <p:txBody>
          <a:bodyPr anchor="b"/>
          <a:lstStyle>
            <a:lvl1pPr algn="l">
              <a:defRPr sz="225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  <p:pic>
        <p:nvPicPr>
          <p:cNvPr id="7" name="Google Shape;24;p37">
            <a:extLst>
              <a:ext uri="{FF2B5EF4-FFF2-40B4-BE49-F238E27FC236}">
                <a16:creationId xmlns:a16="http://schemas.microsoft.com/office/drawing/2014/main" id="{4379A3EF-F281-B646-9E63-3D3079913BA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879073" y="6125441"/>
            <a:ext cx="3454408" cy="555173"/>
          </a:xfrm>
          <a:prstGeom prst="rect">
            <a:avLst/>
          </a:prstGeom>
          <a:noFill/>
          <a:ln>
            <a:noFill/>
          </a:ln>
          <a:effectLst>
            <a:glow rad="889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9087BB-7B66-7F43-9A03-D57545CDE8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05424" y="6269674"/>
            <a:ext cx="3386667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1767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D7BB7F68-5177-5043-8D89-26444D5356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853" t="11411" r="815" b="89"/>
          <a:stretch/>
        </p:blipFill>
        <p:spPr>
          <a:xfrm>
            <a:off x="10510" y="0"/>
            <a:ext cx="12192001" cy="6858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2ED1F56-60F7-B44E-B951-5D6FB93B40CC}"/>
              </a:ext>
            </a:extLst>
          </p:cNvPr>
          <p:cNvSpPr/>
          <p:nvPr userDrawn="1"/>
        </p:nvSpPr>
        <p:spPr>
          <a:xfrm rot="10800000">
            <a:off x="1" y="6427618"/>
            <a:ext cx="12202510" cy="430382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AFFC88-92AE-3E49-9236-53BAE76895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70156" y="6555667"/>
            <a:ext cx="1447297" cy="19236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FEEB869-7983-144D-AAD6-087B92877C4A}"/>
              </a:ext>
            </a:extLst>
          </p:cNvPr>
          <p:cNvGrpSpPr/>
          <p:nvPr userDrawn="1"/>
        </p:nvGrpSpPr>
        <p:grpSpPr>
          <a:xfrm>
            <a:off x="5772223" y="3682706"/>
            <a:ext cx="647553" cy="62223"/>
            <a:chOff x="5772223" y="3682706"/>
            <a:chExt cx="647553" cy="62223"/>
          </a:xfrm>
        </p:grpSpPr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EF1AF515-1A4F-2942-A70A-C1BCC0567719}"/>
                </a:ext>
              </a:extLst>
            </p:cNvPr>
            <p:cNvSpPr/>
            <p:nvPr/>
          </p:nvSpPr>
          <p:spPr>
            <a:xfrm>
              <a:off x="5913135" y="3682706"/>
              <a:ext cx="506641" cy="62223"/>
            </a:xfrm>
            <a:custGeom>
              <a:avLst/>
              <a:gdLst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22486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621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12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75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066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8836"/>
                <a:gd name="connsiteY0" fmla="*/ 0 h 77345"/>
                <a:gd name="connsiteX1" fmla="*/ 528836 w 528836"/>
                <a:gd name="connsiteY1" fmla="*/ 0 h 77345"/>
                <a:gd name="connsiteX2" fmla="*/ 506611 w 528836"/>
                <a:gd name="connsiteY2" fmla="*/ 77345 h 77345"/>
                <a:gd name="connsiteX3" fmla="*/ 0 w 528836"/>
                <a:gd name="connsiteY3" fmla="*/ 77345 h 77345"/>
                <a:gd name="connsiteX4" fmla="*/ 0 w 528836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066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22486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193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361" h="77345">
                  <a:moveTo>
                    <a:pt x="0" y="0"/>
                  </a:moveTo>
                  <a:lnTo>
                    <a:pt x="538361" y="0"/>
                  </a:lnTo>
                  <a:lnTo>
                    <a:pt x="519311" y="77345"/>
                  </a:lnTo>
                  <a:lnTo>
                    <a:pt x="0" y="7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C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Rectangle 2">
              <a:extLst>
                <a:ext uri="{FF2B5EF4-FFF2-40B4-BE49-F238E27FC236}">
                  <a16:creationId xmlns:a16="http://schemas.microsoft.com/office/drawing/2014/main" id="{60168844-6826-8043-977F-C4F5AC926CF5}"/>
                </a:ext>
              </a:extLst>
            </p:cNvPr>
            <p:cNvSpPr/>
            <p:nvPr/>
          </p:nvSpPr>
          <p:spPr>
            <a:xfrm rot="10800000" flipV="1">
              <a:off x="5772223" y="3682706"/>
              <a:ext cx="506641" cy="62223"/>
            </a:xfrm>
            <a:custGeom>
              <a:avLst/>
              <a:gdLst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22486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621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12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75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066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8836"/>
                <a:gd name="connsiteY0" fmla="*/ 0 h 77345"/>
                <a:gd name="connsiteX1" fmla="*/ 528836 w 528836"/>
                <a:gd name="connsiteY1" fmla="*/ 0 h 77345"/>
                <a:gd name="connsiteX2" fmla="*/ 506611 w 528836"/>
                <a:gd name="connsiteY2" fmla="*/ 77345 h 77345"/>
                <a:gd name="connsiteX3" fmla="*/ 0 w 528836"/>
                <a:gd name="connsiteY3" fmla="*/ 77345 h 77345"/>
                <a:gd name="connsiteX4" fmla="*/ 0 w 528836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066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22486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193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361" h="77345">
                  <a:moveTo>
                    <a:pt x="0" y="0"/>
                  </a:moveTo>
                  <a:lnTo>
                    <a:pt x="538361" y="0"/>
                  </a:lnTo>
                  <a:lnTo>
                    <a:pt x="519311" y="77345"/>
                  </a:lnTo>
                  <a:lnTo>
                    <a:pt x="0" y="7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C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1B755A7B-8BFC-A44A-8DAE-606EAB10FA09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47345" y="1596747"/>
            <a:ext cx="10497311" cy="1727761"/>
          </a:xfrm>
        </p:spPr>
        <p:txBody>
          <a:bodyPr>
            <a:normAutofit/>
          </a:bodyPr>
          <a:lstStyle>
            <a:lvl1pPr marL="0" indent="0" algn="ctr">
              <a:buNone/>
              <a:defRPr sz="66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77"/>
              </a:defRPr>
            </a:lvl2pPr>
            <a:lvl3pPr marL="914400" indent="0" algn="ctr">
              <a:buNone/>
              <a:defRPr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77"/>
              </a:defRPr>
            </a:lvl3pPr>
            <a:lvl4pPr marL="1371600" indent="0" algn="ctr">
              <a:buNone/>
              <a:defRPr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77"/>
              </a:defRPr>
            </a:lvl4pPr>
            <a:lvl5pPr marL="1828800" indent="0" algn="ctr">
              <a:buNone/>
              <a:defRPr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77"/>
              </a:defRPr>
            </a:lvl5pPr>
          </a:lstStyle>
          <a:p>
            <a:pPr lvl="0"/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 SLIDE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F7594860-9B18-BA4E-B3C6-B8FC66DE7709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133598" y="4103127"/>
            <a:ext cx="7924800" cy="309610"/>
          </a:xfrm>
        </p:spPr>
        <p:txBody>
          <a:bodyPr>
            <a:no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CONTENT OWNER/DEPARTMENT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4C2556A-6B37-F149-9B3C-08300EEE4CA7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003798" y="4770935"/>
            <a:ext cx="2184400" cy="230833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ctr">
              <a:buNone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ctr">
              <a:buNone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ctr">
              <a:buNone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Month 0000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425E21-4570-144E-BC11-FEA82CA8E01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Confidential –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9232123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D194F12-81F1-5145-AFD6-24ECA2F92A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853" t="11411" r="815" b="5643"/>
          <a:stretch/>
        </p:blipFill>
        <p:spPr>
          <a:xfrm>
            <a:off x="-1" y="-1"/>
            <a:ext cx="12192001" cy="642761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987A1DE-73B6-4D41-B0E9-451DB14C567C}"/>
              </a:ext>
            </a:extLst>
          </p:cNvPr>
          <p:cNvSpPr txBox="1">
            <a:spLocks/>
          </p:cNvSpPr>
          <p:nvPr userDrawn="1"/>
        </p:nvSpPr>
        <p:spPr>
          <a:xfrm>
            <a:off x="548994" y="1437861"/>
            <a:ext cx="5639348" cy="78433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1247775" algn="l"/>
              </a:tabLst>
            </a:pPr>
            <a:endParaRPr lang="en-US" dirty="0">
              <a:solidFill>
                <a:srgbClr val="474747"/>
              </a:solidFill>
              <a:latin typeface="Encode Sans Normal" panose="02000000000000000000" pitchFamily="2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E38ADB-0E91-4444-9134-0E20B7BF7957}"/>
              </a:ext>
            </a:extLst>
          </p:cNvPr>
          <p:cNvSpPr/>
          <p:nvPr userDrawn="1"/>
        </p:nvSpPr>
        <p:spPr>
          <a:xfrm rot="10800000">
            <a:off x="1" y="6427618"/>
            <a:ext cx="12202510" cy="430382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8954A20-8742-494E-A9A3-5A59CDEFD6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33768" y="6560561"/>
            <a:ext cx="1276446" cy="169654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A52E27C4-9C2D-9C4C-ACDB-8EA8C57E362D}"/>
              </a:ext>
            </a:extLst>
          </p:cNvPr>
          <p:cNvSpPr/>
          <p:nvPr userDrawn="1"/>
        </p:nvSpPr>
        <p:spPr>
          <a:xfrm rot="5400000" flipH="1">
            <a:off x="338980" y="284692"/>
            <a:ext cx="5203605" cy="5881564"/>
          </a:xfrm>
          <a:custGeom>
            <a:avLst/>
            <a:gdLst>
              <a:gd name="connsiteX0" fmla="*/ 5203605 w 5203605"/>
              <a:gd name="connsiteY0" fmla="*/ 5881564 h 5881564"/>
              <a:gd name="connsiteX1" fmla="*/ 0 w 5203605"/>
              <a:gd name="connsiteY1" fmla="*/ 5881564 h 5881564"/>
              <a:gd name="connsiteX2" fmla="*/ 0 w 5203605"/>
              <a:gd name="connsiteY2" fmla="*/ 996800 h 5881564"/>
              <a:gd name="connsiteX3" fmla="*/ 5203605 w 5203605"/>
              <a:gd name="connsiteY3" fmla="*/ 0 h 5881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3605" h="5881564">
                <a:moveTo>
                  <a:pt x="5203605" y="5881564"/>
                </a:moveTo>
                <a:lnTo>
                  <a:pt x="0" y="5881564"/>
                </a:lnTo>
                <a:lnTo>
                  <a:pt x="0" y="996800"/>
                </a:lnTo>
                <a:lnTo>
                  <a:pt x="5203605" y="0"/>
                </a:lnTo>
                <a:close/>
              </a:path>
            </a:pathLst>
          </a:cu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4006041E-2DF3-2146-AC40-F1887160D5C9}"/>
              </a:ext>
            </a:extLst>
          </p:cNvPr>
          <p:cNvSpPr/>
          <p:nvPr userDrawn="1"/>
        </p:nvSpPr>
        <p:spPr>
          <a:xfrm>
            <a:off x="485493" y="1964305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E92D3CC2-1BB5-444C-90B1-89DABF52CD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1837" y="1333183"/>
            <a:ext cx="4443413" cy="539750"/>
          </a:xfrm>
        </p:spPr>
        <p:txBody>
          <a:bodyPr>
            <a:noAutofit/>
          </a:bodyPr>
          <a:lstStyle>
            <a:lvl1pPr marL="0" indent="0">
              <a:buNone/>
              <a:defRPr sz="3600" b="0" i="0">
                <a:solidFill>
                  <a:srgbClr val="2D216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Banner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F3E7CF-4278-E041-B938-BA31023189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7240" y="2364107"/>
            <a:ext cx="4462463" cy="2147888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</a:lstStyle>
          <a:p>
            <a:pPr lvl="0"/>
            <a:r>
              <a:rPr lang="en-US" dirty="0"/>
              <a:t>Bulleted text</a:t>
            </a:r>
          </a:p>
          <a:p>
            <a:pPr lvl="1"/>
            <a:r>
              <a:rPr lang="en-US" dirty="0"/>
              <a:t>Sub-bulleted text</a:t>
            </a:r>
          </a:p>
          <a:p>
            <a:pPr lvl="2"/>
            <a:r>
              <a:rPr lang="en-US" dirty="0"/>
              <a:t>Sub-sub-bulleted text</a:t>
            </a:r>
          </a:p>
        </p:txBody>
      </p:sp>
    </p:spTree>
    <p:extLst>
      <p:ext uri="{BB962C8B-B14F-4D97-AF65-F5344CB8AC3E}">
        <p14:creationId xmlns:p14="http://schemas.microsoft.com/office/powerpoint/2010/main" val="18469276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>
            <a:extLst>
              <a:ext uri="{FF2B5EF4-FFF2-40B4-BE49-F238E27FC236}">
                <a16:creationId xmlns:a16="http://schemas.microsoft.com/office/drawing/2014/main" id="{69BF7147-50F5-4F41-9C25-D0157AD64197}"/>
              </a:ext>
            </a:extLst>
          </p:cNvPr>
          <p:cNvSpPr/>
          <p:nvPr userDrawn="1"/>
        </p:nvSpPr>
        <p:spPr>
          <a:xfrm>
            <a:off x="460093" y="3320617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CDFDBE4-8A5D-0D4A-8C9D-75B546169958}"/>
              </a:ext>
            </a:extLst>
          </p:cNvPr>
          <p:cNvCxnSpPr>
            <a:cxnSpLocks/>
          </p:cNvCxnSpPr>
          <p:nvPr userDrawn="1"/>
        </p:nvCxnSpPr>
        <p:spPr>
          <a:xfrm>
            <a:off x="426249" y="3987505"/>
            <a:ext cx="3721608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3C79E06-84F7-2E49-B284-DB718FB0C302}"/>
              </a:ext>
            </a:extLst>
          </p:cNvPr>
          <p:cNvCxnSpPr>
            <a:cxnSpLocks/>
          </p:cNvCxnSpPr>
          <p:nvPr userDrawn="1"/>
        </p:nvCxnSpPr>
        <p:spPr>
          <a:xfrm>
            <a:off x="413472" y="5551870"/>
            <a:ext cx="3718778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8466400-681C-0E49-A1D6-B07A8ED73970}"/>
              </a:ext>
            </a:extLst>
          </p:cNvPr>
          <p:cNvCxnSpPr>
            <a:cxnSpLocks/>
          </p:cNvCxnSpPr>
          <p:nvPr userDrawn="1"/>
        </p:nvCxnSpPr>
        <p:spPr>
          <a:xfrm>
            <a:off x="413472" y="5152712"/>
            <a:ext cx="3718778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6E4DBFE2-D624-4F4B-BF6E-1393D96D0536}"/>
              </a:ext>
            </a:extLst>
          </p:cNvPr>
          <p:cNvSpPr/>
          <p:nvPr userDrawn="1"/>
        </p:nvSpPr>
        <p:spPr>
          <a:xfrm rot="10800000">
            <a:off x="1" y="6427618"/>
            <a:ext cx="12202510" cy="430382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A0032C1-BAEC-B74E-AD93-9B0F828ADC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3768" y="6560561"/>
            <a:ext cx="1276446" cy="169654"/>
          </a:xfrm>
          <a:prstGeom prst="rect">
            <a:avLst/>
          </a:prstGeom>
        </p:spPr>
      </p:pic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80FC3359-684A-8B4D-80F0-C01AE8D7C1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7431" y="1006807"/>
            <a:ext cx="4223195" cy="2158480"/>
          </a:xfrm>
        </p:spPr>
        <p:txBody>
          <a:bodyPr>
            <a:noAutofit/>
          </a:bodyPr>
          <a:lstStyle>
            <a:lvl1pPr marL="0" indent="0">
              <a:buNone/>
              <a:defRPr sz="3600" b="0" i="0">
                <a:solidFill>
                  <a:srgbClr val="2D216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Pie Chart or Other Chart Header </a:t>
            </a:r>
            <a:br>
              <a:rPr lang="en-US" dirty="0"/>
            </a:br>
            <a:r>
              <a:rPr lang="en-US" dirty="0"/>
              <a:t>Option Goes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E6E58A2-0303-F94C-AC7A-AB02D789910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0578" y="4513620"/>
            <a:ext cx="3701672" cy="547943"/>
          </a:xfrm>
        </p:spPr>
        <p:txBody>
          <a:bodyPr>
            <a:normAutofit/>
          </a:bodyPr>
          <a:lstStyle>
            <a:lvl1pPr marL="0" indent="0">
              <a:buNone/>
              <a:defRPr sz="4400" b="1" i="0">
                <a:solidFill>
                  <a:srgbClr val="2D2161"/>
                </a:solidFill>
                <a:latin typeface="Calibri Light" panose="020F0302020204030204" pitchFamily="34" charset="0"/>
                <a:ea typeface="Open Sans Semibold" panose="020B060603050402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b="1" i="0">
                <a:solidFill>
                  <a:srgbClr val="2D216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2pPr>
            <a:lvl3pPr marL="914400" indent="0">
              <a:buNone/>
              <a:defRPr b="1" i="0">
                <a:solidFill>
                  <a:srgbClr val="2D216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3pPr>
            <a:lvl4pPr marL="1371600" indent="0">
              <a:buNone/>
              <a:defRPr b="1" i="0">
                <a:solidFill>
                  <a:srgbClr val="2D216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4pPr>
            <a:lvl5pPr marL="1828800" indent="0">
              <a:buNone/>
              <a:defRPr b="1" i="0">
                <a:solidFill>
                  <a:srgbClr val="2D216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5pPr>
          </a:lstStyle>
          <a:p>
            <a:pPr lvl="0"/>
            <a:r>
              <a:rPr lang="en-US" dirty="0"/>
              <a:t>00.0%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199D707D-BE47-C04F-8DC0-BFB27BF5BA8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024" y="4016828"/>
            <a:ext cx="3678226" cy="374650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rgbClr val="2D2161"/>
                </a:solidFill>
                <a:latin typeface="Calibri Light" panose="020F0302020204030204" pitchFamily="34" charset="0"/>
                <a:ea typeface="Open Sans Semibold" panose="020B060603050402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b="1" i="0">
                <a:solidFill>
                  <a:srgbClr val="2D216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2pPr>
            <a:lvl3pPr marL="914400" indent="0">
              <a:buNone/>
              <a:defRPr b="1" i="0">
                <a:solidFill>
                  <a:srgbClr val="2D216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3pPr>
            <a:lvl4pPr marL="1371600" indent="0">
              <a:buNone/>
              <a:defRPr b="1" i="0">
                <a:solidFill>
                  <a:srgbClr val="2D216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4pPr>
            <a:lvl5pPr marL="1828800" indent="0">
              <a:buNone/>
              <a:defRPr b="1" i="0">
                <a:solidFill>
                  <a:srgbClr val="2D216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5pPr>
          </a:lstStyle>
          <a:p>
            <a:pPr lvl="0"/>
            <a:r>
              <a:rPr lang="en-US" dirty="0"/>
              <a:t>KEY  FIGURE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AC8679-80AD-784A-983E-FF7124CF98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0578" y="5220881"/>
            <a:ext cx="3717279" cy="206420"/>
          </a:xfrm>
        </p:spPr>
        <p:txBody>
          <a:bodyPr>
            <a:normAutofit/>
          </a:bodyPr>
          <a:lstStyle>
            <a:lvl1pPr marL="0" indent="0" algn="dist">
              <a:buNone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Data Period: Mon 0000 – Mon 0000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80C17E-7C05-684B-91C6-66E5E76C2615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Confidential – Do Not Distribute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7007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1F80D74-ABEC-7A44-BC3B-BE56621A31E2}"/>
              </a:ext>
            </a:extLst>
          </p:cNvPr>
          <p:cNvSpPr/>
          <p:nvPr userDrawn="1"/>
        </p:nvSpPr>
        <p:spPr>
          <a:xfrm rot="10800000">
            <a:off x="1" y="6427618"/>
            <a:ext cx="12202510" cy="430382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5392F5-7AF2-BA4C-8E02-BCB417EE94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3768" y="6560561"/>
            <a:ext cx="1276446" cy="16965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896ACD2-94B6-D346-A2AB-3D0F8E9EF72B}"/>
              </a:ext>
            </a:extLst>
          </p:cNvPr>
          <p:cNvSpPr txBox="1">
            <a:spLocks/>
          </p:cNvSpPr>
          <p:nvPr userDrawn="1"/>
        </p:nvSpPr>
        <p:spPr>
          <a:xfrm>
            <a:off x="548994" y="1437861"/>
            <a:ext cx="5639348" cy="78433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1247775" algn="l"/>
              </a:tabLst>
            </a:pPr>
            <a:endParaRPr lang="en-US" b="0" i="0" dirty="0">
              <a:solidFill>
                <a:srgbClr val="474747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6F9129E4-6001-BC46-9C7F-0E90825F923F}"/>
              </a:ext>
            </a:extLst>
          </p:cNvPr>
          <p:cNvSpPr/>
          <p:nvPr userDrawn="1"/>
        </p:nvSpPr>
        <p:spPr>
          <a:xfrm>
            <a:off x="472821" y="1166772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A60BCB-18DE-5249-AB92-215B789C3FA2}"/>
              </a:ext>
            </a:extLst>
          </p:cNvPr>
          <p:cNvSpPr/>
          <p:nvPr userDrawn="1"/>
        </p:nvSpPr>
        <p:spPr>
          <a:xfrm>
            <a:off x="412813" y="6569526"/>
            <a:ext cx="1615827" cy="138499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/>
          <a:p>
            <a:pPr algn="r"/>
            <a:r>
              <a:rPr lang="en-US" sz="900" i="1" dirty="0">
                <a:solidFill>
                  <a:schemeClr val="bg1">
                    <a:alpha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 – Do Not Distribute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4C58C2A-26C9-5644-86EB-93C82F79F0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5170" y="1381125"/>
            <a:ext cx="8081518" cy="40005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Optional Subtext Can Go Here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B83BBA5E-A3F5-644A-91FF-E9C9476434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89692" y="1454006"/>
            <a:ext cx="4206875" cy="254000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 PERIOD: MON 0000 – MON 0000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965C936B-9802-7B40-AA7E-08555792A5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7227" y="501766"/>
            <a:ext cx="11011011" cy="662806"/>
          </a:xfrm>
        </p:spPr>
        <p:txBody>
          <a:bodyPr>
            <a:noAutofit/>
          </a:bodyPr>
          <a:lstStyle>
            <a:lvl1pPr marL="0" indent="0">
              <a:buNone/>
              <a:defRPr sz="3600" b="0" i="0">
                <a:solidFill>
                  <a:srgbClr val="2D216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Bar Chart Header Option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2474798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6C2A2-2795-3D4E-A3C5-92C6D8CB4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4DD86-A2B6-B141-8770-7FB4856B8D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5C82C-0F67-C44D-BA65-7E0A08C8BD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2EB5E-57FB-4741-B40C-91277A1B3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41D6D-D53E-6C40-A332-5996A4A6D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F2694-8319-B94B-A8EB-02B64241D01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08BC39-ED19-144C-B69F-2134040BEB3F}"/>
              </a:ext>
            </a:extLst>
          </p:cNvPr>
          <p:cNvSpPr/>
          <p:nvPr userDrawn="1"/>
        </p:nvSpPr>
        <p:spPr>
          <a:xfrm rot="5400000">
            <a:off x="5807076" y="549276"/>
            <a:ext cx="577848" cy="12192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891C02-9624-F94E-B2DF-161634756C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77750" y="6471842"/>
            <a:ext cx="2347015" cy="313134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7B19FCB-EC26-EC4F-B8FF-5FED4180FA23}"/>
              </a:ext>
            </a:extLst>
          </p:cNvPr>
          <p:cNvSpPr txBox="1">
            <a:spLocks/>
          </p:cNvSpPr>
          <p:nvPr userDrawn="1"/>
        </p:nvSpPr>
        <p:spPr>
          <a:xfrm>
            <a:off x="818313" y="6467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5F2694-8319-B94B-A8EB-02B64241D0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9738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7">
            <a:extLst>
              <a:ext uri="{FF2B5EF4-FFF2-40B4-BE49-F238E27FC236}">
                <a16:creationId xmlns:a16="http://schemas.microsoft.com/office/drawing/2014/main" id="{D88639B0-FE1C-A54F-A9BE-E8DF9726570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26822" y="-6938"/>
            <a:ext cx="5465177" cy="642761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77800" sx="99000" sy="99000" algn="ctr" rotWithShape="0">
              <a:schemeClr val="tx1">
                <a:alpha val="25000"/>
              </a:schemeClr>
            </a:outerShdw>
          </a:effectLst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761325-484E-AF4E-B4AF-A9FF67664778}"/>
              </a:ext>
            </a:extLst>
          </p:cNvPr>
          <p:cNvSpPr txBox="1">
            <a:spLocks/>
          </p:cNvSpPr>
          <p:nvPr userDrawn="1"/>
        </p:nvSpPr>
        <p:spPr>
          <a:xfrm>
            <a:off x="548994" y="1437861"/>
            <a:ext cx="5639348" cy="78433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1247775" algn="l"/>
              </a:tabLst>
            </a:pPr>
            <a:endParaRPr lang="en-US" dirty="0">
              <a:solidFill>
                <a:srgbClr val="474747"/>
              </a:solidFill>
              <a:latin typeface="Encode Sans Normal" panose="02000000000000000000" pitchFamily="2" charset="77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BBCD33FE-B234-9144-BA9D-A6E549655BFB}"/>
              </a:ext>
            </a:extLst>
          </p:cNvPr>
          <p:cNvSpPr/>
          <p:nvPr userDrawn="1"/>
        </p:nvSpPr>
        <p:spPr>
          <a:xfrm>
            <a:off x="460093" y="2018396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829825-1911-9940-882B-06BDF5D9D8D2}"/>
              </a:ext>
            </a:extLst>
          </p:cNvPr>
          <p:cNvSpPr/>
          <p:nvPr userDrawn="1"/>
        </p:nvSpPr>
        <p:spPr>
          <a:xfrm rot="10800000">
            <a:off x="1" y="6427618"/>
            <a:ext cx="12202510" cy="430382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1BCAD31-0AA6-F943-A071-31E556E548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3768" y="6560561"/>
            <a:ext cx="1276446" cy="16965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2F8D155-F7D2-CC47-A208-524C2EC39922}"/>
              </a:ext>
            </a:extLst>
          </p:cNvPr>
          <p:cNvSpPr/>
          <p:nvPr userDrawn="1"/>
        </p:nvSpPr>
        <p:spPr>
          <a:xfrm>
            <a:off x="412813" y="6569526"/>
            <a:ext cx="1615827" cy="138499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/>
          <a:p>
            <a:pPr algn="r"/>
            <a:r>
              <a:rPr lang="en-US" sz="900" i="1" dirty="0">
                <a:solidFill>
                  <a:schemeClr val="bg1">
                    <a:alpha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 – Do Not Distribute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C7B1F43D-5FAF-F244-A577-3C63E0BE7A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9912" y="547486"/>
            <a:ext cx="5954462" cy="1354784"/>
          </a:xfrm>
        </p:spPr>
        <p:txBody>
          <a:bodyPr>
            <a:noAutofit/>
          </a:bodyPr>
          <a:lstStyle>
            <a:lvl1pPr marL="0" indent="0">
              <a:buNone/>
              <a:defRPr sz="4400" b="0" i="0">
                <a:solidFill>
                  <a:srgbClr val="2D216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Text Slide </a:t>
            </a:r>
            <a:br>
              <a:rPr lang="en-US" dirty="0"/>
            </a:br>
            <a:r>
              <a:rPr lang="en-US" dirty="0"/>
              <a:t>With An Image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DEAE396-DAAD-954A-9856-15C2BE330E1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9187" y="2569555"/>
            <a:ext cx="6034849" cy="531813"/>
          </a:xfrm>
        </p:spPr>
        <p:txBody>
          <a:bodyPr anchor="ctr">
            <a:noAutofit/>
          </a:bodyPr>
          <a:lstStyle>
            <a:lvl1pPr marL="0" indent="0" algn="l">
              <a:buNone/>
              <a:defRPr sz="2600" b="1" i="0">
                <a:solidFill>
                  <a:srgbClr val="2D2161"/>
                </a:solidFill>
                <a:latin typeface="Calibri Light" panose="020F0302020204030204" pitchFamily="34" charset="0"/>
                <a:ea typeface="Open Sans Semibold" panose="020B060603050402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400" b="1"/>
            </a:lvl2pPr>
            <a:lvl3pPr marL="914400" indent="0">
              <a:buNone/>
              <a:defRPr sz="2400" b="1"/>
            </a:lvl3pPr>
            <a:lvl4pPr marL="1371600" indent="0">
              <a:buNone/>
              <a:defRPr sz="2400" b="1"/>
            </a:lvl4pPr>
            <a:lvl5pPr marL="1828800" indent="0">
              <a:buNone/>
              <a:defRPr sz="2400" b="1"/>
            </a:lvl5pPr>
          </a:lstStyle>
          <a:p>
            <a:pPr lvl="0"/>
            <a:r>
              <a:rPr lang="en-US" dirty="0"/>
              <a:t>This is a sub header for the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2E54FB-8FD2-9E45-B145-5D4CA75895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6713" y="3101975"/>
            <a:ext cx="6034087" cy="3059113"/>
          </a:xfrm>
        </p:spPr>
        <p:txBody>
          <a:bodyPr/>
          <a:lstStyle>
            <a:lvl1pPr marL="91440" indent="0">
              <a:buNone/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548640" indent="0">
              <a:buNone/>
              <a:defRPr/>
            </a:lvl2pPr>
            <a:lvl3pPr marL="100584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25430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A5886CA6-E0FD-0C4C-B12B-3B71FEB98437}"/>
              </a:ext>
            </a:extLst>
          </p:cNvPr>
          <p:cNvSpPr/>
          <p:nvPr userDrawn="1"/>
        </p:nvSpPr>
        <p:spPr>
          <a:xfrm>
            <a:off x="460093" y="1345740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1A9B8F-F556-3E42-8516-149F3335AC51}"/>
              </a:ext>
            </a:extLst>
          </p:cNvPr>
          <p:cNvSpPr/>
          <p:nvPr userDrawn="1"/>
        </p:nvSpPr>
        <p:spPr>
          <a:xfrm rot="10800000">
            <a:off x="1" y="6427618"/>
            <a:ext cx="12202510" cy="430382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5933EB-3480-8E45-AC83-B462FE153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3768" y="6560561"/>
            <a:ext cx="1276446" cy="1696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1BFA879-C1EC-9C49-9962-0F8E7DA635E0}"/>
              </a:ext>
            </a:extLst>
          </p:cNvPr>
          <p:cNvSpPr/>
          <p:nvPr userDrawn="1"/>
        </p:nvSpPr>
        <p:spPr>
          <a:xfrm>
            <a:off x="6773703" y="1953928"/>
            <a:ext cx="4991477" cy="41801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5039B0-8E77-AC49-99A3-500D1B6DE5AE}"/>
              </a:ext>
            </a:extLst>
          </p:cNvPr>
          <p:cNvSpPr/>
          <p:nvPr userDrawn="1"/>
        </p:nvSpPr>
        <p:spPr>
          <a:xfrm>
            <a:off x="412813" y="6569526"/>
            <a:ext cx="1615827" cy="138499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/>
          <a:p>
            <a:pPr algn="r"/>
            <a:r>
              <a:rPr lang="en-US" sz="900" i="1" dirty="0">
                <a:solidFill>
                  <a:schemeClr val="bg1">
                    <a:alpha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 – Do Not Distribute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8718163B-7B9D-6243-88B1-28BF51E9B2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4660" y="547486"/>
            <a:ext cx="10505188" cy="670468"/>
          </a:xfrm>
        </p:spPr>
        <p:txBody>
          <a:bodyPr>
            <a:noAutofit/>
          </a:bodyPr>
          <a:lstStyle>
            <a:lvl1pPr marL="0" indent="0">
              <a:buNone/>
              <a:defRPr sz="4400" b="0" i="0">
                <a:solidFill>
                  <a:srgbClr val="2D216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Text Slide With Bullet List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D3B6E95-ED5A-3C41-9D09-56FEAE69C0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9949" y="1836509"/>
            <a:ext cx="5930851" cy="531813"/>
          </a:xfrm>
        </p:spPr>
        <p:txBody>
          <a:bodyPr anchor="ctr">
            <a:noAutofit/>
          </a:bodyPr>
          <a:lstStyle>
            <a:lvl1pPr marL="0" indent="0" algn="l">
              <a:buNone/>
              <a:defRPr sz="2600" b="1" i="0">
                <a:solidFill>
                  <a:srgbClr val="2D2161"/>
                </a:solidFill>
                <a:latin typeface="Calibri Light" panose="020F0302020204030204" pitchFamily="34" charset="0"/>
                <a:ea typeface="Open Sans Semibold" panose="020B060603050402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400" b="1"/>
            </a:lvl2pPr>
            <a:lvl3pPr marL="914400" indent="0">
              <a:buNone/>
              <a:defRPr sz="2400" b="1"/>
            </a:lvl3pPr>
            <a:lvl4pPr marL="1371600" indent="0">
              <a:buNone/>
              <a:defRPr sz="2400" b="1"/>
            </a:lvl4pPr>
            <a:lvl5pPr marL="1828800" indent="0">
              <a:buNone/>
              <a:defRPr sz="2400" b="1"/>
            </a:lvl5pPr>
          </a:lstStyle>
          <a:p>
            <a:pPr lvl="0"/>
            <a:r>
              <a:rPr lang="en-US" dirty="0"/>
              <a:t>This is a sub header for the slide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1BCB61B-124F-9A4D-9464-DB384A5721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41575" y="2267005"/>
            <a:ext cx="4473639" cy="837291"/>
          </a:xfrm>
        </p:spPr>
        <p:txBody>
          <a:bodyPr anchor="ctr">
            <a:noAutofit/>
          </a:bodyPr>
          <a:lstStyle>
            <a:lvl1pPr marL="0" indent="0" algn="l">
              <a:buNone/>
              <a:defRPr sz="2600" b="1" i="0">
                <a:solidFill>
                  <a:srgbClr val="2D2161"/>
                </a:solidFill>
                <a:latin typeface="Calibri Light" panose="020F0302020204030204" pitchFamily="34" charset="0"/>
                <a:ea typeface="Open Sans Semibold" panose="020B060603050402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400" b="1"/>
            </a:lvl2pPr>
            <a:lvl3pPr marL="914400" indent="0">
              <a:buNone/>
              <a:defRPr sz="2400" b="1"/>
            </a:lvl3pPr>
            <a:lvl4pPr marL="1371600" indent="0">
              <a:buNone/>
              <a:defRPr sz="2400" b="1"/>
            </a:lvl4pPr>
            <a:lvl5pPr marL="1828800" indent="0">
              <a:buNone/>
              <a:defRPr sz="2400" b="1"/>
            </a:lvl5pPr>
          </a:lstStyle>
          <a:p>
            <a:pPr lvl="0"/>
            <a:r>
              <a:rPr lang="en-US" dirty="0"/>
              <a:t>This is a sub header for the bullets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49769D82-ECE9-FA43-AB1A-B2A89A2EC15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6713" y="2368322"/>
            <a:ext cx="6034087" cy="3059113"/>
          </a:xfrm>
        </p:spPr>
        <p:txBody>
          <a:bodyPr/>
          <a:lstStyle>
            <a:lvl1pPr marL="91440" indent="0">
              <a:buNone/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548640" indent="0">
              <a:buNone/>
              <a:defRPr/>
            </a:lvl2pPr>
            <a:lvl3pPr marL="100584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0194A-C8A8-2845-BB09-DA8866AC2BD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41640" y="3103563"/>
            <a:ext cx="4473575" cy="2854325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</a:lstStyle>
          <a:p>
            <a:pPr lvl="0"/>
            <a:r>
              <a:rPr lang="en-US" dirty="0"/>
              <a:t>First Bullet</a:t>
            </a:r>
          </a:p>
          <a:p>
            <a:pPr lvl="1"/>
            <a:r>
              <a:rPr lang="en-US" dirty="0"/>
              <a:t>Second bullet</a:t>
            </a:r>
          </a:p>
          <a:p>
            <a:pPr lvl="2"/>
            <a:r>
              <a:rPr lang="en-US" dirty="0"/>
              <a:t>Third bullet</a:t>
            </a:r>
          </a:p>
        </p:txBody>
      </p:sp>
    </p:spTree>
    <p:extLst>
      <p:ext uri="{BB962C8B-B14F-4D97-AF65-F5344CB8AC3E}">
        <p14:creationId xmlns:p14="http://schemas.microsoft.com/office/powerpoint/2010/main" val="18070730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9C60881-FE51-BC44-82AD-6206E042B9F4}"/>
              </a:ext>
            </a:extLst>
          </p:cNvPr>
          <p:cNvSpPr txBox="1">
            <a:spLocks/>
          </p:cNvSpPr>
          <p:nvPr userDrawn="1"/>
        </p:nvSpPr>
        <p:spPr>
          <a:xfrm>
            <a:off x="548994" y="1437861"/>
            <a:ext cx="5639348" cy="78433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1247775" algn="l"/>
              </a:tabLst>
            </a:pPr>
            <a:endParaRPr lang="en-US" dirty="0">
              <a:solidFill>
                <a:srgbClr val="474747"/>
              </a:solidFill>
              <a:latin typeface="Encode Sans Normal" panose="02000000000000000000" pitchFamily="2" charset="77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8625607A-9C1B-5D4E-B3F1-D9FF964D1A0A}"/>
              </a:ext>
            </a:extLst>
          </p:cNvPr>
          <p:cNvSpPr/>
          <p:nvPr userDrawn="1"/>
        </p:nvSpPr>
        <p:spPr>
          <a:xfrm>
            <a:off x="460093" y="1345740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C1367C-7DA8-4B47-B6B1-7582B4E2461A}"/>
              </a:ext>
            </a:extLst>
          </p:cNvPr>
          <p:cNvSpPr/>
          <p:nvPr userDrawn="1"/>
        </p:nvSpPr>
        <p:spPr>
          <a:xfrm rot="10800000">
            <a:off x="1" y="6427618"/>
            <a:ext cx="12202510" cy="430382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97D6C3-FEFA-F540-B5A3-FC59F48EE8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3768" y="6560561"/>
            <a:ext cx="1276446" cy="1696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EC1E624-E75D-0949-B3C5-D247666CDD01}"/>
              </a:ext>
            </a:extLst>
          </p:cNvPr>
          <p:cNvSpPr/>
          <p:nvPr userDrawn="1"/>
        </p:nvSpPr>
        <p:spPr>
          <a:xfrm>
            <a:off x="412813" y="6569526"/>
            <a:ext cx="1615827" cy="138499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/>
          <a:p>
            <a:pPr algn="r"/>
            <a:r>
              <a:rPr lang="en-US" sz="900" i="1" dirty="0">
                <a:solidFill>
                  <a:schemeClr val="bg1">
                    <a:alpha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 – Do Not Distribute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85D3D1C9-3056-5740-A240-1C96EC50BA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08" y="547486"/>
            <a:ext cx="10505188" cy="670468"/>
          </a:xfrm>
        </p:spPr>
        <p:txBody>
          <a:bodyPr>
            <a:noAutofit/>
          </a:bodyPr>
          <a:lstStyle>
            <a:lvl1pPr marL="0" indent="0">
              <a:buNone/>
              <a:defRPr sz="4400" b="0" i="0">
                <a:solidFill>
                  <a:srgbClr val="2D216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Text Slide With Bullet List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73DA643-D2F5-BE40-B1CF-8A5BE3C4A1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9949" y="1836509"/>
            <a:ext cx="10093325" cy="531813"/>
          </a:xfrm>
        </p:spPr>
        <p:txBody>
          <a:bodyPr anchor="ctr">
            <a:noAutofit/>
          </a:bodyPr>
          <a:lstStyle>
            <a:lvl1pPr marL="0" indent="0" algn="l">
              <a:buNone/>
              <a:defRPr sz="2600" b="1" i="0">
                <a:solidFill>
                  <a:srgbClr val="2D2161"/>
                </a:solidFill>
                <a:latin typeface="Calibri Light" panose="020F0302020204030204" pitchFamily="34" charset="0"/>
                <a:ea typeface="Open Sans Semibold" panose="020B060603050402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400" b="1"/>
            </a:lvl2pPr>
            <a:lvl3pPr marL="914400" indent="0">
              <a:buNone/>
              <a:defRPr sz="2400" b="1"/>
            </a:lvl3pPr>
            <a:lvl4pPr marL="1371600" indent="0">
              <a:buNone/>
              <a:defRPr sz="2400" b="1"/>
            </a:lvl4pPr>
            <a:lvl5pPr marL="1828800" indent="0">
              <a:buNone/>
              <a:defRPr sz="2400" b="1"/>
            </a:lvl5pPr>
          </a:lstStyle>
          <a:p>
            <a:pPr lvl="0"/>
            <a:r>
              <a:rPr lang="en-US" dirty="0"/>
              <a:t>This is a sub header for the slide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FF1614B-4E84-EE4C-B30C-A7D4DE38413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6713" y="2368322"/>
            <a:ext cx="6034087" cy="3589566"/>
          </a:xfrm>
        </p:spPr>
        <p:txBody>
          <a:bodyPr/>
          <a:lstStyle>
            <a:lvl1pPr marL="228600" indent="-137160">
              <a:buFont typeface="Arial" panose="020B0604020202020204" pitchFamily="34" charset="0"/>
              <a:buChar char="•"/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548640" indent="0">
              <a:buNone/>
              <a:defRPr/>
            </a:lvl2pPr>
            <a:lvl3pPr marL="100584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C5C8D58-3443-534E-B36A-93ECF11CEAB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34631" y="2368323"/>
            <a:ext cx="4898569" cy="3589566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</a:lstStyle>
          <a:p>
            <a:pPr lvl="0"/>
            <a:r>
              <a:rPr lang="en-US" dirty="0"/>
              <a:t>First Bullet</a:t>
            </a:r>
          </a:p>
          <a:p>
            <a:pPr lvl="1"/>
            <a:r>
              <a:rPr lang="en-US" dirty="0"/>
              <a:t>Second bullet</a:t>
            </a:r>
          </a:p>
          <a:p>
            <a:pPr lvl="2"/>
            <a:r>
              <a:rPr lang="en-US" dirty="0"/>
              <a:t>Third bullet</a:t>
            </a:r>
          </a:p>
          <a:p>
            <a:pPr lvl="0"/>
            <a:r>
              <a:rPr lang="en-US" dirty="0"/>
              <a:t>First Bullet</a:t>
            </a:r>
          </a:p>
          <a:p>
            <a:pPr lvl="1"/>
            <a:r>
              <a:rPr lang="en-US" dirty="0"/>
              <a:t>Second bullet</a:t>
            </a:r>
          </a:p>
          <a:p>
            <a:pPr lvl="2"/>
            <a:r>
              <a:rPr lang="en-US" dirty="0"/>
              <a:t>Third bullet</a:t>
            </a:r>
          </a:p>
          <a:p>
            <a:pPr lvl="0"/>
            <a:r>
              <a:rPr lang="en-US" dirty="0"/>
              <a:t>First Bullet</a:t>
            </a:r>
          </a:p>
          <a:p>
            <a:pPr lvl="1"/>
            <a:r>
              <a:rPr lang="en-US" dirty="0"/>
              <a:t>Second bullet</a:t>
            </a:r>
          </a:p>
          <a:p>
            <a:pPr lvl="2"/>
            <a:r>
              <a:rPr lang="en-US" dirty="0"/>
              <a:t>Third bullet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7148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6FF793F-65FD-1A4D-B666-F161B25B643A}"/>
              </a:ext>
            </a:extLst>
          </p:cNvPr>
          <p:cNvSpPr/>
          <p:nvPr userDrawn="1"/>
        </p:nvSpPr>
        <p:spPr>
          <a:xfrm rot="10800000">
            <a:off x="1" y="6427618"/>
            <a:ext cx="12202510" cy="430382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30652A-1D36-464D-9B3F-63405A53EE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3768" y="6560561"/>
            <a:ext cx="1276446" cy="169654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06DD4F37-EF68-AB4B-AF67-C600877872AF}"/>
              </a:ext>
            </a:extLst>
          </p:cNvPr>
          <p:cNvSpPr/>
          <p:nvPr userDrawn="1"/>
        </p:nvSpPr>
        <p:spPr>
          <a:xfrm>
            <a:off x="460093" y="1345740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ECE5F7-7343-A14A-9B95-F1EBFC9A3AA3}"/>
              </a:ext>
            </a:extLst>
          </p:cNvPr>
          <p:cNvSpPr/>
          <p:nvPr userDrawn="1"/>
        </p:nvSpPr>
        <p:spPr>
          <a:xfrm>
            <a:off x="412813" y="6569526"/>
            <a:ext cx="1615827" cy="138499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/>
          <a:p>
            <a:pPr algn="r"/>
            <a:r>
              <a:rPr lang="en-US" sz="900" i="1" dirty="0">
                <a:solidFill>
                  <a:schemeClr val="bg1">
                    <a:alpha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 – Do Not Distribute</a:t>
            </a:r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AC274391-D1BC-E842-95EF-78C5433A5F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08" y="547486"/>
            <a:ext cx="10505188" cy="670468"/>
          </a:xfrm>
        </p:spPr>
        <p:txBody>
          <a:bodyPr>
            <a:noAutofit/>
          </a:bodyPr>
          <a:lstStyle>
            <a:lvl1pPr marL="0" indent="0">
              <a:buNone/>
              <a:defRPr sz="4400" b="0" i="0">
                <a:solidFill>
                  <a:srgbClr val="2D216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Text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44AFE5-6468-FD4C-9FDF-AFC6F6CBA2A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9949" y="1836509"/>
            <a:ext cx="11340265" cy="531813"/>
          </a:xfrm>
        </p:spPr>
        <p:txBody>
          <a:bodyPr anchor="ctr">
            <a:noAutofit/>
          </a:bodyPr>
          <a:lstStyle>
            <a:lvl1pPr marL="0" indent="0" algn="l">
              <a:buNone/>
              <a:defRPr sz="2600" b="1" i="0">
                <a:solidFill>
                  <a:srgbClr val="2D2161"/>
                </a:solidFill>
                <a:latin typeface="Calibri Light" panose="020F0302020204030204" pitchFamily="34" charset="0"/>
                <a:ea typeface="Open Sans Semibold" panose="020B060603050402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400" b="1"/>
            </a:lvl2pPr>
            <a:lvl3pPr marL="914400" indent="0">
              <a:buNone/>
              <a:defRPr sz="2400" b="1"/>
            </a:lvl3pPr>
            <a:lvl4pPr marL="1371600" indent="0">
              <a:buNone/>
              <a:defRPr sz="2400" b="1"/>
            </a:lvl4pPr>
            <a:lvl5pPr marL="1828800" indent="0">
              <a:buNone/>
              <a:defRPr sz="2400" b="1"/>
            </a:lvl5pPr>
          </a:lstStyle>
          <a:p>
            <a:pPr lvl="0"/>
            <a:r>
              <a:rPr lang="en-US" dirty="0"/>
              <a:t>This is a sub header for the slide, this is a sub header for the slide.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5CEC4A4-7A9F-2548-948A-E0BA588B8C3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6713" y="2368322"/>
            <a:ext cx="11529631" cy="3059113"/>
          </a:xfrm>
        </p:spPr>
        <p:txBody>
          <a:bodyPr/>
          <a:lstStyle>
            <a:lvl1pPr marL="91440" indent="0">
              <a:buNone/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548640" indent="0">
              <a:buNone/>
              <a:defRPr/>
            </a:lvl2pPr>
            <a:lvl3pPr marL="100584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e</a:t>
            </a:r>
          </a:p>
          <a:p>
            <a:pPr lvl="0"/>
            <a:r>
              <a:rPr lang="en-US" dirty="0"/>
              <a:t>lit,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8351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10055AC-7FEB-294A-A8B3-70BD3A994A1E}"/>
              </a:ext>
            </a:extLst>
          </p:cNvPr>
          <p:cNvSpPr/>
          <p:nvPr userDrawn="1"/>
        </p:nvSpPr>
        <p:spPr>
          <a:xfrm rot="10800000">
            <a:off x="1" y="6427618"/>
            <a:ext cx="12202510" cy="430382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52E622-961E-FE40-8FD0-B4B0D88612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3768" y="6560561"/>
            <a:ext cx="1276446" cy="16965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6678DC8-7114-F54F-B64C-65C5D21C906D}"/>
              </a:ext>
            </a:extLst>
          </p:cNvPr>
          <p:cNvSpPr/>
          <p:nvPr userDrawn="1"/>
        </p:nvSpPr>
        <p:spPr>
          <a:xfrm>
            <a:off x="412813" y="6569526"/>
            <a:ext cx="1615827" cy="138499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/>
          <a:p>
            <a:pPr algn="r"/>
            <a:r>
              <a:rPr lang="en-US" sz="900" i="1" dirty="0">
                <a:solidFill>
                  <a:schemeClr val="bg1">
                    <a:alpha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 –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6937346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363B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1FF82F4-F03A-B841-AF0C-1C2C974C0EA2}"/>
              </a:ext>
            </a:extLst>
          </p:cNvPr>
          <p:cNvSpPr txBox="1">
            <a:spLocks/>
          </p:cNvSpPr>
          <p:nvPr userDrawn="1"/>
        </p:nvSpPr>
        <p:spPr>
          <a:xfrm>
            <a:off x="548994" y="1437861"/>
            <a:ext cx="5639348" cy="78433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1247775" algn="l"/>
              </a:tabLst>
            </a:pPr>
            <a:endParaRPr lang="en-US" dirty="0">
              <a:solidFill>
                <a:srgbClr val="474747"/>
              </a:solidFill>
              <a:latin typeface="Encode Sans Normal" panose="02000000000000000000" pitchFamily="2" charset="77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88475E08-7962-A445-9A30-2C540816E3F4}"/>
              </a:ext>
            </a:extLst>
          </p:cNvPr>
          <p:cNvSpPr/>
          <p:nvPr userDrawn="1"/>
        </p:nvSpPr>
        <p:spPr>
          <a:xfrm>
            <a:off x="460093" y="2018396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FC8623-F031-2644-B385-B4BBDF874755}"/>
              </a:ext>
            </a:extLst>
          </p:cNvPr>
          <p:cNvSpPr/>
          <p:nvPr userDrawn="1"/>
        </p:nvSpPr>
        <p:spPr>
          <a:xfrm rot="10800000">
            <a:off x="1" y="6427618"/>
            <a:ext cx="12202510" cy="430382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22FFC2-C80D-E24B-8099-541F1F63A8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3768" y="6560561"/>
            <a:ext cx="1276446" cy="169654"/>
          </a:xfrm>
          <a:prstGeom prst="rect">
            <a:avLst/>
          </a:prstGeom>
        </p:spPr>
      </p:pic>
      <p:sp>
        <p:nvSpPr>
          <p:cNvPr id="16" name="Picture Placeholder 27">
            <a:extLst>
              <a:ext uri="{FF2B5EF4-FFF2-40B4-BE49-F238E27FC236}">
                <a16:creationId xmlns:a16="http://schemas.microsoft.com/office/drawing/2014/main" id="{AEF4D60F-7BE5-D949-8C18-87AE92BFD9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26822" y="-6938"/>
            <a:ext cx="5465177" cy="642761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77800" sx="99000" sy="99000" algn="ctr" rotWithShape="0">
              <a:schemeClr val="tx1">
                <a:alpha val="25000"/>
              </a:schemeClr>
            </a:outerShdw>
          </a:effectLst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7DB645B-F1D0-A44E-ADEF-62FA4C4A61B3}"/>
              </a:ext>
            </a:extLst>
          </p:cNvPr>
          <p:cNvSpPr/>
          <p:nvPr userDrawn="1"/>
        </p:nvSpPr>
        <p:spPr>
          <a:xfrm>
            <a:off x="412813" y="6569526"/>
            <a:ext cx="1615827" cy="138499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/>
          <a:p>
            <a:pPr algn="r"/>
            <a:r>
              <a:rPr lang="en-US" sz="900" i="1" dirty="0">
                <a:solidFill>
                  <a:schemeClr val="bg1">
                    <a:alpha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 – Do Not Distribute</a:t>
            </a:r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6D750397-AEBB-EC48-983C-D62E320DDA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08" y="547485"/>
            <a:ext cx="5969383" cy="1388465"/>
          </a:xfrm>
        </p:spPr>
        <p:txBody>
          <a:bodyPr>
            <a:noAutofit/>
          </a:bodyPr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Text Slide </a:t>
            </a:r>
            <a:br>
              <a:rPr lang="en-US" dirty="0"/>
            </a:br>
            <a:r>
              <a:rPr lang="en-US" dirty="0"/>
              <a:t>With An Image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4AC7DD1-050F-3241-ACB9-E103CA1D990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9187" y="2569555"/>
            <a:ext cx="6034849" cy="531813"/>
          </a:xfrm>
        </p:spPr>
        <p:txBody>
          <a:bodyPr anchor="ctr">
            <a:noAutofit/>
          </a:bodyPr>
          <a:lstStyle>
            <a:lvl1pPr marL="0" indent="0" algn="l">
              <a:buNone/>
              <a:defRPr sz="2600" b="1" i="0">
                <a:solidFill>
                  <a:schemeClr val="bg1"/>
                </a:solidFill>
                <a:latin typeface="Calibri Light" panose="020F0302020204030204" pitchFamily="34" charset="0"/>
                <a:ea typeface="Open Sans Semibold" panose="020B060603050402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400" b="1"/>
            </a:lvl2pPr>
            <a:lvl3pPr marL="914400" indent="0">
              <a:buNone/>
              <a:defRPr sz="2400" b="1"/>
            </a:lvl3pPr>
            <a:lvl4pPr marL="1371600" indent="0">
              <a:buNone/>
              <a:defRPr sz="2400" b="1"/>
            </a:lvl4pPr>
            <a:lvl5pPr marL="1828800" indent="0">
              <a:buNone/>
              <a:defRPr sz="2400" b="1"/>
            </a:lvl5pPr>
          </a:lstStyle>
          <a:p>
            <a:pPr lvl="0"/>
            <a:r>
              <a:rPr lang="en-US" dirty="0"/>
              <a:t>This is a sub header for the slide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944BEEA5-5357-B14B-A1C0-44A9CC0E8D7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9949" y="3145517"/>
            <a:ext cx="6034087" cy="3154363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22885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rgbClr val="363B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3D4D025-1756-E64F-971F-74B14616EC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853" t="11411" r="815" b="89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213E02-9DF0-C040-B886-813740C4944E}"/>
              </a:ext>
            </a:extLst>
          </p:cNvPr>
          <p:cNvSpPr/>
          <p:nvPr userDrawn="1"/>
        </p:nvSpPr>
        <p:spPr>
          <a:xfrm rot="10800000">
            <a:off x="1" y="6427618"/>
            <a:ext cx="12202510" cy="430382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35ED6A-9D61-0F49-8CAE-EFEEB64A4A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33768" y="6560561"/>
            <a:ext cx="1276446" cy="1696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6C62978-BB78-EA4A-8A58-CDCB52008392}"/>
              </a:ext>
            </a:extLst>
          </p:cNvPr>
          <p:cNvGrpSpPr/>
          <p:nvPr userDrawn="1"/>
        </p:nvGrpSpPr>
        <p:grpSpPr>
          <a:xfrm>
            <a:off x="5822327" y="3995857"/>
            <a:ext cx="647553" cy="62223"/>
            <a:chOff x="5960343" y="3683949"/>
            <a:chExt cx="647553" cy="62223"/>
          </a:xfrm>
          <a:solidFill>
            <a:srgbClr val="F5C001"/>
          </a:solidFill>
        </p:grpSpPr>
        <p:sp>
          <p:nvSpPr>
            <p:cNvPr id="9" name="Rectangle 2">
              <a:extLst>
                <a:ext uri="{FF2B5EF4-FFF2-40B4-BE49-F238E27FC236}">
                  <a16:creationId xmlns:a16="http://schemas.microsoft.com/office/drawing/2014/main" id="{FC23657D-3F5F-6A46-B12B-2D6F7015A7AC}"/>
                </a:ext>
              </a:extLst>
            </p:cNvPr>
            <p:cNvSpPr/>
            <p:nvPr/>
          </p:nvSpPr>
          <p:spPr>
            <a:xfrm>
              <a:off x="6101255" y="3683949"/>
              <a:ext cx="506641" cy="62223"/>
            </a:xfrm>
            <a:custGeom>
              <a:avLst/>
              <a:gdLst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22486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621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12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75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066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8836"/>
                <a:gd name="connsiteY0" fmla="*/ 0 h 77345"/>
                <a:gd name="connsiteX1" fmla="*/ 528836 w 528836"/>
                <a:gd name="connsiteY1" fmla="*/ 0 h 77345"/>
                <a:gd name="connsiteX2" fmla="*/ 506611 w 528836"/>
                <a:gd name="connsiteY2" fmla="*/ 77345 h 77345"/>
                <a:gd name="connsiteX3" fmla="*/ 0 w 528836"/>
                <a:gd name="connsiteY3" fmla="*/ 77345 h 77345"/>
                <a:gd name="connsiteX4" fmla="*/ 0 w 528836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066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22486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193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361" h="77345">
                  <a:moveTo>
                    <a:pt x="0" y="0"/>
                  </a:moveTo>
                  <a:lnTo>
                    <a:pt x="538361" y="0"/>
                  </a:lnTo>
                  <a:lnTo>
                    <a:pt x="519311" y="77345"/>
                  </a:lnTo>
                  <a:lnTo>
                    <a:pt x="0" y="7734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2">
              <a:extLst>
                <a:ext uri="{FF2B5EF4-FFF2-40B4-BE49-F238E27FC236}">
                  <a16:creationId xmlns:a16="http://schemas.microsoft.com/office/drawing/2014/main" id="{5EFDA43F-3168-C343-AE4D-6850FE2EA551}"/>
                </a:ext>
              </a:extLst>
            </p:cNvPr>
            <p:cNvSpPr/>
            <p:nvPr/>
          </p:nvSpPr>
          <p:spPr>
            <a:xfrm rot="10800000" flipV="1">
              <a:off x="5960343" y="3683949"/>
              <a:ext cx="506641" cy="62223"/>
            </a:xfrm>
            <a:custGeom>
              <a:avLst/>
              <a:gdLst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22486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621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12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75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066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8836"/>
                <a:gd name="connsiteY0" fmla="*/ 0 h 77345"/>
                <a:gd name="connsiteX1" fmla="*/ 528836 w 528836"/>
                <a:gd name="connsiteY1" fmla="*/ 0 h 77345"/>
                <a:gd name="connsiteX2" fmla="*/ 506611 w 528836"/>
                <a:gd name="connsiteY2" fmla="*/ 77345 h 77345"/>
                <a:gd name="connsiteX3" fmla="*/ 0 w 528836"/>
                <a:gd name="connsiteY3" fmla="*/ 77345 h 77345"/>
                <a:gd name="connsiteX4" fmla="*/ 0 w 528836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066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22486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193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361" h="77345">
                  <a:moveTo>
                    <a:pt x="0" y="0"/>
                  </a:moveTo>
                  <a:lnTo>
                    <a:pt x="538361" y="0"/>
                  </a:lnTo>
                  <a:lnTo>
                    <a:pt x="519311" y="77345"/>
                  </a:lnTo>
                  <a:lnTo>
                    <a:pt x="0" y="7734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51D679F7-ECB6-874B-8D88-5D183E710A9E}"/>
              </a:ext>
            </a:extLst>
          </p:cNvPr>
          <p:cNvSpPr/>
          <p:nvPr userDrawn="1"/>
        </p:nvSpPr>
        <p:spPr>
          <a:xfrm>
            <a:off x="412813" y="6569526"/>
            <a:ext cx="1615827" cy="138499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/>
          <a:p>
            <a:pPr algn="r"/>
            <a:r>
              <a:rPr lang="en-US" sz="900" i="1" dirty="0">
                <a:solidFill>
                  <a:schemeClr val="bg1">
                    <a:alpha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 – Do Not Distribute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A40D4B6-2906-3D47-98C7-407CC9043C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84230" y="2624137"/>
            <a:ext cx="8731250" cy="1015175"/>
          </a:xfrm>
        </p:spPr>
        <p:txBody>
          <a:bodyPr>
            <a:normAutofit/>
          </a:bodyPr>
          <a:lstStyle>
            <a:lvl1pPr marL="0" indent="0" algn="ctr">
              <a:buNone/>
              <a:defRPr sz="66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8454140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28AB8B9-56EF-054E-9A66-170856EEDF1A}"/>
              </a:ext>
            </a:extLst>
          </p:cNvPr>
          <p:cNvSpPr/>
          <p:nvPr userDrawn="1"/>
        </p:nvSpPr>
        <p:spPr>
          <a:xfrm rot="10800000">
            <a:off x="1" y="0"/>
            <a:ext cx="12202510" cy="6858000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4E14C6-97D2-1F40-85F9-BDFE4BEE97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3768" y="6560561"/>
            <a:ext cx="1276446" cy="16965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EB03190-9575-AE46-A686-495D17BDE395}"/>
              </a:ext>
            </a:extLst>
          </p:cNvPr>
          <p:cNvSpPr/>
          <p:nvPr userDrawn="1"/>
        </p:nvSpPr>
        <p:spPr>
          <a:xfrm>
            <a:off x="412813" y="6569526"/>
            <a:ext cx="1615827" cy="138499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/>
          <a:p>
            <a:pPr algn="r"/>
            <a:r>
              <a:rPr lang="en-US" sz="900" i="1" dirty="0">
                <a:solidFill>
                  <a:schemeClr val="bg1">
                    <a:alpha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 – Do Not Distribute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C0216AC-9A6E-0D49-A348-BE7B1F56C0FB}"/>
              </a:ext>
            </a:extLst>
          </p:cNvPr>
          <p:cNvGrpSpPr/>
          <p:nvPr userDrawn="1"/>
        </p:nvGrpSpPr>
        <p:grpSpPr>
          <a:xfrm>
            <a:off x="5772223" y="3682706"/>
            <a:ext cx="647553" cy="62223"/>
            <a:chOff x="5960343" y="3683949"/>
            <a:chExt cx="647553" cy="62223"/>
          </a:xfrm>
          <a:solidFill>
            <a:srgbClr val="F5C001"/>
          </a:solidFill>
        </p:grpSpPr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970F60CD-A9D6-B245-8168-5C0AD0DE9975}"/>
                </a:ext>
              </a:extLst>
            </p:cNvPr>
            <p:cNvSpPr/>
            <p:nvPr/>
          </p:nvSpPr>
          <p:spPr>
            <a:xfrm>
              <a:off x="6101255" y="3683949"/>
              <a:ext cx="506641" cy="62223"/>
            </a:xfrm>
            <a:custGeom>
              <a:avLst/>
              <a:gdLst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22486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621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12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75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066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8836"/>
                <a:gd name="connsiteY0" fmla="*/ 0 h 77345"/>
                <a:gd name="connsiteX1" fmla="*/ 528836 w 528836"/>
                <a:gd name="connsiteY1" fmla="*/ 0 h 77345"/>
                <a:gd name="connsiteX2" fmla="*/ 506611 w 528836"/>
                <a:gd name="connsiteY2" fmla="*/ 77345 h 77345"/>
                <a:gd name="connsiteX3" fmla="*/ 0 w 528836"/>
                <a:gd name="connsiteY3" fmla="*/ 77345 h 77345"/>
                <a:gd name="connsiteX4" fmla="*/ 0 w 528836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066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22486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193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361" h="77345">
                  <a:moveTo>
                    <a:pt x="0" y="0"/>
                  </a:moveTo>
                  <a:lnTo>
                    <a:pt x="538361" y="0"/>
                  </a:lnTo>
                  <a:lnTo>
                    <a:pt x="519311" y="77345"/>
                  </a:lnTo>
                  <a:lnTo>
                    <a:pt x="0" y="7734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1" name="Rectangle 2">
              <a:extLst>
                <a:ext uri="{FF2B5EF4-FFF2-40B4-BE49-F238E27FC236}">
                  <a16:creationId xmlns:a16="http://schemas.microsoft.com/office/drawing/2014/main" id="{4BFB12D1-3882-8A41-9A91-C74525F6299C}"/>
                </a:ext>
              </a:extLst>
            </p:cNvPr>
            <p:cNvSpPr/>
            <p:nvPr/>
          </p:nvSpPr>
          <p:spPr>
            <a:xfrm rot="10800000" flipV="1">
              <a:off x="5960343" y="3683949"/>
              <a:ext cx="506641" cy="62223"/>
            </a:xfrm>
            <a:custGeom>
              <a:avLst/>
              <a:gdLst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22486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621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12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75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066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8836"/>
                <a:gd name="connsiteY0" fmla="*/ 0 h 77345"/>
                <a:gd name="connsiteX1" fmla="*/ 528836 w 528836"/>
                <a:gd name="connsiteY1" fmla="*/ 0 h 77345"/>
                <a:gd name="connsiteX2" fmla="*/ 506611 w 528836"/>
                <a:gd name="connsiteY2" fmla="*/ 77345 h 77345"/>
                <a:gd name="connsiteX3" fmla="*/ 0 w 528836"/>
                <a:gd name="connsiteY3" fmla="*/ 77345 h 77345"/>
                <a:gd name="connsiteX4" fmla="*/ 0 w 528836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066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22486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193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361" h="77345">
                  <a:moveTo>
                    <a:pt x="0" y="0"/>
                  </a:moveTo>
                  <a:lnTo>
                    <a:pt x="538361" y="0"/>
                  </a:lnTo>
                  <a:lnTo>
                    <a:pt x="519311" y="77345"/>
                  </a:lnTo>
                  <a:lnTo>
                    <a:pt x="0" y="7734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22" name="Text Placeholder 27">
            <a:extLst>
              <a:ext uri="{FF2B5EF4-FFF2-40B4-BE49-F238E27FC236}">
                <a16:creationId xmlns:a16="http://schemas.microsoft.com/office/drawing/2014/main" id="{A120A8FA-1732-834B-887C-CCABFFB6CB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7300" y="1596747"/>
            <a:ext cx="11397401" cy="1727761"/>
          </a:xfrm>
        </p:spPr>
        <p:txBody>
          <a:bodyPr>
            <a:normAutofit/>
          </a:bodyPr>
          <a:lstStyle>
            <a:lvl1pPr marL="0" indent="0" algn="ctr">
              <a:buNone/>
              <a:defRPr sz="66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77"/>
              </a:defRPr>
            </a:lvl2pPr>
            <a:lvl3pPr marL="914400" indent="0" algn="ctr">
              <a:buNone/>
              <a:defRPr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77"/>
              </a:defRPr>
            </a:lvl3pPr>
            <a:lvl4pPr marL="1371600" indent="0" algn="ctr">
              <a:buNone/>
              <a:defRPr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77"/>
              </a:defRPr>
            </a:lvl4pPr>
            <a:lvl5pPr marL="1828800" indent="0" algn="ctr">
              <a:buNone/>
              <a:defRPr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77"/>
              </a:defRPr>
            </a:lvl5pPr>
          </a:lstStyle>
          <a:p>
            <a:pPr lvl="0"/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 SLIDE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2157CAD1-1E14-0E4E-A583-AF9C8F76C4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33598" y="4103127"/>
            <a:ext cx="7924800" cy="309610"/>
          </a:xfrm>
        </p:spPr>
        <p:txBody>
          <a:bodyPr>
            <a:no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CONTENT OWNER/DEPARTMENT</a:t>
            </a:r>
          </a:p>
        </p:txBody>
      </p:sp>
      <p:sp>
        <p:nvSpPr>
          <p:cNvPr id="24" name="Text Placeholder 31">
            <a:extLst>
              <a:ext uri="{FF2B5EF4-FFF2-40B4-BE49-F238E27FC236}">
                <a16:creationId xmlns:a16="http://schemas.microsoft.com/office/drawing/2014/main" id="{A9282096-CBED-344F-AC2A-6C52B2C78F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03798" y="4770935"/>
            <a:ext cx="2184400" cy="230833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ctr">
              <a:buNone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ctr">
              <a:buNone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ctr">
              <a:buNone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Month 0000</a:t>
            </a:r>
          </a:p>
        </p:txBody>
      </p:sp>
    </p:spTree>
    <p:extLst>
      <p:ext uri="{BB962C8B-B14F-4D97-AF65-F5344CB8AC3E}">
        <p14:creationId xmlns:p14="http://schemas.microsoft.com/office/powerpoint/2010/main" val="11076360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7FA08EF-12BE-2145-91E4-8B7F5478DA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l="783" t="11348" r="629"/>
          <a:stretch/>
        </p:blipFill>
        <p:spPr>
          <a:xfrm>
            <a:off x="0" y="-1"/>
            <a:ext cx="12202512" cy="6858001"/>
          </a:xfrm>
          <a:prstGeom prst="rect">
            <a:avLst/>
          </a:prstGeom>
        </p:spPr>
      </p:pic>
      <p:sp>
        <p:nvSpPr>
          <p:cNvPr id="19" name="Freeform 18">
            <a:extLst>
              <a:ext uri="{FF2B5EF4-FFF2-40B4-BE49-F238E27FC236}">
                <a16:creationId xmlns:a16="http://schemas.microsoft.com/office/drawing/2014/main" id="{C08946F0-9FF3-8D4A-9BD5-E8B10D5AE06B}"/>
              </a:ext>
            </a:extLst>
          </p:cNvPr>
          <p:cNvSpPr/>
          <p:nvPr userDrawn="1"/>
        </p:nvSpPr>
        <p:spPr>
          <a:xfrm rot="5400000" flipH="1">
            <a:off x="338979" y="291949"/>
            <a:ext cx="5203605" cy="5881564"/>
          </a:xfrm>
          <a:custGeom>
            <a:avLst/>
            <a:gdLst>
              <a:gd name="connsiteX0" fmla="*/ 5203605 w 5203605"/>
              <a:gd name="connsiteY0" fmla="*/ 5881564 h 5881564"/>
              <a:gd name="connsiteX1" fmla="*/ 0 w 5203605"/>
              <a:gd name="connsiteY1" fmla="*/ 5881564 h 5881564"/>
              <a:gd name="connsiteX2" fmla="*/ 0 w 5203605"/>
              <a:gd name="connsiteY2" fmla="*/ 996800 h 5881564"/>
              <a:gd name="connsiteX3" fmla="*/ 5203605 w 5203605"/>
              <a:gd name="connsiteY3" fmla="*/ 0 h 5881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3605" h="5881564">
                <a:moveTo>
                  <a:pt x="5203605" y="5881564"/>
                </a:moveTo>
                <a:lnTo>
                  <a:pt x="0" y="5881564"/>
                </a:lnTo>
                <a:lnTo>
                  <a:pt x="0" y="996800"/>
                </a:lnTo>
                <a:lnTo>
                  <a:pt x="5203605" y="0"/>
                </a:lnTo>
                <a:close/>
              </a:path>
            </a:pathLst>
          </a:custGeom>
          <a:solidFill>
            <a:srgbClr val="322668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06C422F-1ED8-9946-A194-82E1805BF972}"/>
              </a:ext>
            </a:extLst>
          </p:cNvPr>
          <p:cNvSpPr txBox="1">
            <a:spLocks/>
          </p:cNvSpPr>
          <p:nvPr userDrawn="1"/>
        </p:nvSpPr>
        <p:spPr>
          <a:xfrm>
            <a:off x="548994" y="1437861"/>
            <a:ext cx="5639348" cy="78433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1247775" algn="l"/>
              </a:tabLst>
            </a:pPr>
            <a:endParaRPr lang="en-US" dirty="0">
              <a:solidFill>
                <a:srgbClr val="474747"/>
              </a:solidFill>
              <a:latin typeface="Encode Sans Normal" panose="02000000000000000000" pitchFamily="2" charset="77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6BB5331C-5317-8C42-B412-C9574A54E83F}"/>
              </a:ext>
            </a:extLst>
          </p:cNvPr>
          <p:cNvSpPr/>
          <p:nvPr userDrawn="1"/>
        </p:nvSpPr>
        <p:spPr>
          <a:xfrm>
            <a:off x="548993" y="2034842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2953EB3-AC3B-6D46-9B88-11DD7AF6CA9D}"/>
              </a:ext>
            </a:extLst>
          </p:cNvPr>
          <p:cNvSpPr/>
          <p:nvPr userDrawn="1"/>
        </p:nvSpPr>
        <p:spPr>
          <a:xfrm rot="10800000">
            <a:off x="1" y="6427618"/>
            <a:ext cx="12202510" cy="430382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87E6685-F0FF-6A40-827E-7DF5A92BFD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33768" y="6560561"/>
            <a:ext cx="1276446" cy="16965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2BDF48-DE21-224B-AD86-F2C21D9953C1}"/>
              </a:ext>
            </a:extLst>
          </p:cNvPr>
          <p:cNvSpPr/>
          <p:nvPr userDrawn="1"/>
        </p:nvSpPr>
        <p:spPr>
          <a:xfrm>
            <a:off x="412813" y="6569526"/>
            <a:ext cx="1615827" cy="138499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/>
          <a:p>
            <a:pPr algn="r"/>
            <a:r>
              <a:rPr lang="en-US" sz="900" i="1" dirty="0">
                <a:solidFill>
                  <a:schemeClr val="bg1">
                    <a:alpha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 – Do Not Distribute</a:t>
            </a: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2C0C038A-84D8-274D-812B-D3F280D14F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1837" y="1333183"/>
            <a:ext cx="4443413" cy="539750"/>
          </a:xfrm>
        </p:spPr>
        <p:txBody>
          <a:bodyPr>
            <a:noAutofit/>
          </a:bodyPr>
          <a:lstStyle>
            <a:lvl1pPr marL="0" indent="0">
              <a:buNone/>
              <a:defRPr sz="36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Banner Slide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D601DC7-5AB5-564F-AD3D-AD48BE2DD5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88" y="2364107"/>
            <a:ext cx="4462463" cy="2147888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</a:lstStyle>
          <a:p>
            <a:pPr lvl="0"/>
            <a:r>
              <a:rPr lang="en-US" dirty="0"/>
              <a:t>Bulleted Text</a:t>
            </a:r>
          </a:p>
          <a:p>
            <a:pPr lvl="1"/>
            <a:r>
              <a:rPr lang="en-US" dirty="0"/>
              <a:t>Sub-bulleted text</a:t>
            </a:r>
          </a:p>
          <a:p>
            <a:pPr lvl="2"/>
            <a:r>
              <a:rPr lang="en-US" dirty="0"/>
              <a:t>Sub-sub-bulleted text</a:t>
            </a:r>
          </a:p>
        </p:txBody>
      </p:sp>
    </p:spTree>
    <p:extLst>
      <p:ext uri="{BB962C8B-B14F-4D97-AF65-F5344CB8AC3E}">
        <p14:creationId xmlns:p14="http://schemas.microsoft.com/office/powerpoint/2010/main" val="2082841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61642A4-2115-4A4B-9F6F-0D318B848294}"/>
              </a:ext>
            </a:extLst>
          </p:cNvPr>
          <p:cNvSpPr txBox="1">
            <a:spLocks/>
          </p:cNvSpPr>
          <p:nvPr userDrawn="1"/>
        </p:nvSpPr>
        <p:spPr>
          <a:xfrm>
            <a:off x="548994" y="1437861"/>
            <a:ext cx="5639348" cy="78433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1247775" algn="l"/>
              </a:tabLst>
            </a:pPr>
            <a:endParaRPr lang="en-US" b="0" i="0" dirty="0">
              <a:solidFill>
                <a:srgbClr val="474747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7AF5F4-B165-AF4A-A7BA-47FF4970BA51}"/>
              </a:ext>
            </a:extLst>
          </p:cNvPr>
          <p:cNvSpPr/>
          <p:nvPr userDrawn="1"/>
        </p:nvSpPr>
        <p:spPr>
          <a:xfrm rot="10800000">
            <a:off x="0" y="8964"/>
            <a:ext cx="12202510" cy="6849036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C43AFB02-8328-804B-8ED6-453C7E004456}"/>
              </a:ext>
            </a:extLst>
          </p:cNvPr>
          <p:cNvSpPr/>
          <p:nvPr userDrawn="1"/>
        </p:nvSpPr>
        <p:spPr>
          <a:xfrm>
            <a:off x="460093" y="2018396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2DFF8AE-616C-884C-B49A-F65C1DDF42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3768" y="6560561"/>
            <a:ext cx="1276446" cy="169654"/>
          </a:xfrm>
          <a:prstGeom prst="rect">
            <a:avLst/>
          </a:prstGeom>
        </p:spPr>
      </p:pic>
      <p:sp>
        <p:nvSpPr>
          <p:cNvPr id="15" name="Picture Placeholder 27">
            <a:extLst>
              <a:ext uri="{FF2B5EF4-FFF2-40B4-BE49-F238E27FC236}">
                <a16:creationId xmlns:a16="http://schemas.microsoft.com/office/drawing/2014/main" id="{E9DB332D-CA31-B742-9F51-AC603ED1C5C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56318" y="-6938"/>
            <a:ext cx="5465177" cy="642761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77800" sx="99000" sy="99000" algn="ctr" rotWithShape="0">
              <a:schemeClr val="tx1">
                <a:alpha val="25000"/>
              </a:schemeClr>
            </a:outerShdw>
          </a:effectLst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2618EA-5B64-C54A-A25A-55302B4698F2}"/>
              </a:ext>
            </a:extLst>
          </p:cNvPr>
          <p:cNvSpPr/>
          <p:nvPr userDrawn="1"/>
        </p:nvSpPr>
        <p:spPr>
          <a:xfrm>
            <a:off x="412813" y="6569526"/>
            <a:ext cx="1615827" cy="138499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/>
          <a:p>
            <a:pPr algn="r"/>
            <a:r>
              <a:rPr lang="en-US" sz="900" i="1" dirty="0">
                <a:solidFill>
                  <a:schemeClr val="bg1">
                    <a:alpha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 – Do Not Distribute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692C84C5-D5EE-B748-AC35-26795F91B4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4660" y="547485"/>
            <a:ext cx="5969383" cy="1388465"/>
          </a:xfrm>
        </p:spPr>
        <p:txBody>
          <a:bodyPr>
            <a:noAutofit/>
          </a:bodyPr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Text Slide </a:t>
            </a:r>
            <a:br>
              <a:rPr lang="en-US" dirty="0"/>
            </a:br>
            <a:r>
              <a:rPr lang="en-US" dirty="0"/>
              <a:t>With An Image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FAA7B6B-3336-D24B-930B-F0A64D95DD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4439" y="2569555"/>
            <a:ext cx="6034849" cy="531813"/>
          </a:xfrm>
        </p:spPr>
        <p:txBody>
          <a:bodyPr anchor="ctr">
            <a:noAutofit/>
          </a:bodyPr>
          <a:lstStyle>
            <a:lvl1pPr marL="0" indent="0" algn="l">
              <a:buNone/>
              <a:defRPr sz="2600" b="1" i="0">
                <a:solidFill>
                  <a:schemeClr val="bg1"/>
                </a:solidFill>
                <a:latin typeface="Calibri Light" panose="020F0302020204030204" pitchFamily="34" charset="0"/>
                <a:ea typeface="Open Sans Semibold" panose="020B060603050402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400" b="1"/>
            </a:lvl2pPr>
            <a:lvl3pPr marL="914400" indent="0">
              <a:buNone/>
              <a:defRPr sz="2400" b="1"/>
            </a:lvl3pPr>
            <a:lvl4pPr marL="1371600" indent="0">
              <a:buNone/>
              <a:defRPr sz="2400" b="1"/>
            </a:lvl4pPr>
            <a:lvl5pPr marL="1828800" indent="0">
              <a:buNone/>
              <a:defRPr sz="2400" b="1"/>
            </a:lvl5pPr>
          </a:lstStyle>
          <a:p>
            <a:pPr lvl="0"/>
            <a:r>
              <a:rPr lang="en-US" dirty="0"/>
              <a:t>This is a sub header for the slide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DAF0B48-447E-084E-B989-5ACA170D3E2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5201" y="3145517"/>
            <a:ext cx="6034087" cy="3154363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2957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8BC39-ED19-144C-B69F-2134040BEB3F}"/>
              </a:ext>
            </a:extLst>
          </p:cNvPr>
          <p:cNvSpPr/>
          <p:nvPr userDrawn="1"/>
        </p:nvSpPr>
        <p:spPr>
          <a:xfrm rot="5400000">
            <a:off x="5807076" y="549276"/>
            <a:ext cx="577848" cy="12192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A6C2A2-2795-3D4E-A3C5-92C6D8CB4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891C02-9624-F94E-B2DF-161634756C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77750" y="6471842"/>
            <a:ext cx="2347015" cy="313134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7B19FCB-EC26-EC4F-B8FF-5FED4180FA23}"/>
              </a:ext>
            </a:extLst>
          </p:cNvPr>
          <p:cNvSpPr txBox="1">
            <a:spLocks/>
          </p:cNvSpPr>
          <p:nvPr userDrawn="1"/>
        </p:nvSpPr>
        <p:spPr>
          <a:xfrm>
            <a:off x="818313" y="6467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5F2694-8319-B94B-A8EB-02B64241D0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594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28AB8B9-56EF-054E-9A66-170856EEDF1A}"/>
              </a:ext>
            </a:extLst>
          </p:cNvPr>
          <p:cNvSpPr/>
          <p:nvPr userDrawn="1"/>
        </p:nvSpPr>
        <p:spPr>
          <a:xfrm rot="10800000">
            <a:off x="1" y="0"/>
            <a:ext cx="12202510" cy="6858000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4E14C6-97D2-1F40-85F9-BDFE4BEE97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3768" y="6560561"/>
            <a:ext cx="1276446" cy="1696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53C947F-1C05-5140-B8B6-D75F9E85C29B}"/>
              </a:ext>
            </a:extLst>
          </p:cNvPr>
          <p:cNvGrpSpPr/>
          <p:nvPr userDrawn="1"/>
        </p:nvGrpSpPr>
        <p:grpSpPr>
          <a:xfrm>
            <a:off x="5822327" y="3995857"/>
            <a:ext cx="647553" cy="62223"/>
            <a:chOff x="5960343" y="3683949"/>
            <a:chExt cx="647553" cy="62223"/>
          </a:xfrm>
          <a:solidFill>
            <a:srgbClr val="F5C001"/>
          </a:solidFill>
        </p:grpSpPr>
        <p:sp>
          <p:nvSpPr>
            <p:cNvPr id="9" name="Rectangle 2">
              <a:extLst>
                <a:ext uri="{FF2B5EF4-FFF2-40B4-BE49-F238E27FC236}">
                  <a16:creationId xmlns:a16="http://schemas.microsoft.com/office/drawing/2014/main" id="{EDE2E24F-040F-E044-BECD-1E93135C8B57}"/>
                </a:ext>
              </a:extLst>
            </p:cNvPr>
            <p:cNvSpPr/>
            <p:nvPr/>
          </p:nvSpPr>
          <p:spPr>
            <a:xfrm>
              <a:off x="6101255" y="3683949"/>
              <a:ext cx="506641" cy="62223"/>
            </a:xfrm>
            <a:custGeom>
              <a:avLst/>
              <a:gdLst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22486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621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12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75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066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8836"/>
                <a:gd name="connsiteY0" fmla="*/ 0 h 77345"/>
                <a:gd name="connsiteX1" fmla="*/ 528836 w 528836"/>
                <a:gd name="connsiteY1" fmla="*/ 0 h 77345"/>
                <a:gd name="connsiteX2" fmla="*/ 506611 w 528836"/>
                <a:gd name="connsiteY2" fmla="*/ 77345 h 77345"/>
                <a:gd name="connsiteX3" fmla="*/ 0 w 528836"/>
                <a:gd name="connsiteY3" fmla="*/ 77345 h 77345"/>
                <a:gd name="connsiteX4" fmla="*/ 0 w 528836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066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22486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193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361" h="77345">
                  <a:moveTo>
                    <a:pt x="0" y="0"/>
                  </a:moveTo>
                  <a:lnTo>
                    <a:pt x="538361" y="0"/>
                  </a:lnTo>
                  <a:lnTo>
                    <a:pt x="519311" y="77345"/>
                  </a:lnTo>
                  <a:lnTo>
                    <a:pt x="0" y="7734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2">
              <a:extLst>
                <a:ext uri="{FF2B5EF4-FFF2-40B4-BE49-F238E27FC236}">
                  <a16:creationId xmlns:a16="http://schemas.microsoft.com/office/drawing/2014/main" id="{02FCD48B-F50B-F241-A6E6-EB4A75D5C945}"/>
                </a:ext>
              </a:extLst>
            </p:cNvPr>
            <p:cNvSpPr/>
            <p:nvPr/>
          </p:nvSpPr>
          <p:spPr>
            <a:xfrm rot="10800000" flipV="1">
              <a:off x="5960343" y="3683949"/>
              <a:ext cx="506641" cy="62223"/>
            </a:xfrm>
            <a:custGeom>
              <a:avLst/>
              <a:gdLst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22486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621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12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75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066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8836"/>
                <a:gd name="connsiteY0" fmla="*/ 0 h 77345"/>
                <a:gd name="connsiteX1" fmla="*/ 528836 w 528836"/>
                <a:gd name="connsiteY1" fmla="*/ 0 h 77345"/>
                <a:gd name="connsiteX2" fmla="*/ 506611 w 528836"/>
                <a:gd name="connsiteY2" fmla="*/ 77345 h 77345"/>
                <a:gd name="connsiteX3" fmla="*/ 0 w 528836"/>
                <a:gd name="connsiteY3" fmla="*/ 77345 h 77345"/>
                <a:gd name="connsiteX4" fmla="*/ 0 w 528836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066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22486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193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361" h="77345">
                  <a:moveTo>
                    <a:pt x="0" y="0"/>
                  </a:moveTo>
                  <a:lnTo>
                    <a:pt x="538361" y="0"/>
                  </a:lnTo>
                  <a:lnTo>
                    <a:pt x="519311" y="77345"/>
                  </a:lnTo>
                  <a:lnTo>
                    <a:pt x="0" y="7734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16F4A536-99C9-CD4B-B95E-AB9A7D820575}"/>
              </a:ext>
            </a:extLst>
          </p:cNvPr>
          <p:cNvSpPr/>
          <p:nvPr userDrawn="1"/>
        </p:nvSpPr>
        <p:spPr>
          <a:xfrm>
            <a:off x="412813" y="6569526"/>
            <a:ext cx="1615827" cy="138499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/>
          <a:p>
            <a:pPr algn="r"/>
            <a:r>
              <a:rPr lang="en-US" sz="900" i="1" dirty="0">
                <a:solidFill>
                  <a:schemeClr val="bg1">
                    <a:alpha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 – Do Not Distribute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38091C6D-AD75-F04D-AEE3-252841C1D4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84230" y="2624137"/>
            <a:ext cx="8731250" cy="1015175"/>
          </a:xfrm>
        </p:spPr>
        <p:txBody>
          <a:bodyPr>
            <a:normAutofit/>
          </a:bodyPr>
          <a:lstStyle>
            <a:lvl1pPr marL="0" indent="0" algn="ctr">
              <a:buNone/>
              <a:defRPr sz="66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5008870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D5AF3CE-DA85-CC41-93B0-BC9C8E12B1D4}"/>
              </a:ext>
            </a:extLst>
          </p:cNvPr>
          <p:cNvSpPr/>
          <p:nvPr userDrawn="1"/>
        </p:nvSpPr>
        <p:spPr>
          <a:xfrm rot="10800000">
            <a:off x="1" y="6427618"/>
            <a:ext cx="12202510" cy="430382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6135AC-37B7-8B49-A74C-1754F03A6F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3768" y="6560561"/>
            <a:ext cx="1276446" cy="16965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A037774-45A2-2349-97F4-AA20B3233E66}"/>
              </a:ext>
            </a:extLst>
          </p:cNvPr>
          <p:cNvSpPr/>
          <p:nvPr userDrawn="1"/>
        </p:nvSpPr>
        <p:spPr>
          <a:xfrm>
            <a:off x="412813" y="6569526"/>
            <a:ext cx="1615827" cy="138499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/>
          <a:p>
            <a:pPr algn="r"/>
            <a:r>
              <a:rPr lang="en-US" sz="900" i="1" dirty="0">
                <a:solidFill>
                  <a:schemeClr val="bg1">
                    <a:alpha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 – Do Not Distribute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331F928-29C2-5747-B0E6-32AB08F7C6D1}"/>
              </a:ext>
            </a:extLst>
          </p:cNvPr>
          <p:cNvGrpSpPr/>
          <p:nvPr userDrawn="1"/>
        </p:nvGrpSpPr>
        <p:grpSpPr>
          <a:xfrm>
            <a:off x="5772223" y="3682706"/>
            <a:ext cx="647553" cy="62223"/>
            <a:chOff x="5960343" y="3683949"/>
            <a:chExt cx="647553" cy="62223"/>
          </a:xfrm>
          <a:solidFill>
            <a:srgbClr val="F5C001"/>
          </a:solidFill>
        </p:grpSpPr>
        <p:sp>
          <p:nvSpPr>
            <p:cNvPr id="21" name="Rectangle 2">
              <a:extLst>
                <a:ext uri="{FF2B5EF4-FFF2-40B4-BE49-F238E27FC236}">
                  <a16:creationId xmlns:a16="http://schemas.microsoft.com/office/drawing/2014/main" id="{BE6F6AF6-906E-9D40-BEAF-65D6F318DBD6}"/>
                </a:ext>
              </a:extLst>
            </p:cNvPr>
            <p:cNvSpPr/>
            <p:nvPr/>
          </p:nvSpPr>
          <p:spPr>
            <a:xfrm>
              <a:off x="6101255" y="3683949"/>
              <a:ext cx="506641" cy="62223"/>
            </a:xfrm>
            <a:custGeom>
              <a:avLst/>
              <a:gdLst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22486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621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12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75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066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8836"/>
                <a:gd name="connsiteY0" fmla="*/ 0 h 77345"/>
                <a:gd name="connsiteX1" fmla="*/ 528836 w 528836"/>
                <a:gd name="connsiteY1" fmla="*/ 0 h 77345"/>
                <a:gd name="connsiteX2" fmla="*/ 506611 w 528836"/>
                <a:gd name="connsiteY2" fmla="*/ 77345 h 77345"/>
                <a:gd name="connsiteX3" fmla="*/ 0 w 528836"/>
                <a:gd name="connsiteY3" fmla="*/ 77345 h 77345"/>
                <a:gd name="connsiteX4" fmla="*/ 0 w 528836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066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22486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193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361" h="77345">
                  <a:moveTo>
                    <a:pt x="0" y="0"/>
                  </a:moveTo>
                  <a:lnTo>
                    <a:pt x="538361" y="0"/>
                  </a:lnTo>
                  <a:lnTo>
                    <a:pt x="519311" y="77345"/>
                  </a:lnTo>
                  <a:lnTo>
                    <a:pt x="0" y="7734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9289507D-0BE9-EC44-A8C7-C81FAFD4DA2F}"/>
                </a:ext>
              </a:extLst>
            </p:cNvPr>
            <p:cNvSpPr/>
            <p:nvPr/>
          </p:nvSpPr>
          <p:spPr>
            <a:xfrm rot="10800000" flipV="1">
              <a:off x="5960343" y="3683949"/>
              <a:ext cx="506641" cy="62223"/>
            </a:xfrm>
            <a:custGeom>
              <a:avLst/>
              <a:gdLst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22486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621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12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75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066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8836"/>
                <a:gd name="connsiteY0" fmla="*/ 0 h 77345"/>
                <a:gd name="connsiteX1" fmla="*/ 528836 w 528836"/>
                <a:gd name="connsiteY1" fmla="*/ 0 h 77345"/>
                <a:gd name="connsiteX2" fmla="*/ 506611 w 528836"/>
                <a:gd name="connsiteY2" fmla="*/ 77345 h 77345"/>
                <a:gd name="connsiteX3" fmla="*/ 0 w 528836"/>
                <a:gd name="connsiteY3" fmla="*/ 77345 h 77345"/>
                <a:gd name="connsiteX4" fmla="*/ 0 w 528836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066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22486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193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361" h="77345">
                  <a:moveTo>
                    <a:pt x="0" y="0"/>
                  </a:moveTo>
                  <a:lnTo>
                    <a:pt x="538361" y="0"/>
                  </a:lnTo>
                  <a:lnTo>
                    <a:pt x="519311" y="77345"/>
                  </a:lnTo>
                  <a:lnTo>
                    <a:pt x="0" y="7734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23" name="Text Placeholder 27">
            <a:extLst>
              <a:ext uri="{FF2B5EF4-FFF2-40B4-BE49-F238E27FC236}">
                <a16:creationId xmlns:a16="http://schemas.microsoft.com/office/drawing/2014/main" id="{9F25F8E9-51D5-F64D-9EBC-5A9F79B707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9037" y="1596747"/>
            <a:ext cx="10853927" cy="1727761"/>
          </a:xfrm>
        </p:spPr>
        <p:txBody>
          <a:bodyPr>
            <a:normAutofit/>
          </a:bodyPr>
          <a:lstStyle>
            <a:lvl1pPr marL="0" indent="0" algn="ctr">
              <a:buNone/>
              <a:defRPr sz="6600" b="0" i="0">
                <a:solidFill>
                  <a:srgbClr val="2D2161"/>
                </a:solidFill>
                <a:effectLst/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77"/>
              </a:defRPr>
            </a:lvl2pPr>
            <a:lvl3pPr marL="914400" indent="0" algn="ctr">
              <a:buNone/>
              <a:defRPr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77"/>
              </a:defRPr>
            </a:lvl3pPr>
            <a:lvl4pPr marL="1371600" indent="0" algn="ctr">
              <a:buNone/>
              <a:defRPr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77"/>
              </a:defRPr>
            </a:lvl4pPr>
            <a:lvl5pPr marL="1828800" indent="0" algn="ctr">
              <a:buNone/>
              <a:defRPr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77"/>
              </a:defRPr>
            </a:lvl5pPr>
          </a:lstStyle>
          <a:p>
            <a:pPr lvl="0"/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 SLIDE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C3883DBE-EEF2-5B4A-9E13-E39EBDEB43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33598" y="4103127"/>
            <a:ext cx="7924800" cy="309610"/>
          </a:xfrm>
        </p:spPr>
        <p:txBody>
          <a:bodyPr>
            <a:noAutofit/>
          </a:bodyPr>
          <a:lstStyle>
            <a:lvl1pPr marL="0" indent="0" algn="ctr">
              <a:buNone/>
              <a:defRPr sz="2400" b="0" i="0">
                <a:solidFill>
                  <a:srgbClr val="2D2161"/>
                </a:solidFill>
                <a:effectLst/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CONTENT OWNER/DEPARTMENT</a:t>
            </a:r>
          </a:p>
        </p:txBody>
      </p:sp>
      <p:sp>
        <p:nvSpPr>
          <p:cNvPr id="25" name="Text Placeholder 31">
            <a:extLst>
              <a:ext uri="{FF2B5EF4-FFF2-40B4-BE49-F238E27FC236}">
                <a16:creationId xmlns:a16="http://schemas.microsoft.com/office/drawing/2014/main" id="{51437C27-472F-B043-81CA-CA567ED2D3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03798" y="4770935"/>
            <a:ext cx="2184400" cy="230833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solidFill>
                  <a:srgbClr val="2D2161"/>
                </a:solidFill>
                <a:effectLst/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ctr">
              <a:buNone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ctr">
              <a:buNone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ctr">
              <a:buNone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Month 0000</a:t>
            </a:r>
          </a:p>
        </p:txBody>
      </p:sp>
    </p:spTree>
    <p:extLst>
      <p:ext uri="{BB962C8B-B14F-4D97-AF65-F5344CB8AC3E}">
        <p14:creationId xmlns:p14="http://schemas.microsoft.com/office/powerpoint/2010/main" val="40534171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3B1EAFA-A9FE-C94D-8C17-6FCD4C5BE0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l="783" t="11348" r="629"/>
          <a:stretch/>
        </p:blipFill>
        <p:spPr>
          <a:xfrm>
            <a:off x="0" y="0"/>
            <a:ext cx="12202512" cy="685800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630A738-8362-1349-BBE5-AC8628190006}"/>
              </a:ext>
            </a:extLst>
          </p:cNvPr>
          <p:cNvSpPr txBox="1">
            <a:spLocks/>
          </p:cNvSpPr>
          <p:nvPr userDrawn="1"/>
        </p:nvSpPr>
        <p:spPr>
          <a:xfrm>
            <a:off x="548994" y="1437861"/>
            <a:ext cx="5639348" cy="78433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1247775" algn="l"/>
              </a:tabLst>
            </a:pPr>
            <a:endParaRPr lang="en-US" b="0" i="0" dirty="0">
              <a:solidFill>
                <a:srgbClr val="474747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1B12DB7F-84C0-1F47-8EA3-42EC29C9DFD1}"/>
              </a:ext>
            </a:extLst>
          </p:cNvPr>
          <p:cNvSpPr/>
          <p:nvPr userDrawn="1"/>
        </p:nvSpPr>
        <p:spPr>
          <a:xfrm rot="5400000" flipH="1">
            <a:off x="338979" y="273026"/>
            <a:ext cx="5203605" cy="5881564"/>
          </a:xfrm>
          <a:custGeom>
            <a:avLst/>
            <a:gdLst>
              <a:gd name="connsiteX0" fmla="*/ 5203605 w 5203605"/>
              <a:gd name="connsiteY0" fmla="*/ 5881564 h 5881564"/>
              <a:gd name="connsiteX1" fmla="*/ 0 w 5203605"/>
              <a:gd name="connsiteY1" fmla="*/ 5881564 h 5881564"/>
              <a:gd name="connsiteX2" fmla="*/ 0 w 5203605"/>
              <a:gd name="connsiteY2" fmla="*/ 996800 h 5881564"/>
              <a:gd name="connsiteX3" fmla="*/ 5203605 w 5203605"/>
              <a:gd name="connsiteY3" fmla="*/ 0 h 5881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3605" h="5881564">
                <a:moveTo>
                  <a:pt x="5203605" y="5881564"/>
                </a:moveTo>
                <a:lnTo>
                  <a:pt x="0" y="5881564"/>
                </a:lnTo>
                <a:lnTo>
                  <a:pt x="0" y="996800"/>
                </a:lnTo>
                <a:lnTo>
                  <a:pt x="5203605" y="0"/>
                </a:lnTo>
                <a:close/>
              </a:path>
            </a:pathLst>
          </a:custGeom>
          <a:solidFill>
            <a:srgbClr val="494C5D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dirty="0">
                <a:noFill/>
              </a:rPr>
              <a:t>a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04EA99AD-FAC0-3742-8ABC-59B8728EE392}"/>
              </a:ext>
            </a:extLst>
          </p:cNvPr>
          <p:cNvSpPr/>
          <p:nvPr userDrawn="1"/>
        </p:nvSpPr>
        <p:spPr>
          <a:xfrm>
            <a:off x="548993" y="2034842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186E438-0D36-3A4C-A829-7D35F216A31E}"/>
              </a:ext>
            </a:extLst>
          </p:cNvPr>
          <p:cNvSpPr/>
          <p:nvPr userDrawn="1"/>
        </p:nvSpPr>
        <p:spPr>
          <a:xfrm rot="10800000">
            <a:off x="1" y="6427618"/>
            <a:ext cx="12202510" cy="430382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E9E6A88-DC43-3E4E-A32B-BA36366DC0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33768" y="6560561"/>
            <a:ext cx="1276446" cy="16965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7594254-D750-614F-B22C-01F1359ED420}"/>
              </a:ext>
            </a:extLst>
          </p:cNvPr>
          <p:cNvSpPr/>
          <p:nvPr userDrawn="1"/>
        </p:nvSpPr>
        <p:spPr>
          <a:xfrm>
            <a:off x="412813" y="6569526"/>
            <a:ext cx="1615827" cy="138499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/>
          <a:p>
            <a:pPr algn="r"/>
            <a:r>
              <a:rPr lang="en-US" sz="900" i="1" dirty="0">
                <a:solidFill>
                  <a:schemeClr val="bg1">
                    <a:alpha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 – Do Not Distribute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153F1240-845E-3547-953B-B6BF9CA62A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1837" y="1333183"/>
            <a:ext cx="4443413" cy="539750"/>
          </a:xfrm>
        </p:spPr>
        <p:txBody>
          <a:bodyPr>
            <a:noAutofit/>
          </a:bodyPr>
          <a:lstStyle>
            <a:lvl1pPr marL="0" indent="0">
              <a:buNone/>
              <a:defRPr sz="36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Banner Slide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5860C80-FE76-A447-9D7F-2C17A81CB3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88" y="2364107"/>
            <a:ext cx="4462463" cy="2147888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</a:lstStyle>
          <a:p>
            <a:pPr lvl="0"/>
            <a:r>
              <a:rPr lang="en-US" dirty="0"/>
              <a:t>Bulleted Text</a:t>
            </a:r>
          </a:p>
          <a:p>
            <a:pPr lvl="1"/>
            <a:r>
              <a:rPr lang="en-US" dirty="0"/>
              <a:t>Sub-bulleted text</a:t>
            </a:r>
          </a:p>
          <a:p>
            <a:pPr lvl="2"/>
            <a:r>
              <a:rPr lang="en-US" dirty="0"/>
              <a:t>Sub-sub-bulleted text</a:t>
            </a:r>
          </a:p>
        </p:txBody>
      </p:sp>
    </p:spTree>
    <p:extLst>
      <p:ext uri="{BB962C8B-B14F-4D97-AF65-F5344CB8AC3E}">
        <p14:creationId xmlns:p14="http://schemas.microsoft.com/office/powerpoint/2010/main" val="17540455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D5AF3CE-DA85-CC41-93B0-BC9C8E12B1D4}"/>
              </a:ext>
            </a:extLst>
          </p:cNvPr>
          <p:cNvSpPr/>
          <p:nvPr userDrawn="1"/>
        </p:nvSpPr>
        <p:spPr>
          <a:xfrm rot="10800000">
            <a:off x="1" y="6427618"/>
            <a:ext cx="12202510" cy="430382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6135AC-37B7-8B49-A74C-1754F03A6F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3768" y="6560561"/>
            <a:ext cx="1276446" cy="1696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165FB28-5FF8-CF42-8FFA-ACB24B494E38}"/>
              </a:ext>
            </a:extLst>
          </p:cNvPr>
          <p:cNvGrpSpPr/>
          <p:nvPr userDrawn="1"/>
        </p:nvGrpSpPr>
        <p:grpSpPr>
          <a:xfrm>
            <a:off x="5822327" y="3995857"/>
            <a:ext cx="647553" cy="62223"/>
            <a:chOff x="5960343" y="3683949"/>
            <a:chExt cx="647553" cy="62223"/>
          </a:xfrm>
          <a:solidFill>
            <a:srgbClr val="F5C001"/>
          </a:solidFill>
        </p:grpSpPr>
        <p:sp>
          <p:nvSpPr>
            <p:cNvPr id="9" name="Rectangle 2">
              <a:extLst>
                <a:ext uri="{FF2B5EF4-FFF2-40B4-BE49-F238E27FC236}">
                  <a16:creationId xmlns:a16="http://schemas.microsoft.com/office/drawing/2014/main" id="{67817FC0-53BB-9A43-935F-9B2EFDA4EEC0}"/>
                </a:ext>
              </a:extLst>
            </p:cNvPr>
            <p:cNvSpPr/>
            <p:nvPr/>
          </p:nvSpPr>
          <p:spPr>
            <a:xfrm>
              <a:off x="6101255" y="3683949"/>
              <a:ext cx="506641" cy="62223"/>
            </a:xfrm>
            <a:custGeom>
              <a:avLst/>
              <a:gdLst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22486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621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12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75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066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8836"/>
                <a:gd name="connsiteY0" fmla="*/ 0 h 77345"/>
                <a:gd name="connsiteX1" fmla="*/ 528836 w 528836"/>
                <a:gd name="connsiteY1" fmla="*/ 0 h 77345"/>
                <a:gd name="connsiteX2" fmla="*/ 506611 w 528836"/>
                <a:gd name="connsiteY2" fmla="*/ 77345 h 77345"/>
                <a:gd name="connsiteX3" fmla="*/ 0 w 528836"/>
                <a:gd name="connsiteY3" fmla="*/ 77345 h 77345"/>
                <a:gd name="connsiteX4" fmla="*/ 0 w 528836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066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22486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193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361" h="77345">
                  <a:moveTo>
                    <a:pt x="0" y="0"/>
                  </a:moveTo>
                  <a:lnTo>
                    <a:pt x="538361" y="0"/>
                  </a:lnTo>
                  <a:lnTo>
                    <a:pt x="519311" y="77345"/>
                  </a:lnTo>
                  <a:lnTo>
                    <a:pt x="0" y="7734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2">
              <a:extLst>
                <a:ext uri="{FF2B5EF4-FFF2-40B4-BE49-F238E27FC236}">
                  <a16:creationId xmlns:a16="http://schemas.microsoft.com/office/drawing/2014/main" id="{450E161D-586C-3443-A13D-DC4A54C94D73}"/>
                </a:ext>
              </a:extLst>
            </p:cNvPr>
            <p:cNvSpPr/>
            <p:nvPr/>
          </p:nvSpPr>
          <p:spPr>
            <a:xfrm rot="10800000" flipV="1">
              <a:off x="5960343" y="3683949"/>
              <a:ext cx="506641" cy="62223"/>
            </a:xfrm>
            <a:custGeom>
              <a:avLst/>
              <a:gdLst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22486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621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12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75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066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8836"/>
                <a:gd name="connsiteY0" fmla="*/ 0 h 77345"/>
                <a:gd name="connsiteX1" fmla="*/ 528836 w 528836"/>
                <a:gd name="connsiteY1" fmla="*/ 0 h 77345"/>
                <a:gd name="connsiteX2" fmla="*/ 506611 w 528836"/>
                <a:gd name="connsiteY2" fmla="*/ 77345 h 77345"/>
                <a:gd name="connsiteX3" fmla="*/ 0 w 528836"/>
                <a:gd name="connsiteY3" fmla="*/ 77345 h 77345"/>
                <a:gd name="connsiteX4" fmla="*/ 0 w 528836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066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22486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193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361" h="77345">
                  <a:moveTo>
                    <a:pt x="0" y="0"/>
                  </a:moveTo>
                  <a:lnTo>
                    <a:pt x="538361" y="0"/>
                  </a:lnTo>
                  <a:lnTo>
                    <a:pt x="519311" y="77345"/>
                  </a:lnTo>
                  <a:lnTo>
                    <a:pt x="0" y="7734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B236B4CA-362E-914B-8889-DFDA6665F46C}"/>
              </a:ext>
            </a:extLst>
          </p:cNvPr>
          <p:cNvSpPr/>
          <p:nvPr userDrawn="1"/>
        </p:nvSpPr>
        <p:spPr>
          <a:xfrm>
            <a:off x="412813" y="6569526"/>
            <a:ext cx="1615827" cy="138499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/>
          <a:p>
            <a:pPr algn="r"/>
            <a:r>
              <a:rPr lang="en-US" sz="900" i="1" dirty="0">
                <a:solidFill>
                  <a:schemeClr val="bg1">
                    <a:alpha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 – Do Not Distribute</a:t>
            </a:r>
          </a:p>
        </p:txBody>
      </p:sp>
      <p:sp>
        <p:nvSpPr>
          <p:cNvPr id="14" name="Text Placeholder 27">
            <a:extLst>
              <a:ext uri="{FF2B5EF4-FFF2-40B4-BE49-F238E27FC236}">
                <a16:creationId xmlns:a16="http://schemas.microsoft.com/office/drawing/2014/main" id="{E6A57F65-3B11-A54B-9425-CBC6124281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9139" y="2651209"/>
            <a:ext cx="10853927" cy="997248"/>
          </a:xfrm>
        </p:spPr>
        <p:txBody>
          <a:bodyPr>
            <a:normAutofit/>
          </a:bodyPr>
          <a:lstStyle>
            <a:lvl1pPr marL="0" indent="0" algn="ctr">
              <a:buNone/>
              <a:defRPr sz="6600" b="0" i="0">
                <a:solidFill>
                  <a:srgbClr val="2D2161"/>
                </a:solidFill>
                <a:effectLst/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77"/>
              </a:defRPr>
            </a:lvl2pPr>
            <a:lvl3pPr marL="914400" indent="0" algn="ctr">
              <a:buNone/>
              <a:defRPr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77"/>
              </a:defRPr>
            </a:lvl3pPr>
            <a:lvl4pPr marL="1371600" indent="0" algn="ctr">
              <a:buNone/>
              <a:defRPr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77"/>
              </a:defRPr>
            </a:lvl4pPr>
            <a:lvl5pPr marL="1828800" indent="0" algn="ctr">
              <a:buNone/>
              <a:defRPr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77"/>
              </a:defRPr>
            </a:lvl5pPr>
          </a:lstStyle>
          <a:p>
            <a:pPr lvl="0"/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3411277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675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- Purpl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15A47-3F53-EB42-8615-869908B081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Highlight Text Slide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4C8CC1CC-49CC-CB42-AA8B-4C8EAEE4FE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4390" y="2918467"/>
            <a:ext cx="11416277" cy="330478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2667" b="0" i="0">
                <a:solidFill>
                  <a:schemeClr val="tx1"/>
                </a:solidFill>
                <a:effectLst/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2667" b="0" i="0">
                <a:latin typeface="Open Sans" charset="0"/>
                <a:ea typeface="Open Sans" charset="0"/>
                <a:cs typeface="Open Sans" charset="0"/>
              </a:defRPr>
            </a:lvl2pPr>
            <a:lvl3pPr>
              <a:defRPr sz="2667" b="0" i="0">
                <a:latin typeface="Open Sans" charset="0"/>
                <a:ea typeface="Open Sans" charset="0"/>
                <a:cs typeface="Open Sans" charset="0"/>
              </a:defRPr>
            </a:lvl3pPr>
            <a:lvl4pPr>
              <a:defRPr sz="2667" b="0" i="0">
                <a:latin typeface="Open Sans" charset="0"/>
                <a:ea typeface="Open Sans" charset="0"/>
                <a:cs typeface="Open Sans" charset="0"/>
              </a:defRPr>
            </a:lvl4pPr>
            <a:lvl5pPr>
              <a:defRPr sz="2667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7B355F-FB9B-384A-9895-AA6CD855F9E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b="0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>
                <a:solidFill>
                  <a:srgbClr val="B5B4B4"/>
                </a:solidFill>
              </a:rPr>
              <a:t>CONFIDENTIAL – DO NOT DISTRIBUTE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BDEBC23-671C-ED4C-B089-7B2E966E61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4390" y="1919289"/>
            <a:ext cx="11416277" cy="790575"/>
          </a:xfrm>
        </p:spPr>
        <p:txBody>
          <a:bodyPr>
            <a:noAutofit/>
          </a:bodyPr>
          <a:lstStyle>
            <a:lvl1pPr algn="l">
              <a:lnSpc>
                <a:spcPts val="3451"/>
              </a:lnSpc>
              <a:tabLst>
                <a:tab pos="1380171" algn="l"/>
              </a:tabLst>
              <a:defRPr sz="2667" b="0" i="0">
                <a:latin typeface="Calibri Light" charset="0"/>
              </a:defRPr>
            </a:lvl1pPr>
          </a:lstStyle>
          <a:p>
            <a:pPr lvl="0"/>
            <a:r>
              <a:rPr lang="en-US"/>
              <a:t>This is a longer sub header for the slide. If it does not run into two lines, please adjust the body text below to equal the spacing as shown. </a:t>
            </a:r>
          </a:p>
        </p:txBody>
      </p:sp>
    </p:spTree>
    <p:extLst>
      <p:ext uri="{BB962C8B-B14F-4D97-AF65-F5344CB8AC3E}">
        <p14:creationId xmlns:p14="http://schemas.microsoft.com/office/powerpoint/2010/main" val="26375869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FB201-E122-5D4D-9170-5E9B7A76E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1429B-53B5-4A41-92E5-C582C78CC3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403E0B-9F1B-9C4A-841D-581FB85D61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23DEE6-5F2A-D841-919B-B1940A0FAC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B3997F-512C-3C46-8A7A-E83921AAB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481C7-8D10-C64B-9E18-DBE55B787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F2694-8319-B94B-A8EB-02B64241D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0238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y Bann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951F9105-65D5-B04B-AF20-5B62CFABED3E}"/>
              </a:ext>
            </a:extLst>
          </p:cNvPr>
          <p:cNvSpPr/>
          <p:nvPr userDrawn="1"/>
        </p:nvSpPr>
        <p:spPr>
          <a:xfrm rot="10800000">
            <a:off x="385143" y="-2"/>
            <a:ext cx="5203605" cy="5881564"/>
          </a:xfrm>
          <a:custGeom>
            <a:avLst/>
            <a:gdLst>
              <a:gd name="connsiteX0" fmla="*/ 5203605 w 5203605"/>
              <a:gd name="connsiteY0" fmla="*/ 5881564 h 5881564"/>
              <a:gd name="connsiteX1" fmla="*/ 0 w 5203605"/>
              <a:gd name="connsiteY1" fmla="*/ 5881564 h 5881564"/>
              <a:gd name="connsiteX2" fmla="*/ 0 w 5203605"/>
              <a:gd name="connsiteY2" fmla="*/ 996800 h 5881564"/>
              <a:gd name="connsiteX3" fmla="*/ 5203605 w 5203605"/>
              <a:gd name="connsiteY3" fmla="*/ 0 h 5881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3605" h="5881564">
                <a:moveTo>
                  <a:pt x="5203605" y="5881564"/>
                </a:moveTo>
                <a:lnTo>
                  <a:pt x="0" y="5881564"/>
                </a:lnTo>
                <a:lnTo>
                  <a:pt x="0" y="996800"/>
                </a:lnTo>
                <a:lnTo>
                  <a:pt x="5203605" y="0"/>
                </a:lnTo>
                <a:close/>
              </a:path>
            </a:pathLst>
          </a:custGeom>
          <a:solidFill>
            <a:schemeClr val="tx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743142" y="765667"/>
            <a:ext cx="4395300" cy="5571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0" i="0" cap="all" baseline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en-US" dirty="0"/>
              <a:t>Banner Slide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776728" y="1902266"/>
            <a:ext cx="4361714" cy="3237905"/>
          </a:xfrm>
          <a:prstGeom prst="rect">
            <a:avLst/>
          </a:prstGeom>
        </p:spPr>
        <p:txBody>
          <a:bodyPr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ts val="308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charset="0"/>
              <a:buChar char="•"/>
              <a:tabLst>
                <a:tab pos="1247775" algn="l"/>
              </a:tabLst>
              <a:defRPr sz="24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692150" indent="-234950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tabLst/>
              <a:defRPr sz="21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 marL="1092200" indent="-177800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tabLst/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Bulleted text</a:t>
            </a:r>
          </a:p>
          <a:p>
            <a:pPr lvl="1"/>
            <a:r>
              <a:rPr lang="en-US" dirty="0"/>
              <a:t>Sub-bulleted text</a:t>
            </a:r>
          </a:p>
          <a:p>
            <a:pPr lvl="2"/>
            <a:r>
              <a:rPr lang="en-US" dirty="0"/>
              <a:t>Sub-sub-bulleted text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FCF5C50-BE6E-184D-9EA9-1DE1F51EC7D7}"/>
              </a:ext>
            </a:extLst>
          </p:cNvPr>
          <p:cNvSpPr/>
          <p:nvPr userDrawn="1"/>
        </p:nvSpPr>
        <p:spPr>
          <a:xfrm>
            <a:off x="838200" y="1532077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95301F1-938C-2F4A-AB2B-78CF193F88F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b="0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 dirty="0">
                <a:solidFill>
                  <a:srgbClr val="B5B4B4"/>
                </a:solidFill>
              </a:rPr>
              <a:t>CONFIDENTIAL –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554110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3833" y="859991"/>
            <a:ext cx="9364720" cy="3522341"/>
          </a:xfrm>
          <a:prstGeom prst="rect">
            <a:avLst/>
          </a:prstGeom>
        </p:spPr>
        <p:txBody>
          <a:bodyPr anchor="b"/>
          <a:lstStyle>
            <a:lvl1pPr algn="l">
              <a:defRPr sz="6667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ENCODE NORMAL</a:t>
            </a:r>
            <a:br>
              <a:rPr lang="en-US" dirty="0"/>
            </a:br>
            <a:r>
              <a:rPr lang="en-US" dirty="0"/>
              <a:t>BLACK, 50 PT. </a:t>
            </a:r>
          </a:p>
        </p:txBody>
      </p:sp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82" y="4568599"/>
            <a:ext cx="2129919" cy="18626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9C30B5F-6750-75D9-4A1D-1CB26E977F0F}"/>
              </a:ext>
            </a:extLst>
          </p:cNvPr>
          <p:cNvGrpSpPr/>
          <p:nvPr userDrawn="1"/>
        </p:nvGrpSpPr>
        <p:grpSpPr>
          <a:xfrm>
            <a:off x="263517" y="6035834"/>
            <a:ext cx="11182676" cy="729713"/>
            <a:chOff x="197637" y="4526875"/>
            <a:chExt cx="8387007" cy="547285"/>
          </a:xfrm>
        </p:grpSpPr>
        <p:pic>
          <p:nvPicPr>
            <p:cNvPr id="14" name="Google Shape;22;p20">
              <a:extLst>
                <a:ext uri="{FF2B5EF4-FFF2-40B4-BE49-F238E27FC236}">
                  <a16:creationId xmlns:a16="http://schemas.microsoft.com/office/drawing/2014/main" id="{7980C6D8-1E97-E91B-3332-654686AA3AA5}"/>
                </a:ext>
              </a:extLst>
            </p:cNvPr>
            <p:cNvPicPr preferRelativeResize="0">
              <a:picLocks noChangeAspect="1"/>
            </p:cNvPicPr>
            <p:nvPr userDrawn="1"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786497" y="4619225"/>
              <a:ext cx="1571006" cy="416996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41EA0AE-01D0-94EC-56A1-2572E03CBE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97637" y="4526875"/>
              <a:ext cx="2553997" cy="547285"/>
            </a:xfrm>
            <a:prstGeom prst="rect">
              <a:avLst/>
            </a:prstGeom>
          </p:spPr>
        </p:pic>
        <p:pic>
          <p:nvPicPr>
            <p:cNvPr id="16" name="Picture 15" descr="University of Washington logo">
              <a:extLst>
                <a:ext uri="{FF2B5EF4-FFF2-40B4-BE49-F238E27FC236}">
                  <a16:creationId xmlns:a16="http://schemas.microsoft.com/office/drawing/2014/main" id="{2FD81352-FF8A-73B9-2208-0F50E45F6C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4653" y="4714361"/>
              <a:ext cx="2539991" cy="1723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06698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3833" y="859991"/>
            <a:ext cx="9296400" cy="3522341"/>
          </a:xfrm>
          <a:prstGeom prst="rect">
            <a:avLst/>
          </a:prstGeom>
        </p:spPr>
        <p:txBody>
          <a:bodyPr anchor="b"/>
          <a:lstStyle>
            <a:lvl1pPr algn="l">
              <a:defRPr sz="6667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ENCODE NORMAL</a:t>
            </a:r>
            <a:br>
              <a:rPr lang="en-US" dirty="0"/>
            </a:br>
            <a:r>
              <a:rPr lang="en-US" dirty="0"/>
              <a:t>BLACK, 50 PT. </a:t>
            </a:r>
          </a:p>
        </p:txBody>
      </p: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82" y="4568599"/>
            <a:ext cx="2129919" cy="18626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9AB7892-6FDC-D090-9828-F24B514AF66D}"/>
              </a:ext>
            </a:extLst>
          </p:cNvPr>
          <p:cNvGrpSpPr/>
          <p:nvPr userDrawn="1"/>
        </p:nvGrpSpPr>
        <p:grpSpPr>
          <a:xfrm>
            <a:off x="263517" y="6035834"/>
            <a:ext cx="11182676" cy="729713"/>
            <a:chOff x="197637" y="4526875"/>
            <a:chExt cx="8387007" cy="54728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DB7A218-437D-D4CB-C0F9-50246459AD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97637" y="4526875"/>
              <a:ext cx="2553997" cy="547285"/>
            </a:xfrm>
            <a:prstGeom prst="rect">
              <a:avLst/>
            </a:prstGeom>
          </p:spPr>
        </p:pic>
        <p:pic>
          <p:nvPicPr>
            <p:cNvPr id="11" name="Picture 10" descr="University of Washington logo">
              <a:extLst>
                <a:ext uri="{FF2B5EF4-FFF2-40B4-BE49-F238E27FC236}">
                  <a16:creationId xmlns:a16="http://schemas.microsoft.com/office/drawing/2014/main" id="{30D6A6C6-DE82-8EB7-D207-3BAF9C376D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4653" y="4714361"/>
              <a:ext cx="2539991" cy="1723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8610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B37F5-BA2D-944C-A55D-1FE42329C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18DC00-909B-BD46-BBFD-666EFAC7C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473EF-E16E-A944-99E6-A9A6390ABF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75CC8-B25D-EA4A-850F-F818392FA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C5E02-B253-8149-AABB-ED3FFC6A7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F2694-8319-B94B-A8EB-02B64241D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0894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solidFill>
          <a:schemeClr val="tx2">
            <a:lumMod val="20000"/>
            <a:lumOff val="80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3041" y="1845727"/>
            <a:ext cx="9296400" cy="3522341"/>
          </a:xfrm>
          <a:prstGeom prst="rect">
            <a:avLst/>
          </a:prstGeom>
        </p:spPr>
        <p:txBody>
          <a:bodyPr anchor="b"/>
          <a:lstStyle>
            <a:lvl1pPr algn="l">
              <a:defRPr sz="6667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ENCODE NORMAL</a:t>
            </a:r>
            <a:br>
              <a:rPr lang="en-US" dirty="0"/>
            </a:br>
            <a:r>
              <a:rPr lang="en-US" dirty="0"/>
              <a:t>BLACK, 50 PT. </a:t>
            </a:r>
          </a:p>
        </p:txBody>
      </p: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42" y="5671412"/>
            <a:ext cx="2129919" cy="18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272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3833" y="492978"/>
            <a:ext cx="10912876" cy="1325033"/>
          </a:xfrm>
          <a:prstGeom prst="rect">
            <a:avLst/>
          </a:prstGeom>
        </p:spPr>
        <p:txBody>
          <a:bodyPr anchor="b"/>
          <a:lstStyle>
            <a:lvl1pPr algn="l">
              <a:defRPr sz="4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  <p:pic>
        <p:nvPicPr>
          <p:cNvPr id="12" name="Pictur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66" y="1818011"/>
            <a:ext cx="1453460" cy="128483"/>
          </a:xfrm>
          <a:prstGeom prst="rect">
            <a:avLst/>
          </a:prstGeom>
        </p:spPr>
      </p:pic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3833" y="2307557"/>
            <a:ext cx="10912883" cy="5482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3200" b="0" i="0" baseline="0">
                <a:solidFill>
                  <a:schemeClr val="tx2"/>
                </a:solidFill>
                <a:latin typeface="Uni Sans" charset="0"/>
                <a:ea typeface="Uni Sans" charset="0"/>
                <a:cs typeface="Uni Sans" charset="0"/>
              </a:defRPr>
            </a:lvl1pPr>
            <a:lvl2pPr marL="609585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121917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828754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2438339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(UNI SANS REGULAR, 24 PT.)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97231" y="3093653"/>
            <a:ext cx="10929485" cy="3002348"/>
          </a:xfrm>
          <a:prstGeom prst="rect">
            <a:avLst/>
          </a:prstGeom>
        </p:spPr>
        <p:txBody>
          <a:bodyPr/>
          <a:lstStyle>
            <a:lvl1pPr marL="457189" indent="-457189">
              <a:buFont typeface="Lucida Grande"/>
              <a:buChar char="&gt;"/>
              <a:defRPr sz="32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667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523962" indent="-304792">
              <a:buSzPct val="100000"/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2133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743131" indent="-304792">
              <a:buFont typeface="Lucida Grande"/>
              <a:buChar char="&gt;"/>
              <a:defRPr sz="1867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A56B6FB-5338-A13F-A8A7-67A1DF065B98}"/>
              </a:ext>
            </a:extLst>
          </p:cNvPr>
          <p:cNvGrpSpPr/>
          <p:nvPr userDrawn="1"/>
        </p:nvGrpSpPr>
        <p:grpSpPr>
          <a:xfrm>
            <a:off x="263517" y="6035834"/>
            <a:ext cx="11182676" cy="729713"/>
            <a:chOff x="197637" y="4526875"/>
            <a:chExt cx="8387007" cy="54728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2ECE469-CFC7-C32A-C4F9-487F769EA4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97637" y="4526875"/>
              <a:ext cx="2553997" cy="547285"/>
            </a:xfrm>
            <a:prstGeom prst="rect">
              <a:avLst/>
            </a:prstGeom>
          </p:spPr>
        </p:pic>
        <p:pic>
          <p:nvPicPr>
            <p:cNvPr id="13" name="Picture 12" descr="University of Washington logo">
              <a:extLst>
                <a:ext uri="{FF2B5EF4-FFF2-40B4-BE49-F238E27FC236}">
                  <a16:creationId xmlns:a16="http://schemas.microsoft.com/office/drawing/2014/main" id="{0CAF1A3A-7DD9-B93E-AFCB-99AEF249A6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4653" y="4714361"/>
              <a:ext cx="2539991" cy="1723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26354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0;p21">
            <a:extLst>
              <a:ext uri="{FF2B5EF4-FFF2-40B4-BE49-F238E27FC236}">
                <a16:creationId xmlns:a16="http://schemas.microsoft.com/office/drawing/2014/main" id="{17C2385B-8203-EB65-0693-258724037F2E}"/>
              </a:ext>
            </a:extLst>
          </p:cNvPr>
          <p:cNvSpPr/>
          <p:nvPr userDrawn="1"/>
        </p:nvSpPr>
        <p:spPr>
          <a:xfrm rot="5400000" flipH="1">
            <a:off x="4961325" y="-4618891"/>
            <a:ext cx="1604056" cy="11526712"/>
          </a:xfrm>
          <a:custGeom>
            <a:avLst/>
            <a:gdLst/>
            <a:ahLst/>
            <a:cxnLst/>
            <a:rect l="l" t="t" r="r" b="b"/>
            <a:pathLst>
              <a:path w="5203605" h="5881564" extrusionOk="0">
                <a:moveTo>
                  <a:pt x="5203605" y="5881564"/>
                </a:moveTo>
                <a:lnTo>
                  <a:pt x="0" y="5881564"/>
                </a:lnTo>
                <a:lnTo>
                  <a:pt x="0" y="996800"/>
                </a:lnTo>
                <a:lnTo>
                  <a:pt x="5203605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3833" y="492978"/>
            <a:ext cx="10912876" cy="1325033"/>
          </a:xfrm>
          <a:prstGeom prst="rect">
            <a:avLst/>
          </a:prstGeom>
        </p:spPr>
        <p:txBody>
          <a:bodyPr anchor="b"/>
          <a:lstStyle>
            <a:lvl1pPr algn="l">
              <a:defRPr sz="4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97231" y="2307557"/>
            <a:ext cx="10929485" cy="3788444"/>
          </a:xfrm>
          <a:prstGeom prst="rect">
            <a:avLst/>
          </a:prstGeom>
        </p:spPr>
        <p:txBody>
          <a:bodyPr/>
          <a:lstStyle>
            <a:lvl1pPr marL="457189" indent="-457189">
              <a:buFont typeface="Lucida Grande"/>
              <a:buChar char="&gt;"/>
              <a:defRPr sz="32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667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523962" indent="-304792">
              <a:buSzPct val="100000"/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2133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743131" indent="-304792">
              <a:buFont typeface="Lucida Grande"/>
              <a:buChar char="&gt;"/>
              <a:defRPr sz="1867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A56B6FB-5338-A13F-A8A7-67A1DF065B98}"/>
              </a:ext>
            </a:extLst>
          </p:cNvPr>
          <p:cNvGrpSpPr/>
          <p:nvPr userDrawn="1"/>
        </p:nvGrpSpPr>
        <p:grpSpPr>
          <a:xfrm>
            <a:off x="263517" y="6035834"/>
            <a:ext cx="11182676" cy="729713"/>
            <a:chOff x="197637" y="4526875"/>
            <a:chExt cx="8387007" cy="54728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2ECE469-CFC7-C32A-C4F9-487F769EA4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97637" y="4526875"/>
              <a:ext cx="2553997" cy="547285"/>
            </a:xfrm>
            <a:prstGeom prst="rect">
              <a:avLst/>
            </a:prstGeom>
          </p:spPr>
        </p:pic>
        <p:pic>
          <p:nvPicPr>
            <p:cNvPr id="13" name="Picture 12" descr="University of Washington logo">
              <a:extLst>
                <a:ext uri="{FF2B5EF4-FFF2-40B4-BE49-F238E27FC236}">
                  <a16:creationId xmlns:a16="http://schemas.microsoft.com/office/drawing/2014/main" id="{0CAF1A3A-7DD9-B93E-AFCB-99AEF249A6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4653" y="4714361"/>
              <a:ext cx="2539991" cy="1723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94080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0;p21">
            <a:extLst>
              <a:ext uri="{FF2B5EF4-FFF2-40B4-BE49-F238E27FC236}">
                <a16:creationId xmlns:a16="http://schemas.microsoft.com/office/drawing/2014/main" id="{D805F66A-86BF-34F6-CF9D-BA1A5756C4FA}"/>
              </a:ext>
            </a:extLst>
          </p:cNvPr>
          <p:cNvSpPr/>
          <p:nvPr userDrawn="1"/>
        </p:nvSpPr>
        <p:spPr>
          <a:xfrm rot="5400000" flipH="1">
            <a:off x="5100836" y="-4607865"/>
            <a:ext cx="1325035" cy="11526712"/>
          </a:xfrm>
          <a:custGeom>
            <a:avLst/>
            <a:gdLst/>
            <a:ahLst/>
            <a:cxnLst/>
            <a:rect l="l" t="t" r="r" b="b"/>
            <a:pathLst>
              <a:path w="5203605" h="5881564" extrusionOk="0">
                <a:moveTo>
                  <a:pt x="5203605" y="5881564"/>
                </a:moveTo>
                <a:lnTo>
                  <a:pt x="0" y="5881564"/>
                </a:lnTo>
                <a:lnTo>
                  <a:pt x="0" y="996800"/>
                </a:lnTo>
                <a:lnTo>
                  <a:pt x="5203605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3834" y="225100"/>
            <a:ext cx="10912876" cy="1325033"/>
          </a:xfrm>
          <a:prstGeom prst="rect">
            <a:avLst/>
          </a:prstGeom>
        </p:spPr>
        <p:txBody>
          <a:bodyPr anchor="b"/>
          <a:lstStyle>
            <a:lvl1pPr algn="l">
              <a:defRPr sz="4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97231" y="2307557"/>
            <a:ext cx="10929485" cy="3788444"/>
          </a:xfrm>
          <a:prstGeom prst="rect">
            <a:avLst/>
          </a:prstGeom>
        </p:spPr>
        <p:txBody>
          <a:bodyPr/>
          <a:lstStyle>
            <a:lvl1pPr marL="457189" indent="-457189">
              <a:buFont typeface="Lucida Grande"/>
              <a:buChar char="&gt;"/>
              <a:defRPr sz="32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667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523962" indent="-304792">
              <a:buSzPct val="100000"/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2133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743131" indent="-304792">
              <a:buFont typeface="Lucida Grande"/>
              <a:buChar char="&gt;"/>
              <a:defRPr sz="1867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A56B6FB-5338-A13F-A8A7-67A1DF065B98}"/>
              </a:ext>
            </a:extLst>
          </p:cNvPr>
          <p:cNvGrpSpPr/>
          <p:nvPr userDrawn="1"/>
        </p:nvGrpSpPr>
        <p:grpSpPr>
          <a:xfrm>
            <a:off x="263517" y="6035834"/>
            <a:ext cx="11182676" cy="729713"/>
            <a:chOff x="197637" y="4526875"/>
            <a:chExt cx="8387007" cy="54728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2ECE469-CFC7-C32A-C4F9-487F769EA4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97637" y="4526875"/>
              <a:ext cx="2553997" cy="547285"/>
            </a:xfrm>
            <a:prstGeom prst="rect">
              <a:avLst/>
            </a:prstGeom>
          </p:spPr>
        </p:pic>
        <p:pic>
          <p:nvPicPr>
            <p:cNvPr id="13" name="Picture 12" descr="University of Washington logo">
              <a:extLst>
                <a:ext uri="{FF2B5EF4-FFF2-40B4-BE49-F238E27FC236}">
                  <a16:creationId xmlns:a16="http://schemas.microsoft.com/office/drawing/2014/main" id="{0CAF1A3A-7DD9-B93E-AFCB-99AEF249A6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4653" y="4714361"/>
              <a:ext cx="2539991" cy="1723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19308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3833" y="492978"/>
            <a:ext cx="10912876" cy="1325033"/>
          </a:xfrm>
          <a:prstGeom prst="rect">
            <a:avLst/>
          </a:prstGeom>
        </p:spPr>
        <p:txBody>
          <a:bodyPr anchor="b"/>
          <a:lstStyle>
            <a:lvl1pPr algn="l">
              <a:defRPr sz="4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4609757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0;p21">
            <a:extLst>
              <a:ext uri="{FF2B5EF4-FFF2-40B4-BE49-F238E27FC236}">
                <a16:creationId xmlns:a16="http://schemas.microsoft.com/office/drawing/2014/main" id="{07B43038-D523-752C-0C16-C4FB69971455}"/>
              </a:ext>
            </a:extLst>
          </p:cNvPr>
          <p:cNvSpPr/>
          <p:nvPr userDrawn="1"/>
        </p:nvSpPr>
        <p:spPr>
          <a:xfrm rot="5400000" flipH="1">
            <a:off x="338980" y="284693"/>
            <a:ext cx="5203605" cy="5881564"/>
          </a:xfrm>
          <a:custGeom>
            <a:avLst/>
            <a:gdLst/>
            <a:ahLst/>
            <a:cxnLst/>
            <a:rect l="l" t="t" r="r" b="b"/>
            <a:pathLst>
              <a:path w="5203605" h="5881564" extrusionOk="0">
                <a:moveTo>
                  <a:pt x="5203605" y="5881564"/>
                </a:moveTo>
                <a:lnTo>
                  <a:pt x="0" y="5881564"/>
                </a:lnTo>
                <a:lnTo>
                  <a:pt x="0" y="996800"/>
                </a:lnTo>
                <a:lnTo>
                  <a:pt x="5203605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3833" y="492978"/>
            <a:ext cx="10912883" cy="1325033"/>
          </a:xfrm>
          <a:prstGeom prst="rect">
            <a:avLst/>
          </a:prstGeom>
        </p:spPr>
        <p:txBody>
          <a:bodyPr anchor="b"/>
          <a:lstStyle>
            <a:lvl1pPr algn="l">
              <a:defRPr sz="4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97231" y="2307557"/>
            <a:ext cx="10929485" cy="3154535"/>
          </a:xfrm>
          <a:prstGeom prst="rect">
            <a:avLst/>
          </a:prstGeom>
        </p:spPr>
        <p:txBody>
          <a:bodyPr/>
          <a:lstStyle>
            <a:lvl1pPr marL="457189" indent="-457189">
              <a:buFont typeface="Lucida Grande"/>
              <a:buChar char="&gt;"/>
              <a:defRPr sz="32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667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523962" indent="-304792">
              <a:buSzPct val="100000"/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2133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743131" indent="-304792">
              <a:buFont typeface="Lucida Grande"/>
              <a:buChar char="&gt;"/>
              <a:defRPr sz="1867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07B36D5-61E8-92FA-E50B-2A711C2B2025}"/>
              </a:ext>
            </a:extLst>
          </p:cNvPr>
          <p:cNvGrpSpPr/>
          <p:nvPr userDrawn="1"/>
        </p:nvGrpSpPr>
        <p:grpSpPr>
          <a:xfrm>
            <a:off x="263517" y="6035834"/>
            <a:ext cx="11182676" cy="729713"/>
            <a:chOff x="197637" y="4526875"/>
            <a:chExt cx="8387007" cy="54728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43F849D-6147-69E8-CB31-FC1A0063FD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97637" y="4526875"/>
              <a:ext cx="2553997" cy="547285"/>
            </a:xfrm>
            <a:prstGeom prst="rect">
              <a:avLst/>
            </a:prstGeom>
          </p:spPr>
        </p:pic>
        <p:pic>
          <p:nvPicPr>
            <p:cNvPr id="9" name="Picture 8" descr="University of Washington logo">
              <a:extLst>
                <a:ext uri="{FF2B5EF4-FFF2-40B4-BE49-F238E27FC236}">
                  <a16:creationId xmlns:a16="http://schemas.microsoft.com/office/drawing/2014/main" id="{AD15ED39-B033-6710-21EE-6D361A49FC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4653" y="4714361"/>
              <a:ext cx="2539991" cy="1723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31902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0;p21">
            <a:extLst>
              <a:ext uri="{FF2B5EF4-FFF2-40B4-BE49-F238E27FC236}">
                <a16:creationId xmlns:a16="http://schemas.microsoft.com/office/drawing/2014/main" id="{07B43038-D523-752C-0C16-C4FB69971455}"/>
              </a:ext>
            </a:extLst>
          </p:cNvPr>
          <p:cNvSpPr/>
          <p:nvPr userDrawn="1"/>
        </p:nvSpPr>
        <p:spPr>
          <a:xfrm rot="5400000" flipH="1">
            <a:off x="3732003" y="-2512802"/>
            <a:ext cx="4608077" cy="12072081"/>
          </a:xfrm>
          <a:custGeom>
            <a:avLst/>
            <a:gdLst/>
            <a:ahLst/>
            <a:cxnLst/>
            <a:rect l="l" t="t" r="r" b="b"/>
            <a:pathLst>
              <a:path w="5203605" h="5881564" extrusionOk="0">
                <a:moveTo>
                  <a:pt x="5203605" y="5881564"/>
                </a:moveTo>
                <a:lnTo>
                  <a:pt x="0" y="5881564"/>
                </a:lnTo>
                <a:lnTo>
                  <a:pt x="0" y="996800"/>
                </a:lnTo>
                <a:lnTo>
                  <a:pt x="5203605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3833" y="492978"/>
            <a:ext cx="10912883" cy="1325033"/>
          </a:xfrm>
          <a:prstGeom prst="rect">
            <a:avLst/>
          </a:prstGeom>
        </p:spPr>
        <p:txBody>
          <a:bodyPr anchor="b"/>
          <a:lstStyle>
            <a:lvl1pPr algn="l">
              <a:defRPr sz="4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97231" y="2307557"/>
            <a:ext cx="10929485" cy="3154535"/>
          </a:xfrm>
          <a:prstGeom prst="rect">
            <a:avLst/>
          </a:prstGeom>
        </p:spPr>
        <p:txBody>
          <a:bodyPr/>
          <a:lstStyle>
            <a:lvl1pPr marL="457189" indent="-457189">
              <a:buFont typeface="Lucida Grande"/>
              <a:buChar char="&gt;"/>
              <a:defRPr sz="32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667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523962" indent="-304792">
              <a:buSzPct val="100000"/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2133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743131" indent="-304792">
              <a:buFont typeface="Lucida Grande"/>
              <a:buChar char="&gt;"/>
              <a:defRPr sz="1867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07B36D5-61E8-92FA-E50B-2A711C2B2025}"/>
              </a:ext>
            </a:extLst>
          </p:cNvPr>
          <p:cNvGrpSpPr/>
          <p:nvPr userDrawn="1"/>
        </p:nvGrpSpPr>
        <p:grpSpPr>
          <a:xfrm>
            <a:off x="263517" y="6035834"/>
            <a:ext cx="11182676" cy="729713"/>
            <a:chOff x="197637" y="4526875"/>
            <a:chExt cx="8387007" cy="54728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43F849D-6147-69E8-CB31-FC1A0063FD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97637" y="4526875"/>
              <a:ext cx="2553997" cy="547285"/>
            </a:xfrm>
            <a:prstGeom prst="rect">
              <a:avLst/>
            </a:prstGeom>
          </p:spPr>
        </p:pic>
        <p:pic>
          <p:nvPicPr>
            <p:cNvPr id="9" name="Picture 8" descr="University of Washington logo">
              <a:extLst>
                <a:ext uri="{FF2B5EF4-FFF2-40B4-BE49-F238E27FC236}">
                  <a16:creationId xmlns:a16="http://schemas.microsoft.com/office/drawing/2014/main" id="{AD15ED39-B033-6710-21EE-6D361A49FC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4653" y="4714361"/>
              <a:ext cx="2539991" cy="172311"/>
            </a:xfrm>
            <a:prstGeom prst="rect">
              <a:avLst/>
            </a:prstGeom>
          </p:spPr>
        </p:pic>
      </p:grpSp>
      <p:pic>
        <p:nvPicPr>
          <p:cNvPr id="5" name="Google Shape;22;p20">
            <a:extLst>
              <a:ext uri="{FF2B5EF4-FFF2-40B4-BE49-F238E27FC236}">
                <a16:creationId xmlns:a16="http://schemas.microsoft.com/office/drawing/2014/main" id="{38992964-8D38-7A45-4E17-C3A925F29A52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5048663" y="6158967"/>
            <a:ext cx="2094675" cy="55599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34862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0;p21">
            <a:extLst>
              <a:ext uri="{FF2B5EF4-FFF2-40B4-BE49-F238E27FC236}">
                <a16:creationId xmlns:a16="http://schemas.microsoft.com/office/drawing/2014/main" id="{C03D90C6-19FA-06BC-72A2-8865C82A1DDF}"/>
              </a:ext>
            </a:extLst>
          </p:cNvPr>
          <p:cNvSpPr/>
          <p:nvPr userDrawn="1"/>
        </p:nvSpPr>
        <p:spPr>
          <a:xfrm rot="5400000" flipH="1">
            <a:off x="338980" y="284693"/>
            <a:ext cx="5203605" cy="5881564"/>
          </a:xfrm>
          <a:custGeom>
            <a:avLst/>
            <a:gdLst/>
            <a:ahLst/>
            <a:cxnLst/>
            <a:rect l="l" t="t" r="r" b="b"/>
            <a:pathLst>
              <a:path w="5203605" h="5881564" extrusionOk="0">
                <a:moveTo>
                  <a:pt x="5203605" y="5881564"/>
                </a:moveTo>
                <a:lnTo>
                  <a:pt x="0" y="5881564"/>
                </a:lnTo>
                <a:lnTo>
                  <a:pt x="0" y="996800"/>
                </a:lnTo>
                <a:lnTo>
                  <a:pt x="5203605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3833" y="508812"/>
            <a:ext cx="10896280" cy="1325033"/>
          </a:xfrm>
          <a:prstGeom prst="rect">
            <a:avLst/>
          </a:prstGeom>
        </p:spPr>
        <p:txBody>
          <a:bodyPr anchor="b"/>
          <a:lstStyle>
            <a:lvl1pPr algn="l">
              <a:defRPr sz="4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  <p:sp>
        <p:nvSpPr>
          <p:cNvPr id="8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597231" y="2299970"/>
            <a:ext cx="10912883" cy="39482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0" i="1" baseline="0">
                <a:solidFill>
                  <a:schemeClr val="tx1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32DCE30-625D-DEDB-3D90-7BE2F0C4D64A}"/>
              </a:ext>
            </a:extLst>
          </p:cNvPr>
          <p:cNvGrpSpPr/>
          <p:nvPr userDrawn="1"/>
        </p:nvGrpSpPr>
        <p:grpSpPr>
          <a:xfrm>
            <a:off x="263517" y="6035834"/>
            <a:ext cx="11182676" cy="729713"/>
            <a:chOff x="197637" y="4526875"/>
            <a:chExt cx="8387007" cy="54728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DDDF552-2707-EEA6-6D66-E3A28D2895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97637" y="4526875"/>
              <a:ext cx="2553997" cy="547285"/>
            </a:xfrm>
            <a:prstGeom prst="rect">
              <a:avLst/>
            </a:prstGeom>
          </p:spPr>
        </p:pic>
        <p:pic>
          <p:nvPicPr>
            <p:cNvPr id="12" name="Picture 11" descr="University of Washington logo">
              <a:extLst>
                <a:ext uri="{FF2B5EF4-FFF2-40B4-BE49-F238E27FC236}">
                  <a16:creationId xmlns:a16="http://schemas.microsoft.com/office/drawing/2014/main" id="{AF6CA213-EEE6-B48A-A899-F6EE97CCE9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4653" y="4714361"/>
              <a:ext cx="2539991" cy="1723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159757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+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7231" y="492978"/>
            <a:ext cx="10929485" cy="1325033"/>
          </a:xfrm>
          <a:prstGeom prst="rect">
            <a:avLst/>
          </a:prstGeom>
        </p:spPr>
        <p:txBody>
          <a:bodyPr anchor="b"/>
          <a:lstStyle>
            <a:lvl1pPr algn="l">
              <a:defRPr sz="40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  <p:pic>
        <p:nvPicPr>
          <p:cNvPr id="12" name="Pictur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2042" y="1818011"/>
            <a:ext cx="1471708" cy="128483"/>
          </a:xfrm>
          <a:prstGeom prst="rect">
            <a:avLst/>
          </a:prstGeom>
        </p:spPr>
      </p:pic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97231" y="2307557"/>
            <a:ext cx="10929485" cy="3154535"/>
          </a:xfrm>
          <a:prstGeom prst="rect">
            <a:avLst/>
          </a:prstGeom>
        </p:spPr>
        <p:txBody>
          <a:bodyPr/>
          <a:lstStyle>
            <a:lvl1pPr marL="457189" indent="-457189">
              <a:buFont typeface="Lucida Grande"/>
              <a:buChar char="&gt;"/>
              <a:defRPr sz="32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667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523962" indent="-304792">
              <a:buSzPct val="100000"/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2133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743131" indent="-304792">
              <a:buFont typeface="Lucida Grande"/>
              <a:buChar char="&gt;"/>
              <a:defRPr sz="1867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3CCFBDF-B217-DA57-C97B-6BBFDFF5B00F}"/>
              </a:ext>
            </a:extLst>
          </p:cNvPr>
          <p:cNvGrpSpPr/>
          <p:nvPr userDrawn="1"/>
        </p:nvGrpSpPr>
        <p:grpSpPr>
          <a:xfrm>
            <a:off x="263517" y="6035834"/>
            <a:ext cx="11357892" cy="729713"/>
            <a:chOff x="197637" y="4487547"/>
            <a:chExt cx="8518419" cy="547285"/>
          </a:xfrm>
        </p:grpSpPr>
        <p:pic>
          <p:nvPicPr>
            <p:cNvPr id="9" name="Picture 8" descr="University of Washington logo">
              <a:extLst>
                <a:ext uri="{FF2B5EF4-FFF2-40B4-BE49-F238E27FC236}">
                  <a16:creationId xmlns:a16="http://schemas.microsoft.com/office/drawing/2014/main" id="{A92F2D2B-D8B0-BAB2-3C19-100FBE44C1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6056" y="4707833"/>
              <a:ext cx="2540000" cy="17231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90415A4-E219-4DE7-46CC-711D69485F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97637" y="4487547"/>
              <a:ext cx="2553997" cy="5472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76266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1"/>
          <p:cNvSpPr txBox="1">
            <a:spLocks noGrp="1"/>
          </p:cNvSpPr>
          <p:nvPr>
            <p:ph type="body" idx="1"/>
          </p:nvPr>
        </p:nvSpPr>
        <p:spPr>
          <a:xfrm>
            <a:off x="481838" y="1333183"/>
            <a:ext cx="4443413" cy="539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D2161"/>
              </a:buClr>
              <a:buSzPts val="2880"/>
              <a:buNone/>
              <a:defRPr sz="3600" b="0" i="0">
                <a:solidFill>
                  <a:srgbClr val="2D216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377" lvl="1" indent="-3200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63B4C"/>
              </a:buClr>
              <a:buSzPts val="1440"/>
              <a:buChar char="•"/>
              <a:defRPr/>
            </a:lvl2pPr>
            <a:lvl3pPr marL="1371566" lvl="2" indent="-3200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63B4C"/>
              </a:buClr>
              <a:buSzPts val="144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3" name="Google Shape;33;p21"/>
          <p:cNvSpPr txBox="1">
            <a:spLocks noGrp="1"/>
          </p:cNvSpPr>
          <p:nvPr>
            <p:ph type="body" idx="2"/>
          </p:nvPr>
        </p:nvSpPr>
        <p:spPr>
          <a:xfrm>
            <a:off x="397242" y="2364107"/>
            <a:ext cx="4462463" cy="2147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189" lvl="0" indent="-3505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63B4C"/>
              </a:buClr>
              <a:buSzPts val="1920"/>
              <a:buChar char="•"/>
              <a:defRPr b="0" i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377" lvl="1" indent="-3301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63B4C"/>
              </a:buClr>
              <a:buSzPts val="16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2pPr>
            <a:lvl3pPr marL="1371566" lvl="2" indent="-3098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63B4C"/>
              </a:buClr>
              <a:buSzPts val="128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pic>
        <p:nvPicPr>
          <p:cNvPr id="2" name="Google Shape;261;g276590f4e00_0_6">
            <a:extLst>
              <a:ext uri="{FF2B5EF4-FFF2-40B4-BE49-F238E27FC236}">
                <a16:creationId xmlns:a16="http://schemas.microsoft.com/office/drawing/2014/main" id="{BECDCC9D-C39D-5E9E-460B-35DC645FE344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20098" y="6106529"/>
            <a:ext cx="2779431" cy="555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394FD5-295E-3609-C057-9D26A27420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61681" y="6269675"/>
            <a:ext cx="3386667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879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FB201-E122-5D4D-9170-5E9B7A76E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1429B-53B5-4A41-92E5-C582C78CC3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403E0B-9F1B-9C4A-841D-581FB85D61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23DEE6-5F2A-D841-919B-B1940A0FAC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B3997F-512C-3C46-8A7A-E83921AAB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481C7-8D10-C64B-9E18-DBE55B787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F2694-8319-B94B-A8EB-02B64241D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83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D1C7A-D63B-4849-88CE-E67393CC5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C88C5-0AD5-1D4B-BD96-43D4D9C30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5D6DC-5F3A-B346-9003-7D04D2601F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0497D5-F29C-F441-B04A-577CD567A8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C87EEA-0242-BD41-B7EB-48B0A8D545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8492EF-C0DB-2547-8944-6069DE578C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1498E8-20B7-4C44-B9BF-7FC26D40A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CBB438-68EB-614B-A258-0372272F7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F2694-8319-B94B-A8EB-02B64241D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178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image" Target="../media/image14.png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theme" Target="../theme/theme7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6C2B69"/>
            </a:gs>
            <a:gs pos="75000">
              <a:srgbClr val="3D2E6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A665B8-7690-0340-BB77-7C070FBA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390" y="526073"/>
            <a:ext cx="11416277" cy="871905"/>
          </a:xfrm>
          <a:prstGeom prst="rect">
            <a:avLst/>
          </a:prstGeom>
        </p:spPr>
        <p:txBody>
          <a:bodyPr vert="horz" lIns="75859" tIns="37929" rIns="75859" bIns="37929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EC522-04BE-1E46-9613-14F16F5A4B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0572" y="6452246"/>
            <a:ext cx="2410752" cy="273049"/>
          </a:xfrm>
          <a:prstGeom prst="rect">
            <a:avLst/>
          </a:prstGeom>
        </p:spPr>
        <p:txBody>
          <a:bodyPr vert="horz" lIns="75859" tIns="37929" rIns="75859" bIns="37929" rtlCol="0" anchor="t" anchorCtr="0"/>
          <a:lstStyle>
            <a:lvl1pPr algn="l">
              <a:defRPr sz="933" b="0" i="0">
                <a:solidFill>
                  <a:schemeClr val="tx1">
                    <a:tint val="7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defTabSz="1011423"/>
            <a:r>
              <a:rPr lang="en-US">
                <a:solidFill>
                  <a:srgbClr val="B5B4B4"/>
                </a:solidFill>
              </a:rPr>
              <a:t>CONFIDENTIAL – DO NOT DISTRIBUTE</a:t>
            </a:r>
            <a:endParaRPr lang="en-US" dirty="0">
              <a:solidFill>
                <a:srgbClr val="B5B4B4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136" y="6470725"/>
            <a:ext cx="1190065" cy="158675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AD6CD8E-2A63-C24C-9F1F-6814992B72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4390" y="1825625"/>
            <a:ext cx="11416277" cy="4351339"/>
          </a:xfrm>
          <a:prstGeom prst="rect">
            <a:avLst/>
          </a:prstGeom>
        </p:spPr>
        <p:txBody>
          <a:bodyPr vert="horz" lIns="75859" tIns="37929" rIns="75859" bIns="37929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6475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</p:sldLayoutIdLst>
  <p:hf sldNum="0" hdr="0" dt="0"/>
  <p:txStyles>
    <p:titleStyle>
      <a:lvl1pPr algn="l" defTabSz="1011423" rtl="0" eaLnBrk="1" latinLnBrk="0" hangingPunct="1">
        <a:lnSpc>
          <a:spcPct val="90000"/>
        </a:lnSpc>
        <a:spcBef>
          <a:spcPct val="0"/>
        </a:spcBef>
        <a:buNone/>
        <a:defRPr sz="5333" b="0" i="0" kern="120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1pPr>
    </p:titleStyle>
    <p:bodyStyle>
      <a:lvl1pPr marL="0" indent="0" algn="l" defTabSz="1011423" rtl="0" eaLnBrk="1" latinLnBrk="0" hangingPunct="1">
        <a:lnSpc>
          <a:spcPts val="3407"/>
        </a:lnSpc>
        <a:spcBef>
          <a:spcPts val="1107"/>
        </a:spcBef>
        <a:spcAft>
          <a:spcPts val="664"/>
        </a:spcAft>
        <a:buFontTx/>
        <a:buNone/>
        <a:tabLst>
          <a:tab pos="1380171" algn="l"/>
        </a:tabLst>
        <a:defRPr sz="2667" b="0" i="0" kern="120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1pPr>
      <a:lvl2pPr marL="505711" indent="0" algn="l" defTabSz="1011423" rtl="0" eaLnBrk="1" latinLnBrk="0" hangingPunct="1">
        <a:lnSpc>
          <a:spcPct val="90000"/>
        </a:lnSpc>
        <a:spcBef>
          <a:spcPts val="553"/>
        </a:spcBef>
        <a:buFontTx/>
        <a:buNone/>
        <a:defRPr sz="2667" b="0" i="0" kern="120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2pPr>
      <a:lvl3pPr marL="1011423" indent="0" algn="l" defTabSz="1011423" rtl="0" eaLnBrk="1" latinLnBrk="0" hangingPunct="1">
        <a:lnSpc>
          <a:spcPct val="90000"/>
        </a:lnSpc>
        <a:spcBef>
          <a:spcPts val="553"/>
        </a:spcBef>
        <a:buFontTx/>
        <a:buNone/>
        <a:defRPr sz="2267" b="0" i="0" kern="120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3pPr>
      <a:lvl4pPr marL="1517134" indent="0" algn="l" defTabSz="1011423" rtl="0" eaLnBrk="1" latinLnBrk="0" hangingPunct="1">
        <a:lnSpc>
          <a:spcPct val="90000"/>
        </a:lnSpc>
        <a:spcBef>
          <a:spcPts val="553"/>
        </a:spcBef>
        <a:buFontTx/>
        <a:buNone/>
        <a:defRPr sz="2000" b="0" i="0" kern="120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4pPr>
      <a:lvl5pPr marL="2022845" indent="0" algn="l" defTabSz="1011423" rtl="0" eaLnBrk="1" latinLnBrk="0" hangingPunct="1">
        <a:lnSpc>
          <a:spcPct val="90000"/>
        </a:lnSpc>
        <a:spcBef>
          <a:spcPts val="553"/>
        </a:spcBef>
        <a:buFontTx/>
        <a:buNone/>
        <a:defRPr sz="2000" b="0" i="0" kern="120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5pPr>
      <a:lvl6pPr marL="2781413" indent="-252856" algn="l" defTabSz="1011423" rtl="0" eaLnBrk="1" latinLnBrk="0" hangingPunct="1">
        <a:lnSpc>
          <a:spcPct val="90000"/>
        </a:lnSpc>
        <a:spcBef>
          <a:spcPts val="55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287124" indent="-252856" algn="l" defTabSz="1011423" rtl="0" eaLnBrk="1" latinLnBrk="0" hangingPunct="1">
        <a:lnSpc>
          <a:spcPct val="90000"/>
        </a:lnSpc>
        <a:spcBef>
          <a:spcPts val="55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792836" indent="-252856" algn="l" defTabSz="1011423" rtl="0" eaLnBrk="1" latinLnBrk="0" hangingPunct="1">
        <a:lnSpc>
          <a:spcPct val="90000"/>
        </a:lnSpc>
        <a:spcBef>
          <a:spcPts val="55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298549" indent="-252856" algn="l" defTabSz="1011423" rtl="0" eaLnBrk="1" latinLnBrk="0" hangingPunct="1">
        <a:lnSpc>
          <a:spcPct val="90000"/>
        </a:lnSpc>
        <a:spcBef>
          <a:spcPts val="55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14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5711" algn="l" defTabSz="10114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1423" algn="l" defTabSz="10114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7134" algn="l" defTabSz="10114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22845" algn="l" defTabSz="10114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28558" algn="l" defTabSz="10114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4269" algn="l" defTabSz="10114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39981" algn="l" defTabSz="10114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45692" algn="l" defTabSz="10114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">
          <p15:clr>
            <a:srgbClr val="F26B43"/>
          </p15:clr>
        </p15:guide>
        <p15:guide id="2" orient="horz" pos="4176">
          <p15:clr>
            <a:srgbClr val="F26B43"/>
          </p15:clr>
        </p15:guide>
        <p15:guide id="3" orient="horz" pos="696">
          <p15:clr>
            <a:srgbClr val="F26B43"/>
          </p15:clr>
        </p15:guide>
        <p15:guide id="4" orient="horz" pos="14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E98D09-F614-D74E-9A03-F0820BB30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9421AF-A570-6149-A0CF-5EAB2D5C8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19FCB-EC26-EC4F-B8FF-5FED4180FA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3636" y="634839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F2694-8319-B94B-A8EB-02B64241D0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616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B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84676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B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30902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80702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762000"/>
            <a:ext cx="10972800" cy="838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76401"/>
            <a:ext cx="10972800" cy="44497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146060B7-FFDB-5E47-91B2-22CF9DD4FC6D}" type="datetime1">
              <a:rPr lang="en-US"/>
              <a:pPr/>
              <a:t>1/21/24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DB48436F-4CD6-544F-ACB4-9B2833D6652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834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  <p:sldLayoutId id="2147483900" r:id="rId13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E97C8CD-36C3-8749-982C-C857B510A467}"/>
              </a:ext>
            </a:extLst>
          </p:cNvPr>
          <p:cNvSpPr/>
          <p:nvPr userDrawn="1"/>
        </p:nvSpPr>
        <p:spPr>
          <a:xfrm rot="10800000">
            <a:off x="-5255" y="6427617"/>
            <a:ext cx="12202510" cy="430382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DF4CA1-2A1E-234B-8C6A-D5E6BEFB7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934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475DC-8970-264E-99E5-4D1C0D557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5933" y="1825625"/>
            <a:ext cx="10515600" cy="4351338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C373B5-6694-DD4D-BBD0-F6C960830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2813" y="6482301"/>
            <a:ext cx="4114800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1">
                <a:solidFill>
                  <a:schemeClr val="bg1">
                    <a:alpha val="3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Confidential – Do Not Distribute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FD9F8E-3969-404C-ABB4-C41AC2F346E9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10270156" y="6555667"/>
            <a:ext cx="1447297" cy="19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14" r:id="rId13"/>
    <p:sldLayoutId id="2147483915" r:id="rId14"/>
    <p:sldLayoutId id="2147483916" r:id="rId15"/>
    <p:sldLayoutId id="2147483917" r:id="rId16"/>
    <p:sldLayoutId id="2147483918" r:id="rId17"/>
    <p:sldLayoutId id="2147483919" r:id="rId18"/>
    <p:sldLayoutId id="2147483920" r:id="rId19"/>
    <p:sldLayoutId id="2147483921" r:id="rId20"/>
    <p:sldLayoutId id="2147483922" r:id="rId21"/>
    <p:sldLayoutId id="2147483923" r:id="rId2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2D2161"/>
          </a:solidFill>
          <a:latin typeface="Calibri Light" panose="020F0302020204030204" pitchFamily="34" charset="0"/>
          <a:ea typeface="+mj-ea"/>
          <a:cs typeface="Calibri Light" panose="020F0302020204030204" pitchFamily="34" charset="0"/>
        </a:defRPr>
      </a:lvl1pPr>
    </p:titleStyle>
    <p:bodyStyle>
      <a:lvl1pPr marL="228600" indent="-13716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b="0" i="0" kern="1200">
          <a:solidFill>
            <a:srgbClr val="363B4C"/>
          </a:solidFill>
          <a:latin typeface="Calibri Light" panose="020F0302020204030204" pitchFamily="34" charset="0"/>
          <a:ea typeface="Open Sans" panose="020B0606030504020204" pitchFamily="34" charset="0"/>
          <a:cs typeface="Calibri Light" panose="020F0302020204030204" pitchFamily="34" charset="0"/>
        </a:defRPr>
      </a:lvl1pPr>
      <a:lvl2pPr marL="685800" indent="-13716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b="0" i="0" kern="1200">
          <a:solidFill>
            <a:srgbClr val="363B4C"/>
          </a:solidFill>
          <a:latin typeface="Calibri Light" panose="020F0302020204030204" pitchFamily="34" charset="0"/>
          <a:ea typeface="Open Sans" panose="020B0606030504020204" pitchFamily="34" charset="0"/>
          <a:cs typeface="Calibri Light" panose="020F0302020204030204" pitchFamily="34" charset="0"/>
        </a:defRPr>
      </a:lvl2pPr>
      <a:lvl3pPr marL="1143000" indent="-13716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b="0" i="0" kern="1200">
          <a:solidFill>
            <a:srgbClr val="363B4C"/>
          </a:solidFill>
          <a:latin typeface="Calibri Light" panose="020F0302020204030204" pitchFamily="34" charset="0"/>
          <a:ea typeface="Open Sans" panose="020B0606030504020204" pitchFamily="34" charset="0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950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openxmlformats.org/officeDocument/2006/relationships/chart" Target="../charts/char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4AF69A-CBE2-6840-A3CA-5EB8EA6EFF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048" y="1114392"/>
            <a:ext cx="6505903" cy="48187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E6B8DB-7177-324A-A93C-EF8A9321FA5C}"/>
              </a:ext>
            </a:extLst>
          </p:cNvPr>
          <p:cNvSpPr txBox="1"/>
          <p:nvPr/>
        </p:nvSpPr>
        <p:spPr>
          <a:xfrm>
            <a:off x="900288" y="152313"/>
            <a:ext cx="102022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COVID-19, Long COVID, and other Health Challenges  in Latinx Communities (January 22, 2024)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CAC9EA-8E96-B94B-A015-745A1F3C09F8}"/>
              </a:ext>
            </a:extLst>
          </p:cNvPr>
          <p:cNvSpPr txBox="1"/>
          <p:nvPr/>
        </p:nvSpPr>
        <p:spPr>
          <a:xfrm>
            <a:off x="4870940" y="6064213"/>
            <a:ext cx="3375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latinocenterforhealth.org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582840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E83D3F1-E6AA-F044-99DE-1982370457B0}"/>
              </a:ext>
            </a:extLst>
          </p:cNvPr>
          <p:cNvSpPr txBox="1">
            <a:spLocks/>
          </p:cNvSpPr>
          <p:nvPr/>
        </p:nvSpPr>
        <p:spPr>
          <a:xfrm>
            <a:off x="372534" y="1460392"/>
            <a:ext cx="11408135" cy="4351339"/>
          </a:xfrm>
          <a:prstGeom prst="rect">
            <a:avLst/>
          </a:prstGeom>
        </p:spPr>
        <p:txBody>
          <a:bodyPr/>
          <a:lstStyle>
            <a:lvl1pPr marL="457200" indent="-228600" algn="l" defTabSz="914400" rtl="0" eaLnBrk="1" latinLnBrk="0" hangingPunct="1">
              <a:lnSpc>
                <a:spcPts val="308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247775" algn="l"/>
              </a:tabLst>
              <a:defRPr lang="en-US" sz="2800" b="0" i="0" kern="1200" dirty="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8001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 marL="12573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 marL="16573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4pPr>
            <a:lvl5pPr marL="21145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indent="0" defTabSz="914377">
              <a:buNone/>
              <a:tabLst>
                <a:tab pos="1247743" algn="l"/>
              </a:tabLst>
            </a:pP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Persisting symptoms 3 months after initial COVID infection that aren’t explained by other medical conditions.</a:t>
            </a:r>
          </a:p>
          <a:p>
            <a:pPr marL="228594" indent="0" defTabSz="914377">
              <a:buNone/>
              <a:tabLst>
                <a:tab pos="1247743" algn="l"/>
              </a:tabLst>
            </a:pPr>
            <a:endParaRPr lang="en-US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228594" indent="0" defTabSz="914377">
              <a:buNone/>
              <a:tabLst>
                <a:tab pos="1247743" algn="l"/>
              </a:tabLst>
            </a:pPr>
            <a:endParaRPr lang="en-US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CC4B70-1439-6F4D-93B4-1CED30349B2D}"/>
              </a:ext>
            </a:extLst>
          </p:cNvPr>
          <p:cNvSpPr txBox="1"/>
          <p:nvPr/>
        </p:nvSpPr>
        <p:spPr>
          <a:xfrm>
            <a:off x="372534" y="2403999"/>
            <a:ext cx="1136933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486" indent="-342891" defTabSz="914377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2006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Symptoms can be </a:t>
            </a:r>
            <a:r>
              <a:rPr lang="en-US" sz="2000" b="1" dirty="0">
                <a:solidFill>
                  <a:srgbClr val="32006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new</a:t>
            </a:r>
            <a:r>
              <a:rPr lang="en-US" sz="2000" dirty="0">
                <a:solidFill>
                  <a:srgbClr val="32006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after recovering from acute COVID or </a:t>
            </a:r>
            <a:r>
              <a:rPr lang="en-US" sz="2000" b="1" dirty="0">
                <a:solidFill>
                  <a:srgbClr val="32006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persist</a:t>
            </a:r>
            <a:r>
              <a:rPr lang="en-US" sz="2000" dirty="0">
                <a:solidFill>
                  <a:srgbClr val="32006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from the initial illness. </a:t>
            </a:r>
          </a:p>
          <a:p>
            <a:pPr marL="571486" indent="-342891" defTabSz="914377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32006E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571486" indent="-342891" defTabSz="914377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2006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Symptoms may fluctuate or relapse over time.</a:t>
            </a:r>
          </a:p>
          <a:p>
            <a:pPr marL="571486" indent="-342891" defTabSz="914377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32006E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571486" indent="-342891" defTabSz="914377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32006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Lack of laboratory or imaging abnormalities does NOT invalidate the existence, severity, or importance of a patient’s symptoms or conditions.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4C054C-CE4F-F228-7317-CF967AFD0D4E}"/>
              </a:ext>
            </a:extLst>
          </p:cNvPr>
          <p:cNvSpPr txBox="1"/>
          <p:nvPr/>
        </p:nvSpPr>
        <p:spPr>
          <a:xfrm>
            <a:off x="6881819" y="5134623"/>
            <a:ext cx="61357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486" indent="-342891" defTabSz="914377">
              <a:buFont typeface="Arial" panose="020B0604020202020204" pitchFamily="34" charset="0"/>
              <a:buChar char="•"/>
            </a:pPr>
            <a:endParaRPr lang="en-US" i="1" dirty="0">
              <a:solidFill>
                <a:srgbClr val="32006E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228594" defTabSz="914377"/>
            <a:r>
              <a:rPr lang="en-US" i="1" dirty="0">
                <a:solidFill>
                  <a:srgbClr val="32006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World Health Organization (WHO) and CDC definitions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EF0D22CE-E07E-6391-6029-0D5ABD3950A0}"/>
              </a:ext>
            </a:extLst>
          </p:cNvPr>
          <p:cNvSpPr/>
          <p:nvPr/>
        </p:nvSpPr>
        <p:spPr bwMode="auto">
          <a:xfrm>
            <a:off x="4255296" y="4175497"/>
            <a:ext cx="7121056" cy="1363448"/>
          </a:xfrm>
          <a:custGeom>
            <a:avLst/>
            <a:gdLst>
              <a:gd name="connsiteX0" fmla="*/ 48821 w 8411156"/>
              <a:gd name="connsiteY0" fmla="*/ 3405600 h 3405600"/>
              <a:gd name="connsiteX1" fmla="*/ 166808 w 8411156"/>
              <a:gd name="connsiteY1" fmla="*/ 2668180 h 3405600"/>
              <a:gd name="connsiteX2" fmla="*/ 1420421 w 8411156"/>
              <a:gd name="connsiteY2" fmla="*/ 13471 h 3405600"/>
              <a:gd name="connsiteX3" fmla="*/ 2762524 w 8411156"/>
              <a:gd name="connsiteY3" fmla="*/ 1680038 h 3405600"/>
              <a:gd name="connsiteX4" fmla="*/ 8411156 w 8411156"/>
              <a:gd name="connsiteY4" fmla="*/ 2653432 h 34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11156" h="3405600">
                <a:moveTo>
                  <a:pt x="48821" y="3405600"/>
                </a:moveTo>
                <a:cubicBezTo>
                  <a:pt x="-6486" y="3319567"/>
                  <a:pt x="-61792" y="3233535"/>
                  <a:pt x="166808" y="2668180"/>
                </a:cubicBezTo>
                <a:cubicBezTo>
                  <a:pt x="395408" y="2102825"/>
                  <a:pt x="987802" y="178161"/>
                  <a:pt x="1420421" y="13471"/>
                </a:cubicBezTo>
                <a:cubicBezTo>
                  <a:pt x="1853040" y="-151219"/>
                  <a:pt x="1597402" y="1240044"/>
                  <a:pt x="2762524" y="1680038"/>
                </a:cubicBezTo>
                <a:cubicBezTo>
                  <a:pt x="3927647" y="2120031"/>
                  <a:pt x="7408266" y="2557568"/>
                  <a:pt x="8411156" y="2653432"/>
                </a:cubicBezTo>
              </a:path>
            </a:pathLst>
          </a:custGeom>
          <a:noFill/>
          <a:ln w="95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566069"/>
              </a:solidFill>
              <a:latin typeface="Gill Sans" panose="020B0502020104020203" pitchFamily="34" charset="-79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D82F6D89-38BF-1EA7-2723-37FD218BDEEF}"/>
              </a:ext>
            </a:extLst>
          </p:cNvPr>
          <p:cNvSpPr/>
          <p:nvPr/>
        </p:nvSpPr>
        <p:spPr bwMode="auto">
          <a:xfrm>
            <a:off x="4278361" y="4483551"/>
            <a:ext cx="7248356" cy="1055395"/>
          </a:xfrm>
          <a:custGeom>
            <a:avLst/>
            <a:gdLst>
              <a:gd name="connsiteX0" fmla="*/ 110694 w 7838848"/>
              <a:gd name="connsiteY0" fmla="*/ 2689650 h 2689650"/>
              <a:gd name="connsiteX1" fmla="*/ 110694 w 7838848"/>
              <a:gd name="connsiteY1" fmla="*/ 2379934 h 2689650"/>
              <a:gd name="connsiteX2" fmla="*/ 1261068 w 7838848"/>
              <a:gd name="connsiteY2" fmla="*/ 993586 h 2689650"/>
              <a:gd name="connsiteX3" fmla="*/ 2352448 w 7838848"/>
              <a:gd name="connsiteY3" fmla="*/ 2453676 h 2689650"/>
              <a:gd name="connsiteX4" fmla="*/ 3620810 w 7838848"/>
              <a:gd name="connsiteY4" fmla="*/ 270915 h 2689650"/>
              <a:gd name="connsiteX5" fmla="*/ 7838848 w 7838848"/>
              <a:gd name="connsiteY5" fmla="*/ 5444 h 268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38848" h="2689650">
                <a:moveTo>
                  <a:pt x="110694" y="2689650"/>
                </a:moveTo>
                <a:cubicBezTo>
                  <a:pt x="14829" y="2676130"/>
                  <a:pt x="-81035" y="2662611"/>
                  <a:pt x="110694" y="2379934"/>
                </a:cubicBezTo>
                <a:cubicBezTo>
                  <a:pt x="302423" y="2097257"/>
                  <a:pt x="887442" y="981296"/>
                  <a:pt x="1261068" y="993586"/>
                </a:cubicBezTo>
                <a:cubicBezTo>
                  <a:pt x="1634694" y="1005876"/>
                  <a:pt x="1959158" y="2574121"/>
                  <a:pt x="2352448" y="2453676"/>
                </a:cubicBezTo>
                <a:cubicBezTo>
                  <a:pt x="2745738" y="2333231"/>
                  <a:pt x="2706410" y="678954"/>
                  <a:pt x="3620810" y="270915"/>
                </a:cubicBezTo>
                <a:cubicBezTo>
                  <a:pt x="4535210" y="-137124"/>
                  <a:pt x="7027687" y="49689"/>
                  <a:pt x="7838848" y="5444"/>
                </a:cubicBezTo>
              </a:path>
            </a:pathLst>
          </a:custGeom>
          <a:ln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566069"/>
              </a:solidFill>
              <a:latin typeface="Gill Sans" panose="020B0502020104020203" pitchFamily="34" charset="-79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47D8D018-C7E3-B553-B8F8-2800252DD61E}"/>
              </a:ext>
            </a:extLst>
          </p:cNvPr>
          <p:cNvSpPr/>
          <p:nvPr/>
        </p:nvSpPr>
        <p:spPr bwMode="auto">
          <a:xfrm>
            <a:off x="4118867" y="4629343"/>
            <a:ext cx="6368007" cy="1037716"/>
          </a:xfrm>
          <a:custGeom>
            <a:avLst/>
            <a:gdLst>
              <a:gd name="connsiteX0" fmla="*/ 0 w 7521678"/>
              <a:gd name="connsiteY0" fmla="*/ 2462980 h 2644599"/>
              <a:gd name="connsiteX1" fmla="*/ 2271252 w 7521678"/>
              <a:gd name="connsiteY1" fmla="*/ 2389238 h 2644599"/>
              <a:gd name="connsiteX2" fmla="*/ 7521678 w 7521678"/>
              <a:gd name="connsiteY2" fmla="*/ 0 h 2644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21678" h="2644599">
                <a:moveTo>
                  <a:pt x="0" y="2462980"/>
                </a:moveTo>
                <a:cubicBezTo>
                  <a:pt x="508819" y="2631357"/>
                  <a:pt x="1017639" y="2799735"/>
                  <a:pt x="2271252" y="2389238"/>
                </a:cubicBezTo>
                <a:cubicBezTo>
                  <a:pt x="3524865" y="1978741"/>
                  <a:pt x="6317226" y="565355"/>
                  <a:pt x="7521678" y="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566069"/>
              </a:solidFill>
              <a:latin typeface="Gill Sans" panose="020B0502020104020203" pitchFamily="34" charset="-79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ADABFF-2BBD-76E5-9802-1F9F2D7D3403}"/>
              </a:ext>
            </a:extLst>
          </p:cNvPr>
          <p:cNvSpPr txBox="1"/>
          <p:nvPr/>
        </p:nvSpPr>
        <p:spPr>
          <a:xfrm>
            <a:off x="2584541" y="4672555"/>
            <a:ext cx="1383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dirty="0">
                <a:solidFill>
                  <a:srgbClr val="32006E"/>
                </a:solidFill>
                <a:latin typeface="Gill Sans" panose="020B0502020104020203" pitchFamily="34" charset="-79"/>
              </a:rPr>
              <a:t>Symptoms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0E908B5-B4A0-C68E-6C7C-12DEE4B3C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833" y="448374"/>
            <a:ext cx="10912883" cy="617775"/>
          </a:xfrm>
        </p:spPr>
        <p:txBody>
          <a:bodyPr/>
          <a:lstStyle/>
          <a:p>
            <a:r>
              <a:rPr lang="en-US" dirty="0"/>
              <a:t>WHAT IS LONG COVID?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9BCE7C-4D1F-9B8F-9217-B2EFCDC99D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38591" r="11020" b="38591"/>
          <a:stretch/>
        </p:blipFill>
        <p:spPr bwMode="auto">
          <a:xfrm>
            <a:off x="4939645" y="6039495"/>
            <a:ext cx="2529348" cy="74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96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392AC-4C67-7331-AAFA-74635570E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ELIGIBILITY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DC26C6-A279-BE69-3243-066E734980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7224" y="2148530"/>
            <a:ext cx="10929485" cy="3788444"/>
          </a:xfrm>
        </p:spPr>
        <p:txBody>
          <a:bodyPr/>
          <a:lstStyle/>
          <a:p>
            <a:r>
              <a:rPr lang="en-US" dirty="0" err="1"/>
              <a:t>SeaMar</a:t>
            </a:r>
            <a:r>
              <a:rPr lang="en-US" dirty="0"/>
              <a:t> and YVFWC patients</a:t>
            </a:r>
          </a:p>
          <a:p>
            <a:r>
              <a:rPr lang="en-US" dirty="0"/>
              <a:t>18+ years of age</a:t>
            </a:r>
          </a:p>
          <a:p>
            <a:r>
              <a:rPr lang="en-US" dirty="0"/>
              <a:t>COVID DX: 1/1/2020 to 12/31/2022</a:t>
            </a:r>
          </a:p>
          <a:p>
            <a:r>
              <a:rPr lang="en-US" dirty="0"/>
              <a:t>Latino/Hispanic ethnicity</a:t>
            </a:r>
          </a:p>
          <a:p>
            <a:r>
              <a:rPr lang="en-US" dirty="0"/>
              <a:t>Clinic visit in last 6 months</a:t>
            </a:r>
          </a:p>
          <a:p>
            <a:r>
              <a:rPr lang="en-US" dirty="0"/>
              <a:t>English or Spanish language preference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95E16F-8BC6-9FEC-FBF7-075B95CC22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38591" r="11020" b="38591"/>
          <a:stretch/>
        </p:blipFill>
        <p:spPr bwMode="auto">
          <a:xfrm>
            <a:off x="4939645" y="6026926"/>
            <a:ext cx="2529348" cy="74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450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2C4DA-1E4E-AC50-326B-CE41AD3D5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61" y="-132976"/>
            <a:ext cx="10912876" cy="1026720"/>
          </a:xfrm>
        </p:spPr>
        <p:txBody>
          <a:bodyPr/>
          <a:lstStyle/>
          <a:p>
            <a:r>
              <a:rPr lang="en-US" dirty="0"/>
              <a:t>Long COVID Study Sample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31E022-C20A-A8F8-DF68-B118AB863F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6682" y="2546345"/>
            <a:ext cx="6562677" cy="3788444"/>
          </a:xfrm>
        </p:spPr>
        <p:txBody>
          <a:bodyPr/>
          <a:lstStyle/>
          <a:p>
            <a:r>
              <a:rPr lang="en-US" dirty="0"/>
              <a:t>Oversampled older patients</a:t>
            </a:r>
          </a:p>
          <a:p>
            <a:r>
              <a:rPr lang="en-US" dirty="0"/>
              <a:t>Oversampled males</a:t>
            </a:r>
          </a:p>
          <a:p>
            <a:r>
              <a:rPr lang="en-US" dirty="0"/>
              <a:t>Oversampled delta variant</a:t>
            </a:r>
          </a:p>
          <a:p>
            <a:r>
              <a:rPr lang="en-US" dirty="0"/>
              <a:t>Geographic balance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CDCF1F-7861-A642-162A-06752A9F0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5579" y="1127536"/>
            <a:ext cx="4812435" cy="445132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1B38294-7DAB-3CD3-3C1E-17A04558611B}"/>
              </a:ext>
            </a:extLst>
          </p:cNvPr>
          <p:cNvCxnSpPr>
            <a:cxnSpLocks/>
          </p:cNvCxnSpPr>
          <p:nvPr/>
        </p:nvCxnSpPr>
        <p:spPr>
          <a:xfrm>
            <a:off x="7468993" y="3178488"/>
            <a:ext cx="2093777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ight Brace 8">
            <a:extLst>
              <a:ext uri="{FF2B5EF4-FFF2-40B4-BE49-F238E27FC236}">
                <a16:creationId xmlns:a16="http://schemas.microsoft.com/office/drawing/2014/main" id="{25EA7FDC-861F-CF8E-9AE5-BC701607E81B}"/>
              </a:ext>
            </a:extLst>
          </p:cNvPr>
          <p:cNvSpPr/>
          <p:nvPr/>
        </p:nvSpPr>
        <p:spPr>
          <a:xfrm>
            <a:off x="6739467" y="2307557"/>
            <a:ext cx="671357" cy="2823244"/>
          </a:xfrm>
          <a:prstGeom prst="rightBrace">
            <a:avLst>
              <a:gd name="adj1" fmla="val 8333"/>
              <a:gd name="adj2" fmla="val 30849"/>
            </a:avLst>
          </a:prstGeom>
          <a:ln w="349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0B04B0D-691D-60B2-BA84-4CA50F4D473D}"/>
              </a:ext>
            </a:extLst>
          </p:cNvPr>
          <p:cNvSpPr txBox="1"/>
          <p:nvPr/>
        </p:nvSpPr>
        <p:spPr>
          <a:xfrm>
            <a:off x="8907495" y="5154551"/>
            <a:ext cx="906643" cy="31810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67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N=1546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01C5C0-DDF7-E32F-446A-880FFD0EB7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38591" r="11020" b="38591"/>
          <a:stretch/>
        </p:blipFill>
        <p:spPr bwMode="auto">
          <a:xfrm>
            <a:off x="4939645" y="6026926"/>
            <a:ext cx="2529348" cy="74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557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07574-1284-EF9B-D509-B25EC96CB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Findings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F2EC0F-D54B-4A38-3644-FBB9401BBC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41% of study population reported long COVID</a:t>
            </a:r>
          </a:p>
          <a:p>
            <a:r>
              <a:rPr lang="en-US" dirty="0"/>
              <a:t>27% of those with long COVID had current </a:t>
            </a:r>
            <a:r>
              <a:rPr lang="en-US" dirty="0" err="1"/>
              <a:t>sx</a:t>
            </a:r>
            <a:endParaRPr lang="en-US" dirty="0"/>
          </a:p>
          <a:p>
            <a:r>
              <a:rPr lang="en-US" dirty="0"/>
              <a:t>Women (50%) &gt; men (36%)</a:t>
            </a:r>
          </a:p>
          <a:p>
            <a:r>
              <a:rPr lang="en-US" dirty="0"/>
              <a:t>Middle age (44%) &gt; younger (41%) &gt; older (31%)</a:t>
            </a:r>
          </a:p>
          <a:p>
            <a:r>
              <a:rPr lang="en-US" dirty="0"/>
              <a:t> Unvaccinated (48%) &gt; vaccinated (39%)</a:t>
            </a:r>
          </a:p>
          <a:p>
            <a:r>
              <a:rPr lang="en-US" dirty="0"/>
              <a:t>Multiple infections (52%) &gt; single infection (36%)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506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67E88-17E5-8748-4AFE-7E1E1F9A7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SES Correlates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C454316-B6B2-CA79-1199-298B1C0256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567315"/>
              </p:ext>
            </p:extLst>
          </p:nvPr>
        </p:nvGraphicFramePr>
        <p:xfrm>
          <a:off x="704147" y="2204082"/>
          <a:ext cx="10783705" cy="3638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8128">
                  <a:extLst>
                    <a:ext uri="{9D8B030D-6E8A-4147-A177-3AD203B41FA5}">
                      <a16:colId xmlns:a16="http://schemas.microsoft.com/office/drawing/2014/main" val="1956374827"/>
                    </a:ext>
                  </a:extLst>
                </a:gridCol>
                <a:gridCol w="3291009">
                  <a:extLst>
                    <a:ext uri="{9D8B030D-6E8A-4147-A177-3AD203B41FA5}">
                      <a16:colId xmlns:a16="http://schemas.microsoft.com/office/drawing/2014/main" val="2470802656"/>
                    </a:ext>
                  </a:extLst>
                </a:gridCol>
                <a:gridCol w="3594568">
                  <a:extLst>
                    <a:ext uri="{9D8B030D-6E8A-4147-A177-3AD203B41FA5}">
                      <a16:colId xmlns:a16="http://schemas.microsoft.com/office/drawing/2014/main" val="1948463464"/>
                    </a:ext>
                  </a:extLst>
                </a:gridCol>
              </a:tblGrid>
              <a:tr h="7277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% of Study 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% Reporting Long COVID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3377206"/>
                  </a:ext>
                </a:extLst>
              </a:tr>
              <a:tr h="727716">
                <a:tc>
                  <a:txBody>
                    <a:bodyPr/>
                    <a:lstStyle/>
                    <a:p>
                      <a:r>
                        <a:rPr lang="en-US" dirty="0"/>
                        <a:t>Financially insecure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0779075"/>
                  </a:ext>
                </a:extLst>
              </a:tr>
              <a:tr h="727716">
                <a:tc>
                  <a:txBody>
                    <a:bodyPr/>
                    <a:lstStyle/>
                    <a:p>
                      <a:r>
                        <a:rPr lang="en-US" dirty="0"/>
                        <a:t>Food Insecure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3533508"/>
                  </a:ext>
                </a:extLst>
              </a:tr>
              <a:tr h="727716">
                <a:tc>
                  <a:txBody>
                    <a:bodyPr/>
                    <a:lstStyle/>
                    <a:p>
                      <a:r>
                        <a:rPr lang="en-US" dirty="0"/>
                        <a:t>Uninsured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5128356"/>
                  </a:ext>
                </a:extLst>
              </a:tr>
              <a:tr h="727716">
                <a:tc>
                  <a:txBody>
                    <a:bodyPr/>
                    <a:lstStyle/>
                    <a:p>
                      <a:r>
                        <a:rPr lang="en-US" dirty="0"/>
                        <a:t>Spanish preferred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62243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92922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DED31-AD43-3051-A681-DE620404F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Symptoms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945275-8AE6-F7EE-E61B-B77355B706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7224" y="2173444"/>
            <a:ext cx="10929485" cy="3606355"/>
          </a:xfrm>
        </p:spPr>
        <p:txBody>
          <a:bodyPr/>
          <a:lstStyle/>
          <a:p>
            <a:r>
              <a:rPr lang="en-US" sz="2800" dirty="0"/>
              <a:t>Fatigue (40%)</a:t>
            </a:r>
          </a:p>
          <a:p>
            <a:r>
              <a:rPr lang="en-US" sz="2800" dirty="0"/>
              <a:t>Dizziness (35%)</a:t>
            </a:r>
          </a:p>
          <a:p>
            <a:r>
              <a:rPr lang="en-US" sz="2800" dirty="0"/>
              <a:t>Muscle pain (35%)</a:t>
            </a:r>
          </a:p>
          <a:p>
            <a:r>
              <a:rPr lang="en-US" sz="2800" dirty="0"/>
              <a:t>Shortness of breath (33%)</a:t>
            </a:r>
          </a:p>
          <a:p>
            <a:r>
              <a:rPr lang="en-US" sz="2800" dirty="0"/>
              <a:t>Anxiety (31%)</a:t>
            </a:r>
          </a:p>
          <a:p>
            <a:r>
              <a:rPr lang="en-US" sz="2800" dirty="0"/>
              <a:t>Sleep disturbances (25%)</a:t>
            </a:r>
          </a:p>
          <a:p>
            <a:r>
              <a:rPr lang="en-US" sz="2800" dirty="0"/>
              <a:t>Brain fog (20%)</a:t>
            </a:r>
          </a:p>
        </p:txBody>
      </p:sp>
    </p:spTree>
    <p:extLst>
      <p:ext uri="{BB962C8B-B14F-4D97-AF65-F5344CB8AC3E}">
        <p14:creationId xmlns:p14="http://schemas.microsoft.com/office/powerpoint/2010/main" val="1639250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1675C1-0117-1513-0419-80804D1991A4}"/>
              </a:ext>
            </a:extLst>
          </p:cNvPr>
          <p:cNvSpPr txBox="1"/>
          <p:nvPr/>
        </p:nvSpPr>
        <p:spPr>
          <a:xfrm>
            <a:off x="516299" y="346455"/>
            <a:ext cx="11159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2006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Prevalence of Obesity Among Youth and Adults in United States, 2015-2016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BC541D6-BB91-C42C-663B-6E4B0F7DE6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1294466"/>
              </p:ext>
            </p:extLst>
          </p:nvPr>
        </p:nvGraphicFramePr>
        <p:xfrm>
          <a:off x="5084385" y="1346771"/>
          <a:ext cx="6221984" cy="4891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EE58C5E-5726-2C95-80D2-10DB4EE31D37}"/>
              </a:ext>
            </a:extLst>
          </p:cNvPr>
          <p:cNvSpPr txBox="1"/>
          <p:nvPr/>
        </p:nvSpPr>
        <p:spPr>
          <a:xfrm rot="16200000">
            <a:off x="8991441" y="3184603"/>
            <a:ext cx="53685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2006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Hales CM, Carroll MD, Fryar CD, Ogden CL. Prevalence of obesity among adults and youth: United States, 2015–2016. NCHS data brief, no 288. Hyattsville, MD: National Center for Health Statistics. 2017.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2006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(Data: National Health and Nutrition Examination Survey, 2015–2016)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ED1C8C2-7A16-48B9-2982-1A65266C8D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8217609"/>
              </p:ext>
            </p:extLst>
          </p:nvPr>
        </p:nvGraphicFramePr>
        <p:xfrm>
          <a:off x="885631" y="1464150"/>
          <a:ext cx="3958165" cy="4486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9AE85C-8A49-35F4-6052-8BECCADBACFB}"/>
              </a:ext>
            </a:extLst>
          </p:cNvPr>
          <p:cNvCxnSpPr>
            <a:cxnSpLocks/>
          </p:cNvCxnSpPr>
          <p:nvPr/>
        </p:nvCxnSpPr>
        <p:spPr>
          <a:xfrm>
            <a:off x="5084385" y="1464150"/>
            <a:ext cx="0" cy="435220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1337C3D-27DE-2927-AE35-5AB5868D7764}"/>
              </a:ext>
            </a:extLst>
          </p:cNvPr>
          <p:cNvSpPr txBox="1"/>
          <p:nvPr/>
        </p:nvSpPr>
        <p:spPr>
          <a:xfrm rot="16200000">
            <a:off x="-2259353" y="3190129"/>
            <a:ext cx="5551305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</a:t>
            </a:r>
            <a:r>
              <a:rPr lang="en-US" sz="1050" b="0" i="0" dirty="0" err="1">
                <a:solidFill>
                  <a:srgbClr val="383636"/>
                </a:solidFill>
                <a:effectLst/>
              </a:rPr>
              <a:t>Yeyi</a:t>
            </a:r>
            <a:r>
              <a:rPr lang="en-US" sz="1050" b="0" i="0" dirty="0">
                <a:solidFill>
                  <a:srgbClr val="383636"/>
                </a:solidFill>
                <a:effectLst/>
              </a:rPr>
              <a:t> Zhu, Margo A. </a:t>
            </a:r>
            <a:r>
              <a:rPr lang="en-US" sz="1050" b="0" i="0" dirty="0" err="1">
                <a:solidFill>
                  <a:srgbClr val="383636"/>
                </a:solidFill>
                <a:effectLst/>
              </a:rPr>
              <a:t>Sidell</a:t>
            </a:r>
            <a:r>
              <a:rPr lang="en-US" sz="1050" b="0" i="0" dirty="0">
                <a:solidFill>
                  <a:srgbClr val="383636"/>
                </a:solidFill>
                <a:effectLst/>
              </a:rPr>
              <a:t>, David </a:t>
            </a:r>
            <a:r>
              <a:rPr lang="en-US" sz="1050" b="0" i="0" dirty="0" err="1">
                <a:solidFill>
                  <a:srgbClr val="383636"/>
                </a:solidFill>
                <a:effectLst/>
              </a:rPr>
              <a:t>Arterburn</a:t>
            </a:r>
            <a:r>
              <a:rPr lang="en-US" sz="1050" b="0" i="0" dirty="0">
                <a:solidFill>
                  <a:srgbClr val="383636"/>
                </a:solidFill>
                <a:effectLst/>
              </a:rPr>
              <a:t>, Matthew F. Daley, Jay Desai, Stephanie L. Fitzpatrick, Michael A. </a:t>
            </a:r>
            <a:r>
              <a:rPr lang="en-US" sz="1050" b="0" i="0" dirty="0" err="1">
                <a:solidFill>
                  <a:srgbClr val="383636"/>
                </a:solidFill>
                <a:effectLst/>
              </a:rPr>
              <a:t>Horberg</a:t>
            </a:r>
            <a:r>
              <a:rPr lang="en-US" sz="1050" b="0" i="0" dirty="0">
                <a:solidFill>
                  <a:srgbClr val="383636"/>
                </a:solidFill>
                <a:effectLst/>
              </a:rPr>
              <a:t>, Corinna </a:t>
            </a:r>
            <a:r>
              <a:rPr lang="en-US" sz="1050" b="0" i="0" dirty="0" err="1">
                <a:solidFill>
                  <a:srgbClr val="383636"/>
                </a:solidFill>
                <a:effectLst/>
              </a:rPr>
              <a:t>Koebnick</a:t>
            </a:r>
            <a:r>
              <a:rPr lang="en-US" sz="1050" b="0" i="0" dirty="0">
                <a:solidFill>
                  <a:srgbClr val="383636"/>
                </a:solidFill>
                <a:effectLst/>
              </a:rPr>
              <a:t>, Emily McCormick, Caryn Oshiro, Deborah R. Young, </a:t>
            </a:r>
            <a:r>
              <a:rPr lang="en-US" sz="1050" b="0" i="0" dirty="0" err="1">
                <a:solidFill>
                  <a:srgbClr val="383636"/>
                </a:solidFill>
                <a:effectLst/>
              </a:rPr>
              <a:t>Assiamira</a:t>
            </a:r>
            <a:r>
              <a:rPr lang="en-US" sz="1050" b="0" i="0" dirty="0">
                <a:solidFill>
                  <a:srgbClr val="383636"/>
                </a:solidFill>
                <a:effectLst/>
              </a:rPr>
              <a:t> Ferrara; Racial/Ethnic Disparities in the Prevalence of Diabetes and Prediabetes by BMI: Patient Outcomes Research To Advance Learning (PORTAL) Multisite Cohort of Adults in the U.S.. </a:t>
            </a:r>
            <a:r>
              <a:rPr lang="en-US" sz="1050" b="0" i="1" dirty="0">
                <a:solidFill>
                  <a:srgbClr val="383636"/>
                </a:solidFill>
                <a:effectLst/>
              </a:rPr>
              <a:t>Diabetes Care</a:t>
            </a:r>
            <a:r>
              <a:rPr lang="en-US" sz="1050" b="0" i="0" dirty="0">
                <a:solidFill>
                  <a:srgbClr val="383636"/>
                </a:solidFill>
                <a:effectLst/>
              </a:rPr>
              <a:t> 1 December 2019; 42 (12): 2211–2219.</a:t>
            </a:r>
            <a:endParaRPr lang="en-US" sz="10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CE85C2-3842-2020-0790-2A1B40EF84AE}"/>
              </a:ext>
            </a:extLst>
          </p:cNvPr>
          <p:cNvSpPr txBox="1"/>
          <p:nvPr/>
        </p:nvSpPr>
        <p:spPr>
          <a:xfrm>
            <a:off x="7483139" y="1464150"/>
            <a:ext cx="1821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40000"/>
                    <a:lumOff val="60000"/>
                  </a:schemeClr>
                </a:solidFill>
              </a:rPr>
              <a:t>Obesity (BMI&gt;30)</a:t>
            </a:r>
          </a:p>
        </p:txBody>
      </p:sp>
    </p:spTree>
    <p:extLst>
      <p:ext uri="{BB962C8B-B14F-4D97-AF65-F5344CB8AC3E}">
        <p14:creationId xmlns:p14="http://schemas.microsoft.com/office/powerpoint/2010/main" val="254462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ED845-B2F8-670F-24FD-BC16AF904D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08" y="185195"/>
            <a:ext cx="10505188" cy="1032759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3600" dirty="0"/>
              <a:t>Diagnosed, Undiagnosed and Total Diabetes among Adults Aged 20 and Over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2B9CAF-7007-95AA-154A-E89D9A51539A}"/>
              </a:ext>
            </a:extLst>
          </p:cNvPr>
          <p:cNvSpPr txBox="1"/>
          <p:nvPr/>
        </p:nvSpPr>
        <p:spPr>
          <a:xfrm>
            <a:off x="4061769" y="1217954"/>
            <a:ext cx="3340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United States, 2015-2018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134C680-1166-8567-CC9D-15C66F8365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4710650"/>
              </p:ext>
            </p:extLst>
          </p:nvPr>
        </p:nvGraphicFramePr>
        <p:xfrm>
          <a:off x="1389888" y="1217954"/>
          <a:ext cx="9412224" cy="5042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00142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ACA6F7-4F35-BCA4-4E51-4E9FFD141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3200" b="0" dirty="0">
                <a:latin typeface="+mn-lt"/>
              </a:rPr>
              <a:t>Depression and Anxiety Among Latino Adults in WA</a:t>
            </a:r>
            <a:br>
              <a:rPr lang="en-US" sz="3200" b="0" dirty="0">
                <a:latin typeface="+mn-lt"/>
              </a:rPr>
            </a:br>
            <a:endParaRPr lang="en-US" sz="3200" b="0" dirty="0">
              <a:latin typeface="+mn-lt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71584D1-7E4D-C0F0-C430-0040E316D2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0918759"/>
              </p:ext>
            </p:extLst>
          </p:nvPr>
        </p:nvGraphicFramePr>
        <p:xfrm>
          <a:off x="245641" y="1635887"/>
          <a:ext cx="5850359" cy="4610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2F91AAD-7477-2DF4-9543-83F059AB8B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9707572"/>
              </p:ext>
            </p:extLst>
          </p:nvPr>
        </p:nvGraphicFramePr>
        <p:xfrm>
          <a:off x="6237321" y="1633957"/>
          <a:ext cx="5850359" cy="4610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B094A15-46F1-EA29-0774-664AC36A4020}"/>
              </a:ext>
            </a:extLst>
          </p:cNvPr>
          <p:cNvSpPr txBox="1"/>
          <p:nvPr/>
        </p:nvSpPr>
        <p:spPr>
          <a:xfrm>
            <a:off x="2521443" y="1763818"/>
            <a:ext cx="1233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Depression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B2003F-AEE4-AA04-9328-374EFD62264C}"/>
              </a:ext>
            </a:extLst>
          </p:cNvPr>
          <p:cNvSpPr txBox="1"/>
          <p:nvPr/>
        </p:nvSpPr>
        <p:spPr>
          <a:xfrm>
            <a:off x="8719975" y="1610750"/>
            <a:ext cx="885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Anxiety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EAC9FF-E490-26C8-9F96-271C1D106FE4}"/>
              </a:ext>
            </a:extLst>
          </p:cNvPr>
          <p:cNvSpPr txBox="1"/>
          <p:nvPr/>
        </p:nvSpPr>
        <p:spPr>
          <a:xfrm>
            <a:off x="4665585" y="6254690"/>
            <a:ext cx="3593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Source: US Census Pulse Survey, Week 63, 10.18.202 3 -10.30.23</a:t>
            </a:r>
          </a:p>
        </p:txBody>
      </p:sp>
    </p:spTree>
    <p:extLst>
      <p:ext uri="{BB962C8B-B14F-4D97-AF65-F5344CB8AC3E}">
        <p14:creationId xmlns:p14="http://schemas.microsoft.com/office/powerpoint/2010/main" val="3371029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66653A-CFD0-C9F5-1237-5F4B592B3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3200" b="0" dirty="0">
                <a:latin typeface="+mn-lt"/>
              </a:rPr>
              <a:t>Social Determinants of Health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8CE9730-7B5A-F768-BA05-726064D72497}"/>
              </a:ext>
            </a:extLst>
          </p:cNvPr>
          <p:cNvGrpSpPr/>
          <p:nvPr/>
        </p:nvGrpSpPr>
        <p:grpSpPr>
          <a:xfrm>
            <a:off x="165263" y="1796013"/>
            <a:ext cx="11861473" cy="4419596"/>
            <a:chOff x="145332" y="1564513"/>
            <a:chExt cx="11861473" cy="4419596"/>
          </a:xfrm>
        </p:grpSpPr>
        <p:graphicFrame>
          <p:nvGraphicFramePr>
            <p:cNvPr id="4" name="Chart 3">
              <a:extLst>
                <a:ext uri="{FF2B5EF4-FFF2-40B4-BE49-F238E27FC236}">
                  <a16:creationId xmlns:a16="http://schemas.microsoft.com/office/drawing/2014/main" id="{7B87427E-DDAD-B3B9-46E9-B6EA9412CEF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931061199"/>
                </p:ext>
              </p:extLst>
            </p:nvPr>
          </p:nvGraphicFramePr>
          <p:xfrm>
            <a:off x="145332" y="1817223"/>
            <a:ext cx="4368792" cy="416688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E132F203-DB36-BAB9-B0EE-67AA2E4C584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407679288"/>
                </p:ext>
              </p:extLst>
            </p:nvPr>
          </p:nvGraphicFramePr>
          <p:xfrm>
            <a:off x="4653015" y="1668686"/>
            <a:ext cx="4271058" cy="416688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6" name="Chart 5">
              <a:extLst>
                <a:ext uri="{FF2B5EF4-FFF2-40B4-BE49-F238E27FC236}">
                  <a16:creationId xmlns:a16="http://schemas.microsoft.com/office/drawing/2014/main" id="{A6852D65-92F4-F9B7-0C58-B17E2D3E359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893162532"/>
                </p:ext>
              </p:extLst>
            </p:nvPr>
          </p:nvGraphicFramePr>
          <p:xfrm>
            <a:off x="9201864" y="1564513"/>
            <a:ext cx="2804941" cy="416688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9A73B65-7161-2C17-E9D9-0450F0E8B122}"/>
              </a:ext>
            </a:extLst>
          </p:cNvPr>
          <p:cNvSpPr txBox="1"/>
          <p:nvPr/>
        </p:nvSpPr>
        <p:spPr>
          <a:xfrm>
            <a:off x="869007" y="1732841"/>
            <a:ext cx="1460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Food Security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A3B8DE-C1BC-CEAB-4B50-A8C14B0CA703}"/>
              </a:ext>
            </a:extLst>
          </p:cNvPr>
          <p:cNvSpPr txBox="1"/>
          <p:nvPr/>
        </p:nvSpPr>
        <p:spPr>
          <a:xfrm>
            <a:off x="5359891" y="1472847"/>
            <a:ext cx="2955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Economic Security</a:t>
            </a:r>
          </a:p>
          <a:p>
            <a:pPr algn="ctr"/>
            <a:r>
              <a:rPr lang="en-US" dirty="0"/>
              <a:t>Meeting Household Expenses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38FE0B-FE8A-EFD0-FE8A-98488C293205}"/>
              </a:ext>
            </a:extLst>
          </p:cNvPr>
          <p:cNvSpPr txBox="1"/>
          <p:nvPr/>
        </p:nvSpPr>
        <p:spPr>
          <a:xfrm>
            <a:off x="9759173" y="1363509"/>
            <a:ext cx="1771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Health Insurance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D5A752-ED54-6341-AAC9-A58892656869}"/>
              </a:ext>
            </a:extLst>
          </p:cNvPr>
          <p:cNvSpPr txBox="1"/>
          <p:nvPr/>
        </p:nvSpPr>
        <p:spPr>
          <a:xfrm>
            <a:off x="4665585" y="6254690"/>
            <a:ext cx="3593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Source: US Census Pulse Survey, Week 63, 10.18.2023 -10.30.23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69519133-CBD4-3293-46EB-CFFB7B1B5FFA}"/>
              </a:ext>
            </a:extLst>
          </p:cNvPr>
          <p:cNvSpPr/>
          <p:nvPr/>
        </p:nvSpPr>
        <p:spPr>
          <a:xfrm rot="5400000">
            <a:off x="2736142" y="1439667"/>
            <a:ext cx="363742" cy="2954282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02802B-D83B-B14A-D001-A6E1FF9A9EE5}"/>
              </a:ext>
            </a:extLst>
          </p:cNvPr>
          <p:cNvSpPr txBox="1"/>
          <p:nvPr/>
        </p:nvSpPr>
        <p:spPr>
          <a:xfrm>
            <a:off x="2681036" y="2313710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59%</a:t>
            </a: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05B0F6E2-7F5C-940A-2A8F-ACBFCB4463A7}"/>
              </a:ext>
            </a:extLst>
          </p:cNvPr>
          <p:cNvSpPr/>
          <p:nvPr/>
        </p:nvSpPr>
        <p:spPr>
          <a:xfrm rot="5400000">
            <a:off x="7109351" y="3071550"/>
            <a:ext cx="363742" cy="2954282"/>
          </a:xfrm>
          <a:prstGeom prst="leftBrace">
            <a:avLst>
              <a:gd name="adj1" fmla="val 8333"/>
              <a:gd name="adj2" fmla="val 5609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E64427-75D1-BBA6-4B92-CB8241363D02}"/>
              </a:ext>
            </a:extLst>
          </p:cNvPr>
          <p:cNvSpPr txBox="1"/>
          <p:nvPr/>
        </p:nvSpPr>
        <p:spPr>
          <a:xfrm>
            <a:off x="6830284" y="4007471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72%</a:t>
            </a:r>
          </a:p>
        </p:txBody>
      </p:sp>
    </p:spTree>
    <p:extLst>
      <p:ext uri="{BB962C8B-B14F-4D97-AF65-F5344CB8AC3E}">
        <p14:creationId xmlns:p14="http://schemas.microsoft.com/office/powerpoint/2010/main" val="381586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3958FF-AEAB-FC45-B722-3449FF2AC009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63415" y="265699"/>
            <a:ext cx="11465169" cy="5000893"/>
          </a:xfrm>
        </p:spPr>
        <p:txBody>
          <a:bodyPr/>
          <a:lstStyle/>
          <a:p>
            <a:pPr marL="57150" indent="0" algn="ctr">
              <a:buNone/>
            </a:pPr>
            <a:r>
              <a:rPr lang="en-US" sz="20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Speaker</a:t>
            </a:r>
          </a:p>
          <a:p>
            <a:pPr marL="57150" indent="0" algn="ctr">
              <a:spcBef>
                <a:spcPts val="0"/>
              </a:spcBef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 Sergio Morales, MD, PhD, MPH (he/him)</a:t>
            </a:r>
          </a:p>
          <a:p>
            <a:pPr marL="57150" indent="0" algn="ctr">
              <a:spcBef>
                <a:spcPts val="0"/>
              </a:spcBef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Co-Director, Latino Center for Health</a:t>
            </a:r>
          </a:p>
          <a:p>
            <a:pPr marL="57150" indent="0" algn="ctr">
              <a:spcBef>
                <a:spcPts val="0"/>
              </a:spcBef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Professor and Assistant Dean, School of Medicine</a:t>
            </a:r>
          </a:p>
          <a:p>
            <a:pPr marL="57150" indent="0" algn="ctr">
              <a:spcBef>
                <a:spcPts val="0"/>
              </a:spcBef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 of Washington</a:t>
            </a:r>
          </a:p>
          <a:p>
            <a:pPr marL="57150" indent="0" algn="ctr">
              <a:spcBef>
                <a:spcPts val="0"/>
              </a:spcBef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lsm2010@uw.edu</a:t>
            </a:r>
          </a:p>
          <a:p>
            <a:pPr marL="57150" indent="0" algn="ctr">
              <a:buNone/>
            </a:pPr>
            <a:endParaRPr lang="en-US" sz="2000" b="1" u="sng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" indent="0" algn="ctr">
              <a:buNone/>
            </a:pPr>
            <a:r>
              <a:rPr lang="en-US" sz="20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Disclosures</a:t>
            </a:r>
          </a:p>
          <a:p>
            <a:pPr marL="57150" indent="0" algn="ctr"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None</a:t>
            </a:r>
          </a:p>
          <a:p>
            <a:pPr marL="57150" indent="0" algn="ctr">
              <a:buNone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" indent="0" algn="ctr">
              <a:buNone/>
            </a:pPr>
            <a:r>
              <a:rPr lang="en-US" sz="20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Latino Center for Health</a:t>
            </a:r>
          </a:p>
          <a:p>
            <a:pPr algn="ctr">
              <a:spcBef>
                <a:spcPts val="0"/>
              </a:spcBef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Latino Center for Health is a state-funded interdisciplinary research center at the University of Washington. Housed administratively by the School of Social Work, the center conducts community-engaged research through capacity building and authentic partnerships with community stakeholders to promote the health and well-being of Latino communities in Washington State.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D2F51E-F9D6-D047-B654-B81FF18FC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385" y="5521570"/>
            <a:ext cx="917230" cy="120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931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96CF6-C9C7-4CA8-F08B-96481F45D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70357"/>
            <a:ext cx="11582400" cy="1541323"/>
          </a:xfrm>
        </p:spPr>
        <p:txBody>
          <a:bodyPr>
            <a:noAutofit/>
          </a:bodyPr>
          <a:lstStyle/>
          <a:p>
            <a:r>
              <a:rPr lang="en-US" sz="3600" dirty="0">
                <a:effectLst/>
                <a:latin typeface="+mn-lt"/>
              </a:rPr>
              <a:t>People without a usual source of care, 2018 </a:t>
            </a:r>
            <a:br>
              <a:rPr lang="en-US" sz="3600" dirty="0">
                <a:effectLst/>
                <a:latin typeface="+mn-lt"/>
              </a:rPr>
            </a:br>
            <a:r>
              <a:rPr lang="en-US" sz="3600" dirty="0">
                <a:effectLst/>
                <a:latin typeface="+mn-lt"/>
              </a:rPr>
              <a:t>(lower rates are better) </a:t>
            </a:r>
            <a:endParaRPr lang="en-US" sz="3600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654366-D419-5D5D-1D9B-755D60F664B0}"/>
              </a:ext>
            </a:extLst>
          </p:cNvPr>
          <p:cNvSpPr txBox="1"/>
          <p:nvPr/>
        </p:nvSpPr>
        <p:spPr>
          <a:xfrm rot="16200000">
            <a:off x="9764897" y="4112939"/>
            <a:ext cx="394924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</a:rPr>
              <a:t>Source: 2021 National Healthcare Quality and Disparities Report. Rockville, MD: Agency for Healthcare Research and Quality; December 2021. AHRQ Pub. No. 21(22)-0054-EF. 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AD9A9D4-EEEF-FFA7-8549-CF8881925E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8747943"/>
              </p:ext>
            </p:extLst>
          </p:nvPr>
        </p:nvGraphicFramePr>
        <p:xfrm>
          <a:off x="1812544" y="1463040"/>
          <a:ext cx="8128000" cy="5174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8612123-F4F1-8F90-688C-DEE6F58BA60F}"/>
              </a:ext>
            </a:extLst>
          </p:cNvPr>
          <p:cNvSpPr txBox="1"/>
          <p:nvPr/>
        </p:nvSpPr>
        <p:spPr>
          <a:xfrm rot="16200000">
            <a:off x="6331527" y="3948545"/>
            <a:ext cx="1648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Undocumented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C1F5FB-56A1-B3A4-40F4-95D4EAFBBC5C}"/>
              </a:ext>
            </a:extLst>
          </p:cNvPr>
          <p:cNvSpPr txBox="1"/>
          <p:nvPr/>
        </p:nvSpPr>
        <p:spPr>
          <a:xfrm rot="16200000">
            <a:off x="8182538" y="3429000"/>
            <a:ext cx="1154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Uninsured</a:t>
            </a:r>
          </a:p>
        </p:txBody>
      </p:sp>
    </p:spTree>
    <p:extLst>
      <p:ext uri="{BB962C8B-B14F-4D97-AF65-F5344CB8AC3E}">
        <p14:creationId xmlns:p14="http://schemas.microsoft.com/office/powerpoint/2010/main" val="2428066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7F67B-2CF4-1F4B-AD75-8B47D860F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965" y="365126"/>
            <a:ext cx="11366339" cy="101174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Addressing Challenges Facing Latino Communities (RECOMMENDATIONS)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794B1-9E0C-8949-807E-3B2DACA4B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965" y="1536192"/>
            <a:ext cx="11366339" cy="4956682"/>
          </a:xfrm>
        </p:spPr>
        <p:txBody>
          <a:bodyPr>
            <a:normAutofit/>
          </a:bodyPr>
          <a:lstStyle/>
          <a:p>
            <a:r>
              <a:rPr lang="en-US" dirty="0"/>
              <a:t>Expand no-cost community COVID-19 vaccine efforts by restoring funding for the Care-a-Van mobile health program. </a:t>
            </a:r>
          </a:p>
          <a:p>
            <a:r>
              <a:rPr lang="en-US" dirty="0"/>
              <a:t>Expand provider and community education on Long COVID, in addition into greater investment in clinical care for long COVID. </a:t>
            </a:r>
          </a:p>
          <a:p>
            <a:r>
              <a:rPr lang="en-US" dirty="0"/>
              <a:t>Expand community-based screening for obesity, prediabetes, diabetes, and hypertension with navigation assistance for receipt of medical care (expand telehealth for rural and underserved).</a:t>
            </a:r>
          </a:p>
          <a:p>
            <a:r>
              <a:rPr lang="en-US" dirty="0"/>
              <a:t>Fully fund state Medicaid-like and health insurance exchange programs for undocumented immigrants and refugees.</a:t>
            </a:r>
          </a:p>
          <a:p>
            <a:r>
              <a:rPr lang="en-US" dirty="0"/>
              <a:t>Expand access to bilingual/bicultural mental health providers.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57D338-8909-4D4C-AAC6-27CC48177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F2694-8319-B94B-A8EB-02B64241D01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592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4D38384-1F14-B54B-84E2-4BAF983D1FA2}"/>
              </a:ext>
            </a:extLst>
          </p:cNvPr>
          <p:cNvSpPr txBox="1"/>
          <p:nvPr/>
        </p:nvSpPr>
        <p:spPr>
          <a:xfrm>
            <a:off x="627060" y="475997"/>
            <a:ext cx="3652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Current Status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EFDE3F-25EC-444B-A717-04887C19B7D8}"/>
              </a:ext>
            </a:extLst>
          </p:cNvPr>
          <p:cNvSpPr txBox="1"/>
          <p:nvPr/>
        </p:nvSpPr>
        <p:spPr>
          <a:xfrm>
            <a:off x="7186483" y="2203001"/>
            <a:ext cx="680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Delta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975864-ECF5-7F46-ACBF-9B0B4C8A7561}"/>
              </a:ext>
            </a:extLst>
          </p:cNvPr>
          <p:cNvSpPr txBox="1"/>
          <p:nvPr/>
        </p:nvSpPr>
        <p:spPr>
          <a:xfrm>
            <a:off x="8956196" y="1928094"/>
            <a:ext cx="992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Omicron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D80885-2541-E44E-B7E6-5F1F7EE4EA71}"/>
              </a:ext>
            </a:extLst>
          </p:cNvPr>
          <p:cNvSpPr txBox="1"/>
          <p:nvPr/>
        </p:nvSpPr>
        <p:spPr>
          <a:xfrm>
            <a:off x="4441371" y="5749621"/>
            <a:ext cx="480335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</a:t>
            </a:r>
            <a:r>
              <a:rPr lang="en-US" sz="1100" dirty="0" err="1"/>
              <a:t>Topol</a:t>
            </a:r>
            <a:r>
              <a:rPr lang="en-US" sz="1100" dirty="0"/>
              <a:t>, E. (2024, January 6). SOTP: State-of-the-Pandemic. Ground Truths. https://</a:t>
            </a:r>
            <a:r>
              <a:rPr lang="en-US" sz="1100" dirty="0" err="1"/>
              <a:t>substack.com</a:t>
            </a:r>
            <a:r>
              <a:rPr lang="en-US" sz="1100" dirty="0"/>
              <a:t>/inbox/post/140396075</a:t>
            </a:r>
          </a:p>
          <a:p>
            <a:endParaRPr lang="en-US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530168-A841-B7EF-DEC5-6A989127CE4E}"/>
              </a:ext>
            </a:extLst>
          </p:cNvPr>
          <p:cNvSpPr txBox="1"/>
          <p:nvPr/>
        </p:nvSpPr>
        <p:spPr>
          <a:xfrm>
            <a:off x="4713934" y="4168239"/>
            <a:ext cx="1665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Hospitalizations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E717CD-3B89-F723-FB75-F3DE54D9A38B}"/>
              </a:ext>
            </a:extLst>
          </p:cNvPr>
          <p:cNvSpPr txBox="1"/>
          <p:nvPr/>
        </p:nvSpPr>
        <p:spPr>
          <a:xfrm>
            <a:off x="5189642" y="1080655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Cases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4E8377-B8E7-E10F-4F7F-DB5D9FE99F4F}"/>
              </a:ext>
            </a:extLst>
          </p:cNvPr>
          <p:cNvSpPr txBox="1"/>
          <p:nvPr/>
        </p:nvSpPr>
        <p:spPr>
          <a:xfrm>
            <a:off x="635296" y="2599100"/>
            <a:ext cx="606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Alpha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98F067-2F99-98BB-7B48-D31CB83EC547}"/>
              </a:ext>
            </a:extLst>
          </p:cNvPr>
          <p:cNvSpPr txBox="1"/>
          <p:nvPr/>
        </p:nvSpPr>
        <p:spPr>
          <a:xfrm>
            <a:off x="1472537" y="2065260"/>
            <a:ext cx="5720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Delta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2FEB8F-00BE-BD4F-C3AC-CA158FA0EC12}"/>
              </a:ext>
            </a:extLst>
          </p:cNvPr>
          <p:cNvSpPr txBox="1"/>
          <p:nvPr/>
        </p:nvSpPr>
        <p:spPr>
          <a:xfrm>
            <a:off x="2786538" y="2752988"/>
            <a:ext cx="1449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Omicron Variants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AA54B7-9F03-DA3F-9FF2-D3E73A213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790" y="1186326"/>
            <a:ext cx="4472593" cy="43458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7CBC6C-7EC6-91B6-2699-90D1C5843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92" y="1186326"/>
            <a:ext cx="4803353" cy="434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62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A8A638-BB4C-CA4C-ABD6-A71586A80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904" y="371511"/>
            <a:ext cx="10822192" cy="707481"/>
          </a:xfrm>
        </p:spPr>
        <p:txBody>
          <a:bodyPr/>
          <a:lstStyle/>
          <a:p>
            <a:pPr algn="ctr"/>
            <a:r>
              <a:rPr lang="en-US" sz="3200" b="0" dirty="0">
                <a:solidFill>
                  <a:schemeClr val="tx1"/>
                </a:solidFill>
                <a:latin typeface="+mj-lt"/>
              </a:rPr>
              <a:t>Projected COVID-19 Infections</a:t>
            </a:r>
            <a:br>
              <a:rPr lang="en-US" sz="2400" b="0" dirty="0">
                <a:solidFill>
                  <a:schemeClr val="tx1"/>
                </a:solidFill>
                <a:latin typeface="+mj-lt"/>
              </a:rPr>
            </a:br>
            <a:r>
              <a:rPr lang="en-US" sz="2400" b="0" dirty="0">
                <a:solidFill>
                  <a:schemeClr val="tx1"/>
                </a:solidFill>
                <a:latin typeface="+mj-lt"/>
              </a:rPr>
              <a:t>11/25/2023-1/19/2024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D01B06-229B-54E9-043F-F9621DB94F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13" y="1196079"/>
            <a:ext cx="8243207" cy="47615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B9E28E-1A01-3078-A51B-0E56049ED989}"/>
              </a:ext>
            </a:extLst>
          </p:cNvPr>
          <p:cNvSpPr txBox="1"/>
          <p:nvPr/>
        </p:nvSpPr>
        <p:spPr>
          <a:xfrm>
            <a:off x="9167751" y="2624446"/>
            <a:ext cx="28025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These Number Suggest: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1,480,000 new infections per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 in 22 currently infected</a:t>
            </a:r>
          </a:p>
        </p:txBody>
      </p:sp>
    </p:spTree>
    <p:extLst>
      <p:ext uri="{BB962C8B-B14F-4D97-AF65-F5344CB8AC3E}">
        <p14:creationId xmlns:p14="http://schemas.microsoft.com/office/powerpoint/2010/main" val="1014439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EB8BA2-5F75-2234-F35B-E70ECF77D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3600" dirty="0">
                <a:latin typeface="+mj-lt"/>
              </a:rPr>
              <a:t>Waste Water Monitoring for WA as of 01.03.2024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553179-13E7-2D59-E6CD-104CFBC85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28" y="1561324"/>
            <a:ext cx="10558543" cy="453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331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2FBEB92-26BE-93DD-04A1-86D66C609897}"/>
              </a:ext>
            </a:extLst>
          </p:cNvPr>
          <p:cNvGrpSpPr/>
          <p:nvPr/>
        </p:nvGrpSpPr>
        <p:grpSpPr>
          <a:xfrm>
            <a:off x="531786" y="1241031"/>
            <a:ext cx="11186081" cy="4909621"/>
            <a:chOff x="531786" y="1241031"/>
            <a:chExt cx="11186081" cy="490962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CFBA051-8F35-DD77-B321-03462A863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786" y="1241031"/>
              <a:ext cx="11186081" cy="4909621"/>
            </a:xfrm>
            <a:prstGeom prst="rect">
              <a:avLst/>
            </a:prstGeom>
          </p:spPr>
        </p:pic>
        <p:sp>
          <p:nvSpPr>
            <p:cNvPr id="6" name="Down Arrow 5">
              <a:extLst>
                <a:ext uri="{FF2B5EF4-FFF2-40B4-BE49-F238E27FC236}">
                  <a16:creationId xmlns:a16="http://schemas.microsoft.com/office/drawing/2014/main" id="{955800F8-E422-3BCB-8118-62F2012919EF}"/>
                </a:ext>
              </a:extLst>
            </p:cNvPr>
            <p:cNvSpPr/>
            <p:nvPr/>
          </p:nvSpPr>
          <p:spPr>
            <a:xfrm>
              <a:off x="7069460" y="1431214"/>
              <a:ext cx="534390" cy="1021278"/>
            </a:xfrm>
            <a:prstGeom prst="down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itle 2">
            <a:extLst>
              <a:ext uri="{FF2B5EF4-FFF2-40B4-BE49-F238E27FC236}">
                <a16:creationId xmlns:a16="http://schemas.microsoft.com/office/drawing/2014/main" id="{C12FE9E0-A947-3E52-BE82-359FC312A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730" y="356655"/>
            <a:ext cx="10822192" cy="701385"/>
          </a:xfrm>
        </p:spPr>
        <p:txBody>
          <a:bodyPr/>
          <a:lstStyle/>
          <a:p>
            <a:r>
              <a:rPr lang="en-US" dirty="0"/>
              <a:t>Vaccination Coverage WA as of 01/01/2024</a:t>
            </a:r>
          </a:p>
        </p:txBody>
      </p:sp>
    </p:spTree>
    <p:extLst>
      <p:ext uri="{BB962C8B-B14F-4D97-AF65-F5344CB8AC3E}">
        <p14:creationId xmlns:p14="http://schemas.microsoft.com/office/powerpoint/2010/main" val="2510644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444082-4F8D-7101-CD81-F4737B5731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5" r="12710"/>
          <a:stretch/>
        </p:blipFill>
        <p:spPr>
          <a:xfrm>
            <a:off x="258426" y="1718190"/>
            <a:ext cx="5285725" cy="38750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47C483-5D49-D345-4EF0-2A23FFB9A0C9}"/>
              </a:ext>
            </a:extLst>
          </p:cNvPr>
          <p:cNvSpPr txBox="1"/>
          <p:nvPr/>
        </p:nvSpPr>
        <p:spPr>
          <a:xfrm>
            <a:off x="365305" y="292608"/>
            <a:ext cx="11461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Percentage of Residents Up to Date by County as of 01.01.2024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92F418-615C-F432-1486-EA957D7E9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05" y="4041406"/>
            <a:ext cx="1256701" cy="15284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6B5CB4-D72F-E564-2035-EB5CF5411B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5214" y="1718190"/>
            <a:ext cx="6303029" cy="38750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F8757B-CB4D-5845-7296-125A62D399E2}"/>
              </a:ext>
            </a:extLst>
          </p:cNvPr>
          <p:cNvSpPr txBox="1"/>
          <p:nvPr/>
        </p:nvSpPr>
        <p:spPr>
          <a:xfrm>
            <a:off x="6861615" y="5712032"/>
            <a:ext cx="496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 Latino Population by Share of Population, 2018</a:t>
            </a:r>
          </a:p>
        </p:txBody>
      </p:sp>
    </p:spTree>
    <p:extLst>
      <p:ext uri="{BB962C8B-B14F-4D97-AF65-F5344CB8AC3E}">
        <p14:creationId xmlns:p14="http://schemas.microsoft.com/office/powerpoint/2010/main" val="906848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A2EA50-B0F4-12AE-9B3A-9A130E4B5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841" y="808960"/>
            <a:ext cx="10912876" cy="1325033"/>
          </a:xfrm>
        </p:spPr>
        <p:txBody>
          <a:bodyPr anchor="t"/>
          <a:lstStyle/>
          <a:p>
            <a:r>
              <a:rPr lang="en-US" dirty="0"/>
              <a:t>Long COVID STUDY COLLABORATORS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4FC52C-C799-AA8C-7608-4E5DC453ED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Latino Center for Health, UW </a:t>
            </a:r>
          </a:p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SeaMar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Community Health Centers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Yakima Valley Farm Workers Clinic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Allen Institute for Immunology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UW Medicine Long COVID Clinic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3C97D8-9DCC-9782-F3E6-B283A773F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5290" y="2128445"/>
            <a:ext cx="2273701" cy="1173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41CD92-D5EF-2542-21DB-FD8D75BD5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7098" y="3636455"/>
            <a:ext cx="3870087" cy="69425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C55ABA7-D4E8-BCB9-C336-5BED40B555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38591" r="11020" b="38591"/>
          <a:stretch/>
        </p:blipFill>
        <p:spPr bwMode="auto">
          <a:xfrm>
            <a:off x="7559066" y="4664854"/>
            <a:ext cx="4048119" cy="118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4733F9-E2AA-66D2-7178-C3DB78002F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38591" r="11020" b="38591"/>
          <a:stretch/>
        </p:blipFill>
        <p:spPr bwMode="auto">
          <a:xfrm>
            <a:off x="4939645" y="6026926"/>
            <a:ext cx="2529348" cy="74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056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407E7-609D-9142-31B1-0831CB1FA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833" y="-308238"/>
            <a:ext cx="10912883" cy="1325033"/>
          </a:xfrm>
        </p:spPr>
        <p:txBody>
          <a:bodyPr/>
          <a:lstStyle/>
          <a:p>
            <a:r>
              <a:rPr lang="en-US" dirty="0"/>
              <a:t>STUDY MOTIVATION</a:t>
            </a:r>
          </a:p>
        </p:txBody>
      </p:sp>
      <p:sp>
        <p:nvSpPr>
          <p:cNvPr id="258" name="Google Shape;258;g276590f4e00_0_6"/>
          <p:cNvSpPr txBox="1">
            <a:spLocks noGrp="1"/>
          </p:cNvSpPr>
          <p:nvPr>
            <p:ph type="body" sz="quarter" idx="11"/>
          </p:nvPr>
        </p:nvSpPr>
        <p:spPr>
          <a:xfrm>
            <a:off x="195787" y="1851732"/>
            <a:ext cx="6123237" cy="3862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 fontScale="77500" lnSpcReduction="20000"/>
          </a:bodyPr>
          <a:lstStyle/>
          <a:p>
            <a:pPr marL="557770">
              <a:spcBef>
                <a:spcPts val="0"/>
              </a:spcBef>
              <a:buSzPct val="80000"/>
            </a:pPr>
            <a:r>
              <a:rPr lang="en-US" b="1" dirty="0">
                <a:solidFill>
                  <a:schemeClr val="tx2"/>
                </a:solidFill>
              </a:rPr>
              <a:t>Latinos in WA have experienced high rates of infection, hospitalization, and mortality due to COVID-19.</a:t>
            </a:r>
          </a:p>
          <a:p>
            <a:pPr marL="557770">
              <a:spcBef>
                <a:spcPts val="0"/>
              </a:spcBef>
              <a:buSzPct val="80000"/>
            </a:pPr>
            <a:endParaRPr lang="en-US" b="1" dirty="0">
              <a:solidFill>
                <a:schemeClr val="tx2"/>
              </a:solidFill>
            </a:endParaRPr>
          </a:p>
          <a:p>
            <a:pPr marL="557770">
              <a:spcBef>
                <a:spcPts val="0"/>
              </a:spcBef>
              <a:buSzPct val="80000"/>
            </a:pPr>
            <a:r>
              <a:rPr lang="en-US" b="1" dirty="0">
                <a:solidFill>
                  <a:schemeClr val="tx2"/>
                </a:solidFill>
              </a:rPr>
              <a:t>Latinos have high rates of risk factors for long COVID including obesity, HTN, DM and CVD. </a:t>
            </a:r>
          </a:p>
          <a:p>
            <a:pPr marL="557770">
              <a:spcBef>
                <a:spcPts val="0"/>
              </a:spcBef>
              <a:buSzPct val="80000"/>
            </a:pPr>
            <a:endParaRPr lang="en-US" b="1" dirty="0">
              <a:solidFill>
                <a:schemeClr val="tx2"/>
              </a:solidFill>
            </a:endParaRPr>
          </a:p>
          <a:p>
            <a:pPr marL="557770">
              <a:spcBef>
                <a:spcPts val="0"/>
              </a:spcBef>
              <a:buSzPct val="80000"/>
            </a:pPr>
            <a:r>
              <a:rPr lang="en-US" b="1" dirty="0">
                <a:solidFill>
                  <a:schemeClr val="tx2"/>
                </a:solidFill>
              </a:rPr>
              <a:t>Data on Long COVID among Latinos is limited, despite elevated risk factors.</a:t>
            </a:r>
            <a:endParaRPr b="1" dirty="0">
              <a:solidFill>
                <a:schemeClr val="tx2"/>
              </a:solidFill>
            </a:endParaRPr>
          </a:p>
        </p:txBody>
      </p:sp>
      <p:pic>
        <p:nvPicPr>
          <p:cNvPr id="259" name="Google Shape;259;g276590f4e00_0_6" descr="Coronavirus Disease 2019 (COVID-19) | Disease or Condition of the Week | CDC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67604" y="1851732"/>
            <a:ext cx="4659113" cy="315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58364C-5B57-D0DB-8571-C76AAEF52A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38591" r="11020" b="38591"/>
          <a:stretch/>
        </p:blipFill>
        <p:spPr bwMode="auto">
          <a:xfrm>
            <a:off x="4939645" y="6026926"/>
            <a:ext cx="2529348" cy="74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urple Highlight Theme">
  <a:themeElements>
    <a:clrScheme name="Custom 11">
      <a:dk1>
        <a:srgbClr val="FFFFFF"/>
      </a:dk1>
      <a:lt1>
        <a:srgbClr val="2E2061"/>
      </a:lt1>
      <a:dk2>
        <a:srgbClr val="333C47"/>
      </a:dk2>
      <a:lt2>
        <a:srgbClr val="333F50"/>
      </a:lt2>
      <a:accent1>
        <a:srgbClr val="50637C"/>
      </a:accent1>
      <a:accent2>
        <a:srgbClr val="34246C"/>
      </a:accent2>
      <a:accent3>
        <a:srgbClr val="6C2B69"/>
      </a:accent3>
      <a:accent4>
        <a:srgbClr val="FFD966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Wmed_Temp_ALTfonts_V1" id="{1A8CEDF0-671A-C445-BCEE-88A5ECB95566}" vid="{F96150C0-3D49-9843-A16C-7485EB735F11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SEC_12.3.2018" id="{7586CA10-253F-3947-B731-FB5D26869A9F}" vid="{56F3F63C-D40B-0745-8A23-41978276AE9C}"/>
    </a:ext>
  </a:extLst>
</a:theme>
</file>

<file path=ppt/theme/theme3.xml><?xml version="1.0" encoding="utf-8"?>
<a:theme xmlns:a="http://schemas.openxmlformats.org/drawingml/2006/main" name="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CH" id="{4D03A5E0-E1BF-8E4B-8487-FBE5B7C47CDC}" vid="{6CD87BFC-6941-EE4D-ABCD-034E2B373BF5}"/>
    </a:ext>
  </a:extLst>
</a:theme>
</file>

<file path=ppt/theme/theme4.xml><?xml version="1.0" encoding="utf-8"?>
<a:theme xmlns:a="http://schemas.openxmlformats.org/drawingml/2006/main" name="1_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CH" id="{4D03A5E0-E1BF-8E4B-8487-FBE5B7C47CDC}" vid="{6CD87BFC-6941-EE4D-ABCD-034E2B373BF5}"/>
    </a:ext>
  </a:extLst>
</a:theme>
</file>

<file path=ppt/theme/theme5.xml><?xml version="1.0" encoding="utf-8"?>
<a:theme xmlns:a="http://schemas.openxmlformats.org/drawingml/2006/main" name="3_Custom Design">
  <a:themeElements>
    <a:clrScheme name="4b2e83">
      <a:dk1>
        <a:srgbClr val="4B2E83"/>
      </a:dk1>
      <a:lt1>
        <a:srgbClr val="E8D3A2"/>
      </a:lt1>
      <a:dk2>
        <a:srgbClr val="4B2E83"/>
      </a:dk2>
      <a:lt2>
        <a:srgbClr val="FFFFFF"/>
      </a:lt2>
      <a:accent1>
        <a:srgbClr val="4B2E83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_UW LCH Template_16x9[76]  -  Read-Only" id="{0F4974A1-E91C-A847-AC20-F18E7A5312A0}" vid="{2C64596E-D7FD-6144-8669-56DFF16AB197}"/>
    </a:ext>
  </a:extLst>
</a:theme>
</file>

<file path=ppt/theme/theme6.xml><?xml version="1.0" encoding="utf-8"?>
<a:theme xmlns:a="http://schemas.openxmlformats.org/drawingml/2006/main" name="CEDI 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Brand Custom Colors">
      <a:dk1>
        <a:srgbClr val="32006E"/>
      </a:dk1>
      <a:lt1>
        <a:srgbClr val="FFFFFF"/>
      </a:lt1>
      <a:dk2>
        <a:srgbClr val="566069"/>
      </a:dk2>
      <a:lt2>
        <a:srgbClr val="C3C5C8"/>
      </a:lt2>
      <a:accent1>
        <a:srgbClr val="76236C"/>
      </a:accent1>
      <a:accent2>
        <a:srgbClr val="FFC700"/>
      </a:accent2>
      <a:accent3>
        <a:srgbClr val="2C69CE"/>
      </a:accent3>
      <a:accent4>
        <a:srgbClr val="D24310"/>
      </a:accent4>
      <a:accent5>
        <a:srgbClr val="32006E"/>
      </a:accent5>
      <a:accent6>
        <a:srgbClr val="00899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Wmed_Temp_ALTfonts_V2" id="{33DD1484-8372-984B-88A9-7B84FE04873F}" vid="{A3F52475-468C-C241-82F1-8A1432B5ABA8}"/>
    </a:ext>
  </a:extLst>
</a:theme>
</file>

<file path=ppt/theme/theme8.xml><?xml version="1.0" encoding="utf-8"?>
<a:theme xmlns:a="http://schemas.openxmlformats.org/drawingml/2006/main" name="2_Custom Design">
  <a:themeElements>
    <a:clrScheme name="4b2e83">
      <a:dk1>
        <a:srgbClr val="4B2E83"/>
      </a:dk1>
      <a:lt1>
        <a:srgbClr val="E8D3A2"/>
      </a:lt1>
      <a:dk2>
        <a:srgbClr val="4B2E83"/>
      </a:dk2>
      <a:lt2>
        <a:srgbClr val="FFFFFF"/>
      </a:lt2>
      <a:accent1>
        <a:srgbClr val="4B2E83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CH PPT" id="{87BF51CA-4F85-6A45-A387-53DF5013AACA}" vid="{92B38ADA-4643-8949-B61A-047E1AC51BC4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C4FE79BE1F4340BD508D26B88A8E92" ma:contentTypeVersion="5" ma:contentTypeDescription="Create a new document." ma:contentTypeScope="" ma:versionID="d0825c88a3c7cbe21f70fad88af71480">
  <xsd:schema xmlns:xsd="http://www.w3.org/2001/XMLSchema" xmlns:xs="http://www.w3.org/2001/XMLSchema" xmlns:p="http://schemas.microsoft.com/office/2006/metadata/properties" xmlns:ns2="3e0e88e5-9b18-41dc-b9c5-970d23f0a798" xmlns:ns3="85fff2c6-06d2-4e7c-a169-4577b4e87cb9" targetNamespace="http://schemas.microsoft.com/office/2006/metadata/properties" ma:root="true" ma:fieldsID="670a9289a29d845ee9c848df22fa99fb" ns2:_="" ns3:_="">
    <xsd:import namespace="3e0e88e5-9b18-41dc-b9c5-970d23f0a798"/>
    <xsd:import namespace="85fff2c6-06d2-4e7c-a169-4577b4e87c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0e88e5-9b18-41dc-b9c5-970d23f0a7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fff2c6-06d2-4e7c-a169-4577b4e87cb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5fff2c6-06d2-4e7c-a169-4577b4e87cb9">
      <UserInfo>
        <DisplayName>PAULA L. HOUSTON</DisplayName>
        <AccountId>17</AccountId>
        <AccountType/>
      </UserInfo>
      <UserInfo>
        <DisplayName>Keith A Vensey</DisplayName>
        <AccountId>16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0BC7831-9275-4B4B-BC52-6332484249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e0e88e5-9b18-41dc-b9c5-970d23f0a798"/>
    <ds:schemaRef ds:uri="85fff2c6-06d2-4e7c-a169-4577b4e87c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D0C621A-11FE-4FC5-BF3E-E96C0844072C}">
  <ds:schemaRefs>
    <ds:schemaRef ds:uri="http://schemas.microsoft.com/office/2006/metadata/properties"/>
    <ds:schemaRef ds:uri="http://schemas.microsoft.com/office/infopath/2007/PartnerControls"/>
    <ds:schemaRef ds:uri="85fff2c6-06d2-4e7c-a169-4577b4e87cb9"/>
  </ds:schemaRefs>
</ds:datastoreItem>
</file>

<file path=customXml/itemProps3.xml><?xml version="1.0" encoding="utf-8"?>
<ds:datastoreItem xmlns:ds="http://schemas.openxmlformats.org/officeDocument/2006/customXml" ds:itemID="{B6C6CA5C-D275-4F9C-B92A-A9A0334211A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26531</TotalTime>
  <Words>1046</Words>
  <Application>Microsoft Macintosh PowerPoint</Application>
  <PresentationFormat>Widescreen</PresentationFormat>
  <Paragraphs>142</Paragraphs>
  <Slides>21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21</vt:i4>
      </vt:variant>
    </vt:vector>
  </HeadingPairs>
  <TitlesOfParts>
    <vt:vector size="45" baseType="lpstr">
      <vt:lpstr>Arial</vt:lpstr>
      <vt:lpstr>Calibri</vt:lpstr>
      <vt:lpstr>Calibri Light</vt:lpstr>
      <vt:lpstr>Encode Sans</vt:lpstr>
      <vt:lpstr>Encode Sans Condensed Thin</vt:lpstr>
      <vt:lpstr>Encode Sans Normal</vt:lpstr>
      <vt:lpstr>Encode Sans Normal Black</vt:lpstr>
      <vt:lpstr>Gill Sans</vt:lpstr>
      <vt:lpstr>Lucida Grande</vt:lpstr>
      <vt:lpstr>Merriweather Sans</vt:lpstr>
      <vt:lpstr>Open Sans</vt:lpstr>
      <vt:lpstr>Open Sans Light</vt:lpstr>
      <vt:lpstr>Open Sans Semibold</vt:lpstr>
      <vt:lpstr>Times New Roman</vt:lpstr>
      <vt:lpstr>Uni Sans</vt:lpstr>
      <vt:lpstr>Uni Sans Regular</vt:lpstr>
      <vt:lpstr>Purple Highlight Theme</vt:lpstr>
      <vt:lpstr>1_Office Theme</vt:lpstr>
      <vt:lpstr>Custom Design</vt:lpstr>
      <vt:lpstr>1_Custom Design</vt:lpstr>
      <vt:lpstr>3_Custom Design</vt:lpstr>
      <vt:lpstr>CEDI Logo</vt:lpstr>
      <vt:lpstr>Office Theme</vt:lpstr>
      <vt:lpstr>2_Custom Design</vt:lpstr>
      <vt:lpstr>PowerPoint Presentation</vt:lpstr>
      <vt:lpstr>PowerPoint Presentation</vt:lpstr>
      <vt:lpstr>PowerPoint Presentation</vt:lpstr>
      <vt:lpstr>Projected COVID-19 Infections 11/25/2023-1/19/2024</vt:lpstr>
      <vt:lpstr>Waste Water Monitoring for WA as of 01.03.2024</vt:lpstr>
      <vt:lpstr>Vaccination Coverage WA as of 01/01/2024</vt:lpstr>
      <vt:lpstr>PowerPoint Presentation</vt:lpstr>
      <vt:lpstr>Long COVID STUDY COLLABORATORS</vt:lpstr>
      <vt:lpstr>STUDY MOTIVATION</vt:lpstr>
      <vt:lpstr>WHAT IS LONG COVID?</vt:lpstr>
      <vt:lpstr>STUDY ELIGIBILITY</vt:lpstr>
      <vt:lpstr>Long COVID Study Sample</vt:lpstr>
      <vt:lpstr>Key Findings</vt:lpstr>
      <vt:lpstr>SES Correlates</vt:lpstr>
      <vt:lpstr>Top Symptoms</vt:lpstr>
      <vt:lpstr>PowerPoint Presentation</vt:lpstr>
      <vt:lpstr>PowerPoint Presentation</vt:lpstr>
      <vt:lpstr>Depression and Anxiety Among Latino Adults in WA </vt:lpstr>
      <vt:lpstr>Social Determinants of Health</vt:lpstr>
      <vt:lpstr>People without a usual source of care, 2018  (lower rates are better) </vt:lpstr>
      <vt:lpstr>Addressing Challenges Facing Latino Communities (RECOMMENDATIONS)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Keith A. Vensey</dc:creator>
  <cp:lastModifiedBy>Leo S Morales</cp:lastModifiedBy>
  <cp:revision>962</cp:revision>
  <cp:lastPrinted>2024-01-19T23:18:03Z</cp:lastPrinted>
  <dcterms:created xsi:type="dcterms:W3CDTF">2013-07-15T20:26:40Z</dcterms:created>
  <dcterms:modified xsi:type="dcterms:W3CDTF">2024-01-22T03:53:31Z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0x010100AFC4FE79BE1F4340BD508D26B88A8E92</vt:lpwstr>
  </property>
</Properties>
</file>