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1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2.xml" ContentType="application/vnd.openxmlformats-officedocument.presentationml.notesSl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99" r:id="rId2"/>
    <p:sldMasterId id="2147483703" r:id="rId3"/>
    <p:sldMasterId id="2147483709" r:id="rId4"/>
    <p:sldMasterId id="2147483727" r:id="rId5"/>
  </p:sldMasterIdLst>
  <p:notesMasterIdLst>
    <p:notesMasterId r:id="rId27"/>
  </p:notesMasterIdLst>
  <p:sldIdLst>
    <p:sldId id="398" r:id="rId6"/>
    <p:sldId id="331" r:id="rId7"/>
    <p:sldId id="295" r:id="rId8"/>
    <p:sldId id="2295" r:id="rId9"/>
    <p:sldId id="823" r:id="rId10"/>
    <p:sldId id="2296" r:id="rId11"/>
    <p:sldId id="2297" r:id="rId12"/>
    <p:sldId id="375" r:id="rId13"/>
    <p:sldId id="2345" r:id="rId14"/>
    <p:sldId id="2346" r:id="rId15"/>
    <p:sldId id="2349" r:id="rId16"/>
    <p:sldId id="2343" r:id="rId17"/>
    <p:sldId id="2344" r:id="rId18"/>
    <p:sldId id="2348" r:id="rId19"/>
    <p:sldId id="2347" r:id="rId20"/>
    <p:sldId id="2351" r:id="rId21"/>
    <p:sldId id="402" r:id="rId22"/>
    <p:sldId id="2334" r:id="rId23"/>
    <p:sldId id="2335" r:id="rId24"/>
    <p:sldId id="286" r:id="rId25"/>
    <p:sldId id="235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15"/>
    <p:restoredTop sz="82245"/>
  </p:normalViewPr>
  <p:slideViewPr>
    <p:cSldViewPr snapToGrid="0">
      <p:cViewPr varScale="1">
        <p:scale>
          <a:sx n="104" d="100"/>
          <a:sy n="104" d="100"/>
        </p:scale>
        <p:origin x="160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e0b603d6cbb0c98c/Hispanic%20Health%20Lecture/2020%20Lecture/immigrati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e0b603d6cbb0c98c/Hispanic%20Health%20Lecture/2022%20Lecture/Hispanic%20national%20origi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[immigration.xlsx]Sheet1!$B$1</c:f>
              <c:strCache>
                <c:ptCount val="1"/>
                <c:pt idx="0">
                  <c:v>US Births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[immigration.xlsx]Sheet1!$A$2:$A$6</c:f>
              <c:strCache>
                <c:ptCount val="5"/>
                <c:pt idx="0">
                  <c:v>1970s</c:v>
                </c:pt>
                <c:pt idx="1">
                  <c:v>1980s</c:v>
                </c:pt>
                <c:pt idx="2">
                  <c:v>1990s</c:v>
                </c:pt>
                <c:pt idx="3">
                  <c:v>2000s</c:v>
                </c:pt>
                <c:pt idx="4">
                  <c:v>2010-2018</c:v>
                </c:pt>
              </c:strCache>
            </c:strRef>
          </c:cat>
          <c:val>
            <c:numRef>
              <c:f>[immigration.xlsx]Sheet1!$B$2:$B$6</c:f>
              <c:numCache>
                <c:formatCode>0.0</c:formatCode>
                <c:ptCount val="5"/>
                <c:pt idx="0">
                  <c:v>3.1</c:v>
                </c:pt>
                <c:pt idx="1">
                  <c:v>4.4000000000000004</c:v>
                </c:pt>
                <c:pt idx="2">
                  <c:v>7</c:v>
                </c:pt>
                <c:pt idx="3">
                  <c:v>9.6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06-E041-947B-498DA9460B29}"/>
            </c:ext>
          </c:extLst>
        </c:ser>
        <c:ser>
          <c:idx val="1"/>
          <c:order val="1"/>
          <c:tx>
            <c:strRef>
              <c:f>[immigration.xlsx]Sheet1!$C$1</c:f>
              <c:strCache>
                <c:ptCount val="1"/>
                <c:pt idx="0">
                  <c:v>Immigration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[immigration.xlsx]Sheet1!$A$2:$A$6</c:f>
              <c:strCache>
                <c:ptCount val="5"/>
                <c:pt idx="0">
                  <c:v>1970s</c:v>
                </c:pt>
                <c:pt idx="1">
                  <c:v>1980s</c:v>
                </c:pt>
                <c:pt idx="2">
                  <c:v>1990s</c:v>
                </c:pt>
                <c:pt idx="3">
                  <c:v>2000s</c:v>
                </c:pt>
                <c:pt idx="4">
                  <c:v>2010-2018</c:v>
                </c:pt>
              </c:strCache>
            </c:strRef>
          </c:cat>
          <c:val>
            <c:numRef>
              <c:f>[immigration.xlsx]Sheet1!$C$2:$C$6</c:f>
              <c:numCache>
                <c:formatCode>0.0</c:formatCode>
                <c:ptCount val="5"/>
                <c:pt idx="0">
                  <c:v>3.1</c:v>
                </c:pt>
                <c:pt idx="1">
                  <c:v>5.6</c:v>
                </c:pt>
                <c:pt idx="2">
                  <c:v>8.1</c:v>
                </c:pt>
                <c:pt idx="3">
                  <c:v>6.5</c:v>
                </c:pt>
                <c:pt idx="4">
                  <c:v>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E06-E041-947B-498DA9460B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overlap val="-7"/>
        <c:axId val="515175503"/>
        <c:axId val="1266308288"/>
      </c:barChart>
      <c:catAx>
        <c:axId val="5151755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6308288"/>
        <c:crosses val="autoZero"/>
        <c:auto val="1"/>
        <c:lblAlgn val="ctr"/>
        <c:lblOffset val="100"/>
        <c:noMultiLvlLbl val="0"/>
      </c:catAx>
      <c:valAx>
        <c:axId val="1266308288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5151755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686687138438948"/>
          <c:y val="0.1156979563418216"/>
          <c:w val="0.61525807660849041"/>
          <c:h val="0.85121780281772197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FA9-AD44-A3C7-00113DFC6DE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FA9-AD44-A3C7-00113DFC6DE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FA9-AD44-A3C7-00113DFC6DE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FA9-AD44-A3C7-00113DFC6DE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FA9-AD44-A3C7-00113DFC6DE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FA9-AD44-A3C7-00113DFC6DE9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FA9-AD44-A3C7-00113DFC6DE9}"/>
              </c:ext>
            </c:extLst>
          </c:dPt>
          <c:dLbls>
            <c:dLbl>
              <c:idx val="0"/>
              <c:layout>
                <c:manualLayout>
                  <c:x val="-0.19047067073050722"/>
                  <c:y val="-9.248063415762404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FA9-AD44-A3C7-00113DFC6DE9}"/>
                </c:ext>
              </c:extLst>
            </c:dLbl>
            <c:dLbl>
              <c:idx val="1"/>
              <c:layout>
                <c:manualLayout>
                  <c:x val="-4.3432238784655977E-2"/>
                  <c:y val="2.103230772323931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FA9-AD44-A3C7-00113DFC6DE9}"/>
                </c:ext>
              </c:extLst>
            </c:dLbl>
            <c:dLbl>
              <c:idx val="2"/>
              <c:layout>
                <c:manualLayout>
                  <c:x val="-4.8068424663710176E-2"/>
                  <c:y val="3.022671939281864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FA9-AD44-A3C7-00113DFC6DE9}"/>
                </c:ext>
              </c:extLst>
            </c:dLbl>
            <c:dLbl>
              <c:idx val="3"/>
              <c:layout>
                <c:manualLayout>
                  <c:x val="-1.8028677263837327E-2"/>
                  <c:y val="-1.004612720355668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FA9-AD44-A3C7-00113DFC6DE9}"/>
                </c:ext>
              </c:extLst>
            </c:dLbl>
            <c:dLbl>
              <c:idx val="4"/>
              <c:layout>
                <c:manualLayout>
                  <c:x val="-2.2526463557026123E-2"/>
                  <c:y val="-6.2018980591492689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FA9-AD44-A3C7-00113DFC6DE9}"/>
                </c:ext>
              </c:extLst>
            </c:dLbl>
            <c:dLbl>
              <c:idx val="5"/>
              <c:layout>
                <c:manualLayout>
                  <c:x val="-4.0233486223205175E-2"/>
                  <c:y val="-2.5728299895055349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FA9-AD44-A3C7-00113DFC6DE9}"/>
                </c:ext>
              </c:extLst>
            </c:dLbl>
            <c:dLbl>
              <c:idx val="6"/>
              <c:layout>
                <c:manualLayout>
                  <c:x val="-3.1112215459834485E-2"/>
                  <c:y val="-3.726350448013452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FA9-AD44-A3C7-00113DFC6D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'[Hispanic national origin.xlsx]Data'!$A$6:$A$10,'[Hispanic national origin.xlsx]Data'!$A$18,'[Hispanic national origin.xlsx]Data'!$A$29</c:f>
              <c:strCache>
                <c:ptCount val="7"/>
                <c:pt idx="0">
                  <c:v>Mexican</c:v>
                </c:pt>
                <c:pt idx="1">
                  <c:v>Puerto Rican</c:v>
                </c:pt>
                <c:pt idx="2">
                  <c:v>Cuban</c:v>
                </c:pt>
                <c:pt idx="3">
                  <c:v>Dominican</c:v>
                </c:pt>
                <c:pt idx="4">
                  <c:v>Central American</c:v>
                </c:pt>
                <c:pt idx="5">
                  <c:v>South American</c:v>
                </c:pt>
                <c:pt idx="6">
                  <c:v>Other Hispanic</c:v>
                </c:pt>
              </c:strCache>
            </c:strRef>
          </c:cat>
          <c:val>
            <c:numRef>
              <c:f>'[Hispanic national origin.xlsx]Data'!$C$6:$C$10,'[Hispanic national origin.xlsx]Data'!$C$18,'[Hispanic national origin.xlsx]Data'!$C$29</c:f>
              <c:numCache>
                <c:formatCode>0.0%</c:formatCode>
                <c:ptCount val="7"/>
                <c:pt idx="0">
                  <c:v>0.59549725548426569</c:v>
                </c:pt>
                <c:pt idx="1">
                  <c:v>9.2729470570677347E-2</c:v>
                </c:pt>
                <c:pt idx="2">
                  <c:v>3.8384582248024691E-2</c:v>
                </c:pt>
                <c:pt idx="3">
                  <c:v>3.828168609720433E-2</c:v>
                </c:pt>
                <c:pt idx="4">
                  <c:v>0.10086399182306648</c:v>
                </c:pt>
                <c:pt idx="5">
                  <c:v>6.9535904135715199E-2</c:v>
                </c:pt>
                <c:pt idx="6">
                  <c:v>6.4707109641046284E-2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4FA9-AD44-A3C7-00113DFC6D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White</c:v>
                </c:pt>
              </c:strCache>
            </c:strRef>
          </c:tx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Sheet1!$A$2:$A$7</c:f>
              <c:numCache>
                <c:formatCode>@</c:formatCode>
                <c:ptCount val="6"/>
                <c:pt idx="0">
                  <c:v>2000</c:v>
                </c:pt>
                <c:pt idx="1">
                  <c:v>2010</c:v>
                </c:pt>
                <c:pt idx="2">
                  <c:v>2020</c:v>
                </c:pt>
                <c:pt idx="3">
                  <c:v>2030</c:v>
                </c:pt>
                <c:pt idx="4">
                  <c:v>2040</c:v>
                </c:pt>
                <c:pt idx="5">
                  <c:v>2050</c:v>
                </c:pt>
              </c:numCache>
            </c:numRef>
          </c:cat>
          <c:val>
            <c:numRef>
              <c:f>Sheet1!$C$2:$C$7</c:f>
              <c:numCache>
                <c:formatCode>0.0%</c:formatCode>
                <c:ptCount val="6"/>
                <c:pt idx="0">
                  <c:v>0.837276266765973</c:v>
                </c:pt>
                <c:pt idx="1">
                  <c:v>0.80150286690759598</c:v>
                </c:pt>
                <c:pt idx="2">
                  <c:v>0.76027842254472999</c:v>
                </c:pt>
                <c:pt idx="3">
                  <c:v>0.71206027749436296</c:v>
                </c:pt>
                <c:pt idx="4">
                  <c:v>0.64586290242996103</c:v>
                </c:pt>
                <c:pt idx="5">
                  <c:v>0.58468105962244499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B2-1C41-9356-4AEE80BC84B6}"/>
            </c:ext>
          </c:extLst>
        </c:ser>
        <c:ser>
          <c:idx val="0"/>
          <c:order val="1"/>
          <c:tx>
            <c:strRef>
              <c:f>Sheet1!$B$1</c:f>
              <c:strCache>
                <c:ptCount val="1"/>
                <c:pt idx="0">
                  <c:v>Hispanic</c:v>
                </c:pt>
              </c:strCache>
            </c:strRef>
          </c:tx>
          <c:spPr>
            <a:ln w="25400">
              <a:solidFill>
                <a:schemeClr val="tx1"/>
              </a:solidFill>
            </a:ln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aseline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Sheet1!$A$2:$A$7</c:f>
              <c:numCache>
                <c:formatCode>@</c:formatCode>
                <c:ptCount val="6"/>
                <c:pt idx="0">
                  <c:v>2000</c:v>
                </c:pt>
                <c:pt idx="1">
                  <c:v>2010</c:v>
                </c:pt>
                <c:pt idx="2">
                  <c:v>2020</c:v>
                </c:pt>
                <c:pt idx="3">
                  <c:v>2030</c:v>
                </c:pt>
                <c:pt idx="4">
                  <c:v>2040</c:v>
                </c:pt>
                <c:pt idx="5">
                  <c:v>2050</c:v>
                </c:pt>
              </c:numCache>
            </c:numRef>
          </c:cat>
          <c:val>
            <c:numRef>
              <c:f>Sheet1!$B$2:$B$7</c:f>
              <c:numCache>
                <c:formatCode>0.0%</c:formatCode>
                <c:ptCount val="6"/>
                <c:pt idx="0">
                  <c:v>5.0041912707461798E-2</c:v>
                </c:pt>
                <c:pt idx="1">
                  <c:v>7.1034314993728795E-2</c:v>
                </c:pt>
                <c:pt idx="2">
                  <c:v>9.1583861681355502E-2</c:v>
                </c:pt>
                <c:pt idx="3">
                  <c:v>0.119723661106797</c:v>
                </c:pt>
                <c:pt idx="4">
                  <c:v>0.16187180516659899</c:v>
                </c:pt>
                <c:pt idx="5">
                  <c:v>0.19780161203252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7B2-1C41-9356-4AEE80BC84B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Black</c:v>
                </c:pt>
              </c:strCache>
            </c:strRef>
          </c:tx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Sheet1!$A$2:$A$7</c:f>
              <c:numCache>
                <c:formatCode>@</c:formatCode>
                <c:ptCount val="6"/>
                <c:pt idx="0">
                  <c:v>2000</c:v>
                </c:pt>
                <c:pt idx="1">
                  <c:v>2010</c:v>
                </c:pt>
                <c:pt idx="2">
                  <c:v>2020</c:v>
                </c:pt>
                <c:pt idx="3">
                  <c:v>2030</c:v>
                </c:pt>
                <c:pt idx="4">
                  <c:v>2040</c:v>
                </c:pt>
                <c:pt idx="5">
                  <c:v>2050</c:v>
                </c:pt>
              </c:numCache>
            </c:numRef>
          </c:cat>
          <c:val>
            <c:numRef>
              <c:f>Sheet1!$D$2:$D$7</c:f>
              <c:numCache>
                <c:formatCode>0.0%</c:formatCode>
                <c:ptCount val="6"/>
                <c:pt idx="0">
                  <c:v>8.0270674996398894E-2</c:v>
                </c:pt>
                <c:pt idx="1">
                  <c:v>8.2599189355105407E-2</c:v>
                </c:pt>
                <c:pt idx="2">
                  <c:v>8.9368111761686603E-2</c:v>
                </c:pt>
                <c:pt idx="3">
                  <c:v>9.8397954888561304E-2</c:v>
                </c:pt>
                <c:pt idx="4">
                  <c:v>0.104555701995624</c:v>
                </c:pt>
                <c:pt idx="5">
                  <c:v>0.11228724893848099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7B2-1C41-9356-4AEE80BC84B6}"/>
            </c:ext>
          </c:extLst>
        </c:ser>
        <c:ser>
          <c:idx val="4"/>
          <c:order val="3"/>
          <c:tx>
            <c:strRef>
              <c:f>Sheet1!$F$1</c:f>
              <c:strCache>
                <c:ptCount val="1"/>
                <c:pt idx="0">
                  <c:v>Asian</c:v>
                </c:pt>
              </c:strCache>
            </c:strRef>
          </c:tx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Sheet1!$A$2:$A$7</c:f>
              <c:numCache>
                <c:formatCode>@</c:formatCode>
                <c:ptCount val="6"/>
                <c:pt idx="0">
                  <c:v>2000</c:v>
                </c:pt>
                <c:pt idx="1">
                  <c:v>2010</c:v>
                </c:pt>
                <c:pt idx="2">
                  <c:v>2020</c:v>
                </c:pt>
                <c:pt idx="3">
                  <c:v>2030</c:v>
                </c:pt>
                <c:pt idx="4">
                  <c:v>2040</c:v>
                </c:pt>
                <c:pt idx="5">
                  <c:v>2050</c:v>
                </c:pt>
              </c:numCache>
            </c:numRef>
          </c:cat>
          <c:val>
            <c:numRef>
              <c:f>Sheet1!$F$2:$F$7</c:f>
              <c:numCache>
                <c:formatCode>0.0%</c:formatCode>
                <c:ptCount val="6"/>
                <c:pt idx="0">
                  <c:v>2.3251789767602601E-2</c:v>
                </c:pt>
                <c:pt idx="1">
                  <c:v>3.27865580185615E-2</c:v>
                </c:pt>
                <c:pt idx="2">
                  <c:v>4.3943988510426198E-2</c:v>
                </c:pt>
                <c:pt idx="3">
                  <c:v>5.3117190741846697E-2</c:v>
                </c:pt>
                <c:pt idx="4">
                  <c:v>6.9444826892250996E-2</c:v>
                </c:pt>
                <c:pt idx="5">
                  <c:v>8.3956918549886503E-2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7B2-1C41-9356-4AEE80BC84B6}"/>
            </c:ext>
          </c:extLst>
        </c:ser>
        <c:ser>
          <c:idx val="3"/>
          <c:order val="4"/>
          <c:tx>
            <c:strRef>
              <c:f>Sheet1!$E$1</c:f>
              <c:strCache>
                <c:ptCount val="1"/>
                <c:pt idx="0">
                  <c:v>AIAN</c:v>
                </c:pt>
              </c:strCache>
            </c:strRef>
          </c:tx>
          <c:invertIfNegative val="0"/>
          <c:cat>
            <c:numRef>
              <c:f>Sheet1!$A$2:$A$7</c:f>
              <c:numCache>
                <c:formatCode>@</c:formatCode>
                <c:ptCount val="6"/>
                <c:pt idx="0">
                  <c:v>2000</c:v>
                </c:pt>
                <c:pt idx="1">
                  <c:v>2010</c:v>
                </c:pt>
                <c:pt idx="2">
                  <c:v>2020</c:v>
                </c:pt>
                <c:pt idx="3">
                  <c:v>2030</c:v>
                </c:pt>
                <c:pt idx="4">
                  <c:v>2040</c:v>
                </c:pt>
                <c:pt idx="5">
                  <c:v>2050</c:v>
                </c:pt>
              </c:numCache>
            </c:numRef>
          </c:cat>
          <c:val>
            <c:numRef>
              <c:f>Sheet1!$E$2:$E$7</c:f>
              <c:numCache>
                <c:formatCode>0.0%</c:formatCode>
                <c:ptCount val="6"/>
                <c:pt idx="0">
                  <c:v>3.6384542546774399E-3</c:v>
                </c:pt>
                <c:pt idx="1">
                  <c:v>4.9796026280930902E-3</c:v>
                </c:pt>
                <c:pt idx="2">
                  <c:v>6.16104854220833E-3</c:v>
                </c:pt>
                <c:pt idx="3">
                  <c:v>6.81944709056487E-3</c:v>
                </c:pt>
                <c:pt idx="4">
                  <c:v>6.9659799145948102E-3</c:v>
                </c:pt>
                <c:pt idx="5">
                  <c:v>7.2903339112450503E-3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7B2-1C41-9356-4AEE80BC84B6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NHOPI</c:v>
                </c:pt>
              </c:strCache>
            </c:strRef>
          </c:tx>
          <c:invertIfNegative val="0"/>
          <c:cat>
            <c:numRef>
              <c:f>Sheet1!$A$2:$A$7</c:f>
              <c:numCache>
                <c:formatCode>@</c:formatCode>
                <c:ptCount val="6"/>
                <c:pt idx="0">
                  <c:v>2000</c:v>
                </c:pt>
                <c:pt idx="1">
                  <c:v>2010</c:v>
                </c:pt>
                <c:pt idx="2">
                  <c:v>2020</c:v>
                </c:pt>
                <c:pt idx="3">
                  <c:v>2030</c:v>
                </c:pt>
                <c:pt idx="4">
                  <c:v>2040</c:v>
                </c:pt>
                <c:pt idx="5">
                  <c:v>2050</c:v>
                </c:pt>
              </c:numCache>
            </c:numRef>
          </c:cat>
          <c:val>
            <c:numRef>
              <c:f>Sheet1!$G$2:$G$7</c:f>
              <c:numCache>
                <c:formatCode>0.0%</c:formatCode>
                <c:ptCount val="6"/>
                <c:pt idx="0">
                  <c:v>5.6423855524167198E-4</c:v>
                </c:pt>
                <c:pt idx="1">
                  <c:v>8.2615123248290902E-4</c:v>
                </c:pt>
                <c:pt idx="2">
                  <c:v>1.0862617593054001E-3</c:v>
                </c:pt>
                <c:pt idx="3">
                  <c:v>1.32530811534137E-3</c:v>
                </c:pt>
                <c:pt idx="4">
                  <c:v>1.6192098142367201E-3</c:v>
                </c:pt>
                <c:pt idx="5">
                  <c:v>1.92033667825099E-3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7B2-1C41-9356-4AEE80BC84B6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Other Groups</c:v>
                </c:pt>
              </c:strCache>
            </c:strRef>
          </c:tx>
          <c:invertIfNegative val="0"/>
          <c:cat>
            <c:numRef>
              <c:f>Sheet1!$A$2:$A$7</c:f>
              <c:numCache>
                <c:formatCode>@</c:formatCode>
                <c:ptCount val="6"/>
                <c:pt idx="0">
                  <c:v>2000</c:v>
                </c:pt>
                <c:pt idx="1">
                  <c:v>2010</c:v>
                </c:pt>
                <c:pt idx="2">
                  <c:v>2020</c:v>
                </c:pt>
                <c:pt idx="3">
                  <c:v>2030</c:v>
                </c:pt>
                <c:pt idx="4">
                  <c:v>2040</c:v>
                </c:pt>
                <c:pt idx="5">
                  <c:v>2050</c:v>
                </c:pt>
              </c:numCache>
            </c:numRef>
          </c:cat>
          <c:val>
            <c:numRef>
              <c:f>Sheet1!$H$2:$H$7</c:f>
              <c:numCache>
                <c:formatCode>0.0%</c:formatCode>
                <c:ptCount val="6"/>
                <c:pt idx="0">
                  <c:v>4.9566629526444899E-3</c:v>
                </c:pt>
                <c:pt idx="1">
                  <c:v>6.2713168644325497E-3</c:v>
                </c:pt>
                <c:pt idx="2">
                  <c:v>7.5783052002874902E-3</c:v>
                </c:pt>
                <c:pt idx="3">
                  <c:v>8.5561605625263208E-3</c:v>
                </c:pt>
                <c:pt idx="4">
                  <c:v>9.6795737867334201E-3</c:v>
                </c:pt>
                <c:pt idx="5">
                  <c:v>1.2062490267171501E-2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7B2-1C41-9356-4AEE80BC84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-2093596392"/>
        <c:axId val="-2093593432"/>
      </c:barChart>
      <c:catAx>
        <c:axId val="-2093596392"/>
        <c:scaling>
          <c:orientation val="minMax"/>
        </c:scaling>
        <c:delete val="0"/>
        <c:axPos val="b"/>
        <c:numFmt formatCode="@" sourceLinked="1"/>
        <c:majorTickMark val="out"/>
        <c:minorTickMark val="none"/>
        <c:tickLblPos val="nextTo"/>
        <c:crossAx val="-2093593432"/>
        <c:crosses val="autoZero"/>
        <c:auto val="1"/>
        <c:lblAlgn val="ctr"/>
        <c:lblOffset val="100"/>
        <c:noMultiLvlLbl val="0"/>
      </c:catAx>
      <c:valAx>
        <c:axId val="-209359343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93596392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Speak Spanish at Home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5-17 years</c:v>
                </c:pt>
                <c:pt idx="1">
                  <c:v>18-64 years</c:v>
                </c:pt>
                <c:pt idx="2">
                  <c:v>65+ years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0.57999999999999996</c:v>
                </c:pt>
                <c:pt idx="1">
                  <c:v>0.68</c:v>
                </c:pt>
                <c:pt idx="2">
                  <c:v>0.71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24-AB4A-B8E5-88A1374969C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Limited English Proficiency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5-17 years</c:v>
                </c:pt>
                <c:pt idx="1">
                  <c:v>18-64 years</c:v>
                </c:pt>
                <c:pt idx="2">
                  <c:v>65+ years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0.22</c:v>
                </c:pt>
                <c:pt idx="1">
                  <c:v>0.48</c:v>
                </c:pt>
                <c:pt idx="2">
                  <c:v>0.64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24-AB4A-B8E5-88A1374969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67443567"/>
        <c:axId val="780336047"/>
      </c:barChart>
      <c:catAx>
        <c:axId val="6674435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0336047"/>
        <c:crosses val="autoZero"/>
        <c:auto val="1"/>
        <c:lblAlgn val="ctr"/>
        <c:lblOffset val="100"/>
        <c:noMultiLvlLbl val="0"/>
      </c:catAx>
      <c:valAx>
        <c:axId val="780336047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6674435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2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Mexican American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Physicians</c:v>
                </c:pt>
                <c:pt idx="1">
                  <c:v>Dentisits</c:v>
                </c:pt>
                <c:pt idx="2">
                  <c:v>Pharmacists</c:v>
                </c:pt>
                <c:pt idx="3">
                  <c:v>Therapists*</c:v>
                </c:pt>
                <c:pt idx="4">
                  <c:v>AP Nurses</c:v>
                </c:pt>
                <c:pt idx="5">
                  <c:v>PAs</c:v>
                </c:pt>
                <c:pt idx="6">
                  <c:v>RNs</c:v>
                </c:pt>
                <c:pt idx="7">
                  <c:v>RTs</c:v>
                </c:pt>
              </c:strCache>
            </c:strRef>
          </c:cat>
          <c:val>
            <c:numRef>
              <c:f>Sheet1!$B$2:$B$9</c:f>
              <c:numCache>
                <c:formatCode>0.00</c:formatCode>
                <c:ptCount val="8"/>
                <c:pt idx="0">
                  <c:v>0.17</c:v>
                </c:pt>
                <c:pt idx="1">
                  <c:v>0.2</c:v>
                </c:pt>
                <c:pt idx="2">
                  <c:v>0.15</c:v>
                </c:pt>
                <c:pt idx="3">
                  <c:v>0.25</c:v>
                </c:pt>
                <c:pt idx="4">
                  <c:v>0.22</c:v>
                </c:pt>
                <c:pt idx="5">
                  <c:v>0.36</c:v>
                </c:pt>
                <c:pt idx="6">
                  <c:v>0.36</c:v>
                </c:pt>
                <c:pt idx="7">
                  <c:v>0.63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11-A641-AC4C-4BB334398CE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Puerto Rican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Physicians</c:v>
                </c:pt>
                <c:pt idx="1">
                  <c:v>Dentisits</c:v>
                </c:pt>
                <c:pt idx="2">
                  <c:v>Pharmacists</c:v>
                </c:pt>
                <c:pt idx="3">
                  <c:v>Therapists*</c:v>
                </c:pt>
                <c:pt idx="4">
                  <c:v>AP Nurses</c:v>
                </c:pt>
                <c:pt idx="5">
                  <c:v>PAs</c:v>
                </c:pt>
                <c:pt idx="6">
                  <c:v>RNs</c:v>
                </c:pt>
                <c:pt idx="7">
                  <c:v>RTs</c:v>
                </c:pt>
              </c:strCache>
            </c:strRef>
          </c:cat>
          <c:val>
            <c:numRef>
              <c:f>Sheet1!$C$2:$C$9</c:f>
              <c:numCache>
                <c:formatCode>0.00</c:formatCode>
                <c:ptCount val="8"/>
                <c:pt idx="0">
                  <c:v>0.7</c:v>
                </c:pt>
                <c:pt idx="1">
                  <c:v>0.42</c:v>
                </c:pt>
                <c:pt idx="2">
                  <c:v>0.38</c:v>
                </c:pt>
                <c:pt idx="3">
                  <c:v>0.47</c:v>
                </c:pt>
                <c:pt idx="4">
                  <c:v>0.45</c:v>
                </c:pt>
                <c:pt idx="5">
                  <c:v>0.75</c:v>
                </c:pt>
                <c:pt idx="6">
                  <c:v>0.61</c:v>
                </c:pt>
                <c:pt idx="7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F11-A641-AC4C-4BB334398CE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Cuban American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Physicians</c:v>
                </c:pt>
                <c:pt idx="1">
                  <c:v>Dentisits</c:v>
                </c:pt>
                <c:pt idx="2">
                  <c:v>Pharmacists</c:v>
                </c:pt>
                <c:pt idx="3">
                  <c:v>Therapists*</c:v>
                </c:pt>
                <c:pt idx="4">
                  <c:v>AP Nurses</c:v>
                </c:pt>
                <c:pt idx="5">
                  <c:v>PAs</c:v>
                </c:pt>
                <c:pt idx="6">
                  <c:v>RNs</c:v>
                </c:pt>
                <c:pt idx="7">
                  <c:v>RTs</c:v>
                </c:pt>
              </c:strCache>
            </c:strRef>
          </c:cat>
          <c:val>
            <c:numRef>
              <c:f>Sheet1!$D$2:$D$9</c:f>
              <c:numCache>
                <c:formatCode>0.00</c:formatCode>
                <c:ptCount val="8"/>
                <c:pt idx="0">
                  <c:v>1.25</c:v>
                </c:pt>
                <c:pt idx="1">
                  <c:v>1.41</c:v>
                </c:pt>
                <c:pt idx="2">
                  <c:v>0.8</c:v>
                </c:pt>
                <c:pt idx="3">
                  <c:v>0.63</c:v>
                </c:pt>
                <c:pt idx="4">
                  <c:v>0.76</c:v>
                </c:pt>
                <c:pt idx="5">
                  <c:v>0.74</c:v>
                </c:pt>
                <c:pt idx="6">
                  <c:v>0.8</c:v>
                </c:pt>
                <c:pt idx="7">
                  <c:v>0.91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F11-A641-AC4C-4BB334398CE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Other Latinos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Physicians</c:v>
                </c:pt>
                <c:pt idx="1">
                  <c:v>Dentisits</c:v>
                </c:pt>
                <c:pt idx="2">
                  <c:v>Pharmacists</c:v>
                </c:pt>
                <c:pt idx="3">
                  <c:v>Therapists*</c:v>
                </c:pt>
                <c:pt idx="4">
                  <c:v>AP Nurses</c:v>
                </c:pt>
                <c:pt idx="5">
                  <c:v>PAs</c:v>
                </c:pt>
                <c:pt idx="6">
                  <c:v>RNs</c:v>
                </c:pt>
                <c:pt idx="7">
                  <c:v>RTs</c:v>
                </c:pt>
              </c:strCache>
            </c:strRef>
          </c:cat>
          <c:val>
            <c:numRef>
              <c:f>Sheet1!$E$2:$E$9</c:f>
              <c:numCache>
                <c:formatCode>0.00</c:formatCode>
                <c:ptCount val="8"/>
                <c:pt idx="0">
                  <c:v>0.62</c:v>
                </c:pt>
                <c:pt idx="1">
                  <c:v>0.59</c:v>
                </c:pt>
                <c:pt idx="2">
                  <c:v>0.26</c:v>
                </c:pt>
                <c:pt idx="3">
                  <c:v>0.43</c:v>
                </c:pt>
                <c:pt idx="4">
                  <c:v>0.3</c:v>
                </c:pt>
                <c:pt idx="5">
                  <c:v>0.53</c:v>
                </c:pt>
                <c:pt idx="6">
                  <c:v>0.44</c:v>
                </c:pt>
                <c:pt idx="7">
                  <c:v>0.47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F11-A641-AC4C-4BB334398C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21179599"/>
        <c:axId val="1121193087"/>
      </c:barChart>
      <c:catAx>
        <c:axId val="11211795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1193087"/>
        <c:crosses val="autoZero"/>
        <c:auto val="1"/>
        <c:lblAlgn val="ctr"/>
        <c:lblOffset val="100"/>
        <c:noMultiLvlLbl val="0"/>
      </c:catAx>
      <c:valAx>
        <c:axId val="1121193087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Diversity</a:t>
                </a:r>
                <a:r>
                  <a:rPr lang="en-US" baseline="0" dirty="0"/>
                  <a:t> Index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11795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2"/>
          </a:solidFill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Mexican American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Medical Assistants</c:v>
                </c:pt>
                <c:pt idx="1">
                  <c:v>Dental Assistants</c:v>
                </c:pt>
                <c:pt idx="2">
                  <c:v>LPNs</c:v>
                </c:pt>
                <c:pt idx="3">
                  <c:v>Phlebotomists</c:v>
                </c:pt>
                <c:pt idx="4">
                  <c:v>Nursing Assistants</c:v>
                </c:pt>
                <c:pt idx="5">
                  <c:v>Home Health Aids</c:v>
                </c:pt>
                <c:pt idx="6">
                  <c:v>Personal Care Aids</c:v>
                </c:pt>
              </c:strCache>
            </c:strRef>
          </c:cat>
          <c:val>
            <c:numRef>
              <c:f>Sheet1!$B$2:$B$8</c:f>
              <c:numCache>
                <c:formatCode>0.00</c:formatCode>
                <c:ptCount val="7"/>
                <c:pt idx="0">
                  <c:v>1.67</c:v>
                </c:pt>
                <c:pt idx="1">
                  <c:v>1.55</c:v>
                </c:pt>
                <c:pt idx="2">
                  <c:v>0.74</c:v>
                </c:pt>
                <c:pt idx="3">
                  <c:v>1.02</c:v>
                </c:pt>
                <c:pt idx="4">
                  <c:v>0.66</c:v>
                </c:pt>
                <c:pt idx="5">
                  <c:v>1.27</c:v>
                </c:pt>
                <c:pt idx="6">
                  <c:v>0.83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11-A641-AC4C-4BB334398CE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Puerto Rican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Medical Assistants</c:v>
                </c:pt>
                <c:pt idx="1">
                  <c:v>Dental Assistants</c:v>
                </c:pt>
                <c:pt idx="2">
                  <c:v>LPNs</c:v>
                </c:pt>
                <c:pt idx="3">
                  <c:v>Phlebotomists</c:v>
                </c:pt>
                <c:pt idx="4">
                  <c:v>Nursing Assistants</c:v>
                </c:pt>
                <c:pt idx="5">
                  <c:v>Home Health Aids</c:v>
                </c:pt>
                <c:pt idx="6">
                  <c:v>Personal Care Aids</c:v>
                </c:pt>
              </c:strCache>
            </c:strRef>
          </c:cat>
          <c:val>
            <c:numRef>
              <c:f>Sheet1!$C$2:$C$8</c:f>
              <c:numCache>
                <c:formatCode>0.00</c:formatCode>
                <c:ptCount val="7"/>
                <c:pt idx="0">
                  <c:v>2.06</c:v>
                </c:pt>
                <c:pt idx="1">
                  <c:v>1.34</c:v>
                </c:pt>
                <c:pt idx="2">
                  <c:v>0.9</c:v>
                </c:pt>
                <c:pt idx="3">
                  <c:v>1.45</c:v>
                </c:pt>
                <c:pt idx="4">
                  <c:v>1.1599999999999999</c:v>
                </c:pt>
                <c:pt idx="5">
                  <c:v>1.04</c:v>
                </c:pt>
                <c:pt idx="6">
                  <c:v>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F11-A641-AC4C-4BB334398CE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Cuban American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Medical Assistants</c:v>
                </c:pt>
                <c:pt idx="1">
                  <c:v>Dental Assistants</c:v>
                </c:pt>
                <c:pt idx="2">
                  <c:v>LPNs</c:v>
                </c:pt>
                <c:pt idx="3">
                  <c:v>Phlebotomists</c:v>
                </c:pt>
                <c:pt idx="4">
                  <c:v>Nursing Assistants</c:v>
                </c:pt>
                <c:pt idx="5">
                  <c:v>Home Health Aids</c:v>
                </c:pt>
                <c:pt idx="6">
                  <c:v>Personal Care Aids</c:v>
                </c:pt>
              </c:strCache>
            </c:strRef>
          </c:cat>
          <c:val>
            <c:numRef>
              <c:f>Sheet1!$D$2:$D$8</c:f>
              <c:numCache>
                <c:formatCode>0.00</c:formatCode>
                <c:ptCount val="7"/>
                <c:pt idx="0">
                  <c:v>1.8</c:v>
                </c:pt>
                <c:pt idx="1">
                  <c:v>1.51</c:v>
                </c:pt>
                <c:pt idx="2">
                  <c:v>0.67</c:v>
                </c:pt>
                <c:pt idx="3">
                  <c:v>1.86</c:v>
                </c:pt>
                <c:pt idx="4">
                  <c:v>0.93</c:v>
                </c:pt>
                <c:pt idx="5">
                  <c:v>0.7</c:v>
                </c:pt>
                <c:pt idx="6">
                  <c:v>1.24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F11-A641-AC4C-4BB334398CE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Other Latinos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Medical Assistants</c:v>
                </c:pt>
                <c:pt idx="1">
                  <c:v>Dental Assistants</c:v>
                </c:pt>
                <c:pt idx="2">
                  <c:v>LPNs</c:v>
                </c:pt>
                <c:pt idx="3">
                  <c:v>Phlebotomists</c:v>
                </c:pt>
                <c:pt idx="4">
                  <c:v>Nursing Assistants</c:v>
                </c:pt>
                <c:pt idx="5">
                  <c:v>Home Health Aids</c:v>
                </c:pt>
                <c:pt idx="6">
                  <c:v>Personal Care Aids</c:v>
                </c:pt>
              </c:strCache>
            </c:strRef>
          </c:cat>
          <c:val>
            <c:numRef>
              <c:f>Sheet1!$E$2:$E$8</c:f>
              <c:numCache>
                <c:formatCode>0.00</c:formatCode>
                <c:ptCount val="7"/>
                <c:pt idx="0">
                  <c:v>1.33</c:v>
                </c:pt>
                <c:pt idx="1">
                  <c:v>1.28</c:v>
                </c:pt>
                <c:pt idx="2">
                  <c:v>0.57999999999999996</c:v>
                </c:pt>
                <c:pt idx="3">
                  <c:v>0.87</c:v>
                </c:pt>
                <c:pt idx="4">
                  <c:v>0.82</c:v>
                </c:pt>
                <c:pt idx="5">
                  <c:v>1.05</c:v>
                </c:pt>
                <c:pt idx="6">
                  <c:v>2.09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F11-A641-AC4C-4BB334398C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21179599"/>
        <c:axId val="1121193087"/>
      </c:barChart>
      <c:catAx>
        <c:axId val="11211795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1193087"/>
        <c:crosses val="autoZero"/>
        <c:auto val="1"/>
        <c:lblAlgn val="ctr"/>
        <c:lblOffset val="100"/>
        <c:noMultiLvlLbl val="0"/>
      </c:catAx>
      <c:valAx>
        <c:axId val="1121193087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Diversity</a:t>
                </a:r>
                <a:r>
                  <a:rPr lang="en-US" baseline="0" dirty="0"/>
                  <a:t> Index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11795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2"/>
          </a:solidFill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2010-12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strRef>
              <c:f>Sheet1!$A$2:$A$4</c:f>
              <c:strCache>
                <c:ptCount val="3"/>
                <c:pt idx="0">
                  <c:v>Bachelor's Degree</c:v>
                </c:pt>
                <c:pt idx="1">
                  <c:v>Master's Degree</c:v>
                </c:pt>
                <c:pt idx="2">
                  <c:v>Doctoral Degree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0.32</c:v>
                </c:pt>
                <c:pt idx="1">
                  <c:v>0.23</c:v>
                </c:pt>
                <c:pt idx="2">
                  <c:v>0.21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83A-774E-A6BD-9DE52EF7DB1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2019-21</c:v>
                </c:pt>
              </c:strCache>
            </c:strRef>
          </c:tx>
          <c:spPr>
            <a:ln w="3492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Sheet1!$A$2:$A$4</c:f>
              <c:strCache>
                <c:ptCount val="3"/>
                <c:pt idx="0">
                  <c:v>Bachelor's Degree</c:v>
                </c:pt>
                <c:pt idx="1">
                  <c:v>Master's Degree</c:v>
                </c:pt>
                <c:pt idx="2">
                  <c:v>Doctoral Degree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0.64</c:v>
                </c:pt>
                <c:pt idx="1">
                  <c:v>0.46</c:v>
                </c:pt>
                <c:pt idx="2">
                  <c:v>0.38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83A-774E-A6BD-9DE52EF7DB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52919775"/>
        <c:axId val="752921503"/>
      </c:lineChart>
      <c:catAx>
        <c:axId val="7529197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2921503"/>
        <c:crosses val="autoZero"/>
        <c:auto val="1"/>
        <c:lblAlgn val="ctr"/>
        <c:lblOffset val="100"/>
        <c:noMultiLvlLbl val="0"/>
      </c:catAx>
      <c:valAx>
        <c:axId val="752921503"/>
        <c:scaling>
          <c:orientation val="minMax"/>
          <c:max val="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solidFill>
                      <a:schemeClr val="tx2"/>
                    </a:solidFill>
                  </a:rPr>
                  <a:t>Diversity</a:t>
                </a:r>
                <a:r>
                  <a:rPr lang="en-US" baseline="0" dirty="0">
                    <a:solidFill>
                      <a:schemeClr val="tx2"/>
                    </a:solidFill>
                  </a:rPr>
                  <a:t> Index (1.0=Parity)</a:t>
                </a:r>
              </a:p>
              <a:p>
                <a:pPr>
                  <a:defRPr>
                    <a:solidFill>
                      <a:schemeClr val="tx2"/>
                    </a:solidFill>
                  </a:defRPr>
                </a:pPr>
                <a:endParaRPr lang="en-US" dirty="0">
                  <a:solidFill>
                    <a:schemeClr val="tx2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29197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Percent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AB5-5C43-BBDF-7EA3D5EF9A5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EAB5-5C43-BBDF-7EA3D5EF9A5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EAB5-5C43-BBDF-7EA3D5EF9A5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399-DE46-A06A-706BF3A64CE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399-DE46-A06A-706BF3A64CE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399-DE46-A06A-706BF3A64CE9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399-DE46-A06A-706BF3A64CE9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EAB5-5C43-BBDF-7EA3D5EF9A51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AB5-5C43-BBDF-7EA3D5EF9A51}"/>
              </c:ext>
            </c:extLst>
          </c:dPt>
          <c:dLbls>
            <c:dLbl>
              <c:idx val="0"/>
              <c:layout>
                <c:manualLayout>
                  <c:x val="-3.2337466185455271E-2"/>
                  <c:y val="-0.2691602231218324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AB5-5C43-BBDF-7EA3D5EF9A51}"/>
                </c:ext>
              </c:extLst>
            </c:dLbl>
            <c:dLbl>
              <c:idx val="1"/>
              <c:layout>
                <c:manualLayout>
                  <c:x val="-8.2945962938070598E-3"/>
                  <c:y val="5.659392312148543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AB5-5C43-BBDF-7EA3D5EF9A51}"/>
                </c:ext>
              </c:extLst>
            </c:dLbl>
            <c:dLbl>
              <c:idx val="2"/>
              <c:layout>
                <c:manualLayout>
                  <c:x val="-9.7501708529329299E-3"/>
                  <c:y val="-2.303935852473181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AB5-5C43-BBDF-7EA3D5EF9A51}"/>
                </c:ext>
              </c:extLst>
            </c:dLbl>
            <c:dLbl>
              <c:idx val="7"/>
              <c:layout>
                <c:manualLayout>
                  <c:x val="1.9235691786024741E-2"/>
                  <c:y val="-2.068243470599050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AB5-5C43-BBDF-7EA3D5EF9A51}"/>
                </c:ext>
              </c:extLst>
            </c:dLbl>
            <c:dLbl>
              <c:idx val="8"/>
              <c:layout>
                <c:manualLayout>
                  <c:x val="0.23822784151110388"/>
                  <c:y val="1.101386532904573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AB5-5C43-BBDF-7EA3D5EF9A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Sheet1!$A$2:$A$10</c:f>
              <c:strCache>
                <c:ptCount val="9"/>
                <c:pt idx="0">
                  <c:v>White</c:v>
                </c:pt>
                <c:pt idx="1">
                  <c:v>Asian</c:v>
                </c:pt>
                <c:pt idx="2">
                  <c:v>Latinx</c:v>
                </c:pt>
                <c:pt idx="3">
                  <c:v>Black</c:v>
                </c:pt>
                <c:pt idx="4">
                  <c:v>AIAN</c:v>
                </c:pt>
                <c:pt idx="5">
                  <c:v>NHOPI</c:v>
                </c:pt>
                <c:pt idx="6">
                  <c:v>Multiple</c:v>
                </c:pt>
                <c:pt idx="7">
                  <c:v>Other</c:v>
                </c:pt>
                <c:pt idx="8">
                  <c:v>Unkknown</c:v>
                </c:pt>
              </c:strCache>
            </c:strRef>
          </c:cat>
          <c:val>
            <c:numRef>
              <c:f>Sheet1!$B$2:$B$10</c:f>
              <c:numCache>
                <c:formatCode>0.0%</c:formatCode>
                <c:ptCount val="9"/>
                <c:pt idx="0">
                  <c:v>0.49455088363160421</c:v>
                </c:pt>
                <c:pt idx="1">
                  <c:v>0.2693974730832725</c:v>
                </c:pt>
                <c:pt idx="2">
                  <c:v>9.2756654367514457E-2</c:v>
                </c:pt>
                <c:pt idx="3">
                  <c:v>6.0699933571423871E-2</c:v>
                </c:pt>
                <c:pt idx="4">
                  <c:v>1.1509901804094894E-3</c:v>
                </c:pt>
                <c:pt idx="5">
                  <c:v>4.2751063843781035E-4</c:v>
                </c:pt>
                <c:pt idx="6">
                  <c:v>4.0804246167202698E-2</c:v>
                </c:pt>
                <c:pt idx="7">
                  <c:v>3.1228007866195746E-2</c:v>
                </c:pt>
                <c:pt idx="8">
                  <c:v>8.9843004939392148E-3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B5-5C43-BBDF-7EA3D5EF9A5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Number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0399-DE46-A06A-706BF3A64CE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0399-DE46-A06A-706BF3A64CE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0399-DE46-A06A-706BF3A64CE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0399-DE46-A06A-706BF3A64CE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0399-DE46-A06A-706BF3A64CE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0399-DE46-A06A-706BF3A64CE9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0399-DE46-A06A-706BF3A64CE9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0399-DE46-A06A-706BF3A64CE9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0399-DE46-A06A-706BF3A64CE9}"/>
              </c:ext>
            </c:extLst>
          </c:dPt>
          <c:cat>
            <c:strRef>
              <c:f>Sheet1!$A$2:$A$10</c:f>
              <c:strCache>
                <c:ptCount val="9"/>
                <c:pt idx="0">
                  <c:v>White</c:v>
                </c:pt>
                <c:pt idx="1">
                  <c:v>Asian</c:v>
                </c:pt>
                <c:pt idx="2">
                  <c:v>Latinx</c:v>
                </c:pt>
                <c:pt idx="3">
                  <c:v>Black</c:v>
                </c:pt>
                <c:pt idx="4">
                  <c:v>AIAN</c:v>
                </c:pt>
                <c:pt idx="5">
                  <c:v>NHOPI</c:v>
                </c:pt>
                <c:pt idx="6">
                  <c:v>Multiple</c:v>
                </c:pt>
                <c:pt idx="7">
                  <c:v>Other</c:v>
                </c:pt>
                <c:pt idx="8">
                  <c:v>Unkknown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75193</c:v>
                </c:pt>
                <c:pt idx="1">
                  <c:v>40960</c:v>
                </c:pt>
                <c:pt idx="2">
                  <c:v>14103</c:v>
                </c:pt>
                <c:pt idx="3">
                  <c:v>9229</c:v>
                </c:pt>
                <c:pt idx="4">
                  <c:v>175</c:v>
                </c:pt>
                <c:pt idx="5">
                  <c:v>65</c:v>
                </c:pt>
                <c:pt idx="6">
                  <c:v>6204</c:v>
                </c:pt>
                <c:pt idx="7">
                  <c:v>4748</c:v>
                </c:pt>
                <c:pt idx="8">
                  <c:v>1366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AB5-5C43-BBDF-7EA3D5EF9A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Percent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7C7-9240-9C20-4DDEA9E87A8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37C7-9240-9C20-4DDEA9E87A8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7C7-9240-9C20-4DDEA9E87A8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7C7-9240-9C20-4DDEA9E87A8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7C7-9240-9C20-4DDEA9E87A8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37C7-9240-9C20-4DDEA9E87A8A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77A4-1049-B358-6D237510FC51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37C7-9240-9C20-4DDEA9E87A8A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7C7-9240-9C20-4DDEA9E87A8A}"/>
              </c:ext>
            </c:extLst>
          </c:dPt>
          <c:dLbls>
            <c:dLbl>
              <c:idx val="0"/>
              <c:layout>
                <c:manualLayout>
                  <c:x val="-2.5160410007507048E-2"/>
                  <c:y val="-0.1847637077925040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7C7-9240-9C20-4DDEA9E87A8A}"/>
                </c:ext>
              </c:extLst>
            </c:dLbl>
            <c:dLbl>
              <c:idx val="1"/>
              <c:layout>
                <c:manualLayout>
                  <c:x val="-8.9125326761126403E-2"/>
                  <c:y val="-2.208578311011405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7C7-9240-9C20-4DDEA9E87A8A}"/>
                </c:ext>
              </c:extLst>
            </c:dLbl>
            <c:dLbl>
              <c:idx val="2"/>
              <c:layout>
                <c:manualLayout>
                  <c:x val="1.1105812636494742E-3"/>
                  <c:y val="-9.32547615789135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46971641969305"/>
                      <c:h val="0.1179450677529319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7C7-9240-9C20-4DDEA9E87A8A}"/>
                </c:ext>
              </c:extLst>
            </c:dLbl>
            <c:dLbl>
              <c:idx val="3"/>
              <c:layout>
                <c:manualLayout>
                  <c:x val="3.9614403946961448E-3"/>
                  <c:y val="-7.353579156301796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7C7-9240-9C20-4DDEA9E87A8A}"/>
                </c:ext>
              </c:extLst>
            </c:dLbl>
            <c:dLbl>
              <c:idx val="4"/>
              <c:layout>
                <c:manualLayout>
                  <c:x val="-4.7883783992206518E-2"/>
                  <c:y val="-1.495470764133568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7C7-9240-9C20-4DDEA9E87A8A}"/>
                </c:ext>
              </c:extLst>
            </c:dLbl>
            <c:dLbl>
              <c:idx val="5"/>
              <c:layout>
                <c:manualLayout>
                  <c:x val="-1.4847270157679457E-2"/>
                  <c:y val="-0.1253652862045924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7C7-9240-9C20-4DDEA9E87A8A}"/>
                </c:ext>
              </c:extLst>
            </c:dLbl>
            <c:dLbl>
              <c:idx val="7"/>
              <c:layout>
                <c:manualLayout>
                  <c:x val="-8.7016778677818998E-2"/>
                  <c:y val="-1.659139556996276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7C7-9240-9C20-4DDEA9E87A8A}"/>
                </c:ext>
              </c:extLst>
            </c:dLbl>
            <c:dLbl>
              <c:idx val="8"/>
              <c:layout>
                <c:manualLayout>
                  <c:x val="0.17658320782243711"/>
                  <c:y val="-2.6988914620303607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7C7-9240-9C20-4DDEA9E87A8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Sheet1!$A$2:$A$10</c:f>
              <c:strCache>
                <c:ptCount val="9"/>
                <c:pt idx="0">
                  <c:v>White</c:v>
                </c:pt>
                <c:pt idx="1">
                  <c:v>Asian</c:v>
                </c:pt>
                <c:pt idx="2">
                  <c:v>Latinx</c:v>
                </c:pt>
                <c:pt idx="3">
                  <c:v>Black</c:v>
                </c:pt>
                <c:pt idx="4">
                  <c:v>AIAN</c:v>
                </c:pt>
                <c:pt idx="5">
                  <c:v>NHOPI</c:v>
                </c:pt>
                <c:pt idx="6">
                  <c:v>Multiple</c:v>
                </c:pt>
                <c:pt idx="7">
                  <c:v>Other</c:v>
                </c:pt>
                <c:pt idx="8">
                  <c:v>Unknown</c:v>
                </c:pt>
              </c:strCache>
            </c:strRef>
          </c:cat>
          <c:val>
            <c:numRef>
              <c:f>Sheet1!$B$2:$B$10</c:f>
              <c:numCache>
                <c:formatCode>0.0%</c:formatCode>
                <c:ptCount val="9"/>
                <c:pt idx="0">
                  <c:v>0.49870502266210343</c:v>
                </c:pt>
                <c:pt idx="1">
                  <c:v>0.22139487558967719</c:v>
                </c:pt>
                <c:pt idx="2">
                  <c:v>6.2436407362871149E-2</c:v>
                </c:pt>
                <c:pt idx="3">
                  <c:v>7.122375358431228E-2</c:v>
                </c:pt>
                <c:pt idx="4">
                  <c:v>1.8037184349273888E-3</c:v>
                </c:pt>
                <c:pt idx="5">
                  <c:v>1.0637313847007678E-3</c:v>
                </c:pt>
                <c:pt idx="6">
                  <c:v>9.4579594857089999E-2</c:v>
                </c:pt>
                <c:pt idx="7">
                  <c:v>3.057071501248728E-2</c:v>
                </c:pt>
                <c:pt idx="8">
                  <c:v>1.8222181111830542E-2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C7-9240-9C20-4DDEA9E87A8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Number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77A4-1049-B358-6D237510FC5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77A4-1049-B358-6D237510FC5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77A4-1049-B358-6D237510FC5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77A4-1049-B358-6D237510FC5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77A4-1049-B358-6D237510FC5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77A4-1049-B358-6D237510FC51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77A4-1049-B358-6D237510FC51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77A4-1049-B358-6D237510FC51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77A4-1049-B358-6D237510FC51}"/>
              </c:ext>
            </c:extLst>
          </c:dPt>
          <c:cat>
            <c:strRef>
              <c:f>Sheet1!$A$2:$A$10</c:f>
              <c:strCache>
                <c:ptCount val="9"/>
                <c:pt idx="0">
                  <c:v>White</c:v>
                </c:pt>
                <c:pt idx="1">
                  <c:v>Asian</c:v>
                </c:pt>
                <c:pt idx="2">
                  <c:v>Latinx</c:v>
                </c:pt>
                <c:pt idx="3">
                  <c:v>Black</c:v>
                </c:pt>
                <c:pt idx="4">
                  <c:v>AIAN</c:v>
                </c:pt>
                <c:pt idx="5">
                  <c:v>NHOPI</c:v>
                </c:pt>
                <c:pt idx="6">
                  <c:v>Multiple</c:v>
                </c:pt>
                <c:pt idx="7">
                  <c:v>Other</c:v>
                </c:pt>
                <c:pt idx="8">
                  <c:v>Unknown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10783</c:v>
                </c:pt>
                <c:pt idx="1">
                  <c:v>4787</c:v>
                </c:pt>
                <c:pt idx="2">
                  <c:v>1350</c:v>
                </c:pt>
                <c:pt idx="3">
                  <c:v>1540</c:v>
                </c:pt>
                <c:pt idx="4">
                  <c:v>39</c:v>
                </c:pt>
                <c:pt idx="5">
                  <c:v>23</c:v>
                </c:pt>
                <c:pt idx="6">
                  <c:v>2045</c:v>
                </c:pt>
                <c:pt idx="7">
                  <c:v>661</c:v>
                </c:pt>
                <c:pt idx="8">
                  <c:v>394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7C7-9240-9C20-4DDEA9E87A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84E488-2BCA-A848-BAD9-D52D25E074D5}" type="datetimeFigureOut">
              <a:rPr lang="en-US" smtClean="0"/>
              <a:t>12/14/23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0A66B-9CC9-E747-8DA7-B936E8466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639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disclosures</a:t>
            </a:r>
          </a:p>
          <a:p>
            <a:r>
              <a:rPr lang="en-US" dirty="0"/>
              <a:t>Opinions are my own – I am not speaker for UW Medicine or the University of </a:t>
            </a:r>
            <a:r>
              <a:rPr lang="en-US" dirty="0" err="1"/>
              <a:t>Wahington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785D2-4BD5-420F-B4D9-87A4F6FA9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8510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Latinos are making more progress entering supporting healthcare occupations than the (better paid) treating and diagnosing professions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0A66B-9CC9-E747-8DA7-B936E8466E3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6565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progress, but still underrepresented as indicated by a DI&lt;1.0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0A66B-9CC9-E747-8DA7-B936E8466E3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8547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Community Colleges play a key role in higher education for Latinos and need to be recognized as a stepping stone to advanced degrees </a:t>
            </a:r>
          </a:p>
          <a:p>
            <a:r>
              <a:rPr lang="en-US" dirty="0"/>
              <a:t>Latino students with low-income backgrounds are struggling the most in graduating high school and reaching higher education.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0A66B-9CC9-E747-8DA7-B936E8466E3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4619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Only 3% of physicians in WA are Latino/Hispanic resulting in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Latino Physicians: 45 per 100,000 Latino Population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White Physicians: 277 per 100,000 per White Population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8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90541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Among Latino physicians, 75% they speak Spanish well enough to care for patients without the need for interpreters as compared to 13% of non-Latino physicians.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Foreign medical school gradates are in important part of the Spanish speaking physician workforce in WA.</a:t>
            </a:r>
            <a:endParaRPr dirty="0"/>
          </a:p>
        </p:txBody>
      </p:sp>
      <p:sp>
        <p:nvSpPr>
          <p:cNvPr id="87" name="Google Shape;8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44494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reach parity with the white MD to population ratio, we would need to add 2,382 Latino physicians</a:t>
            </a:r>
          </a:p>
          <a:p>
            <a:endParaRPr lang="en-US" dirty="0"/>
          </a:p>
          <a:p>
            <a:r>
              <a:rPr lang="en-US" dirty="0"/>
              <a:t>Even if we grow the Latino physician workforce by 20% per 5 years, we only reach a ration of 59 Latino MDs per 100,000 population by 2040.</a:t>
            </a:r>
          </a:p>
          <a:p>
            <a:endParaRPr lang="en-US" dirty="0"/>
          </a:p>
          <a:p>
            <a:r>
              <a:rPr lang="en-US" dirty="0"/>
              <a:t>At 3%, 5%, and 10% increase per 5 years, the ratio in the state drops from 45 per 100,000 to 32, 35 and 42 per 100,000.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8441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0346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4627A6-DF60-1442-9DE3-E486E2198E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285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4627A6-DF60-1442-9DE3-E486E2198E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933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627A6-DF60-1442-9DE3-E486E2198EC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287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02707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Latinos are a young population with a large share of its population in school and college aged children and adolescents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0A66B-9CC9-E747-8DA7-B936E8466E3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399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Spanish language use is an indicator of cultural affiliation.  </a:t>
            </a:r>
          </a:p>
          <a:p>
            <a:r>
              <a:rPr lang="en-US" dirty="0"/>
              <a:t>Limited English proficiency is an indicator of need for linguistic access.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0A66B-9CC9-E747-8DA7-B936E8466E3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9508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0A66B-9CC9-E747-8DA7-B936E8466E3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766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81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119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0204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4B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W_W Logo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7753" y="5945854"/>
            <a:ext cx="1828800" cy="9235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3113" y="6354234"/>
            <a:ext cx="3386667" cy="266700"/>
          </a:xfrm>
          <a:prstGeom prst="rect">
            <a:avLst/>
          </a:prstGeom>
        </p:spPr>
      </p:pic>
      <p:pic>
        <p:nvPicPr>
          <p:cNvPr id="2" name="Picture 1" descr="Bar_RtAngle_7502_RGB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85" y="4006085"/>
            <a:ext cx="3045737" cy="11277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95676" y="1179824"/>
            <a:ext cx="9296400" cy="2641756"/>
          </a:xfrm>
          <a:prstGeom prst="rect">
            <a:avLst/>
          </a:prstGeom>
        </p:spPr>
        <p:txBody>
          <a:bodyPr anchor="b"/>
          <a:lstStyle>
            <a:lvl1pPr algn="l">
              <a:defRPr sz="375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ENCODE NORMAL</a:t>
            </a:r>
            <a:br>
              <a:rPr lang="en-US" dirty="0"/>
            </a:br>
            <a:r>
              <a:rPr lang="en-US" dirty="0"/>
              <a:t>BLACK, 50 PT. </a:t>
            </a:r>
          </a:p>
        </p:txBody>
      </p:sp>
    </p:spTree>
    <p:extLst>
      <p:ext uri="{BB962C8B-B14F-4D97-AF65-F5344CB8AC3E}">
        <p14:creationId xmlns:p14="http://schemas.microsoft.com/office/powerpoint/2010/main" val="31085759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3777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+ Subheader + Content">
  <p:cSld name="Header + Subheader +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7"/>
          <p:cNvSpPr txBox="1">
            <a:spLocks noGrp="1"/>
          </p:cNvSpPr>
          <p:nvPr>
            <p:ph type="body" idx="1"/>
          </p:nvPr>
        </p:nvSpPr>
        <p:spPr>
          <a:xfrm>
            <a:off x="895676" y="371510"/>
            <a:ext cx="10912883" cy="99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E8D3A2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marL="914400" marR="0" lvl="1" indent="-228600" algn="l" rtl="0"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marL="1828800" marR="0" lvl="3" indent="-228600" algn="l" rtl="0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7"/>
          <p:cNvSpPr txBox="1">
            <a:spLocks noGrp="1"/>
          </p:cNvSpPr>
          <p:nvPr>
            <p:ph type="body" idx="2"/>
          </p:nvPr>
        </p:nvSpPr>
        <p:spPr>
          <a:xfrm>
            <a:off x="879074" y="2320239"/>
            <a:ext cx="10929485" cy="3810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Merriweather Sans"/>
              <a:buChar char="&gt;"/>
              <a:defRPr sz="2400" b="0" i="0" u="none" strike="noStrike" cap="none">
                <a:solidFill>
                  <a:srgbClr val="E8D3A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E8D3A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E8D3A2"/>
              </a:buClr>
              <a:buSzPts val="1800"/>
              <a:buFont typeface="Merriweather Sans"/>
              <a:buChar char="&gt;"/>
              <a:defRPr sz="1800" b="0" i="0" u="none" strike="noStrike" cap="none">
                <a:solidFill>
                  <a:srgbClr val="E8D3A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E8D3A2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E8D3A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E8D3A2"/>
              </a:buClr>
              <a:buSzPts val="1400"/>
              <a:buFont typeface="Merriweather Sans"/>
              <a:buChar char="&gt;"/>
              <a:defRPr sz="1400" b="0" i="0" u="none" strike="noStrike" cap="none">
                <a:solidFill>
                  <a:srgbClr val="E8D3A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37"/>
          <p:cNvSpPr txBox="1">
            <a:spLocks noGrp="1"/>
          </p:cNvSpPr>
          <p:nvPr>
            <p:ph type="body" idx="3"/>
          </p:nvPr>
        </p:nvSpPr>
        <p:spPr>
          <a:xfrm>
            <a:off x="895676" y="1730667"/>
            <a:ext cx="10912883" cy="411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E8D3A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marL="1828800" marR="0" lvl="3" indent="-228600" algn="l" rtl="0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3" name="Google Shape;23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2351" y="1364404"/>
            <a:ext cx="1471708" cy="96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54151" y="6130326"/>
            <a:ext cx="3454408" cy="555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39552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+ Graphic">
  <p:cSld name="Header + Graphic">
    <p:bg>
      <p:bgPr>
        <a:solidFill>
          <a:srgbClr val="33006F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9"/>
          <p:cNvSpPr>
            <a:spLocks noGrp="1"/>
          </p:cNvSpPr>
          <p:nvPr>
            <p:ph type="chart" idx="2"/>
          </p:nvPr>
        </p:nvSpPr>
        <p:spPr>
          <a:xfrm>
            <a:off x="1022351" y="1736725"/>
            <a:ext cx="10695516" cy="4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39"/>
          <p:cNvSpPr txBox="1">
            <a:spLocks noGrp="1"/>
          </p:cNvSpPr>
          <p:nvPr>
            <p:ph type="body" idx="1"/>
          </p:nvPr>
        </p:nvSpPr>
        <p:spPr>
          <a:xfrm>
            <a:off x="895676" y="371510"/>
            <a:ext cx="10912883" cy="99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E8D3A2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marL="914400" marR="0" lvl="1" indent="-228600" algn="l" rtl="0"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marL="1828800" marR="0" lvl="3" indent="-228600" algn="l" rtl="0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8" name="Google Shape;28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2351" y="1364404"/>
            <a:ext cx="1471708" cy="96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40700" y="6174355"/>
            <a:ext cx="3367859" cy="541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4633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+ SubHeader + Content">
  <p:cSld name="Header + SubHeader +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8"/>
          <p:cNvSpPr txBox="1">
            <a:spLocks noGrp="1"/>
          </p:cNvSpPr>
          <p:nvPr>
            <p:ph type="body" idx="1"/>
          </p:nvPr>
        </p:nvSpPr>
        <p:spPr>
          <a:xfrm>
            <a:off x="895676" y="371510"/>
            <a:ext cx="10912883" cy="99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3006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33006F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marL="914400" marR="0" lvl="1" indent="-228600" algn="l" rtl="0"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marL="1828800" marR="0" lvl="3" indent="-228600" algn="l" rtl="0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28"/>
          <p:cNvSpPr txBox="1">
            <a:spLocks noGrp="1"/>
          </p:cNvSpPr>
          <p:nvPr>
            <p:ph type="body" idx="2"/>
          </p:nvPr>
        </p:nvSpPr>
        <p:spPr>
          <a:xfrm>
            <a:off x="879074" y="2320239"/>
            <a:ext cx="10929485" cy="3810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33006F"/>
              </a:buClr>
              <a:buSzPts val="2400"/>
              <a:buFont typeface="Merriweather Sans"/>
              <a:buChar char="&gt;"/>
              <a:defRPr sz="2400" b="0" i="0" u="none" strike="noStrike" cap="none">
                <a:solidFill>
                  <a:srgbClr val="33006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rgbClr val="33006F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33006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33006F"/>
              </a:buClr>
              <a:buSzPts val="1800"/>
              <a:buFont typeface="Merriweather Sans"/>
              <a:buChar char="&gt;"/>
              <a:defRPr sz="1800" b="0" i="0" u="none" strike="noStrike" cap="none">
                <a:solidFill>
                  <a:srgbClr val="33006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33006F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33006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33006F"/>
              </a:buClr>
              <a:buSzPts val="1400"/>
              <a:buFont typeface="Merriweather Sans"/>
              <a:buChar char="&gt;"/>
              <a:defRPr sz="1400" b="0" i="0" u="none" strike="noStrike" cap="none">
                <a:solidFill>
                  <a:srgbClr val="33006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28"/>
          <p:cNvSpPr txBox="1">
            <a:spLocks noGrp="1"/>
          </p:cNvSpPr>
          <p:nvPr>
            <p:ph type="body" idx="3"/>
          </p:nvPr>
        </p:nvSpPr>
        <p:spPr>
          <a:xfrm>
            <a:off x="895676" y="1730667"/>
            <a:ext cx="10912883" cy="411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33006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300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marL="1828800" marR="0" lvl="3" indent="-228600" algn="l" rtl="0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5" name="Google Shape;35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2351" y="1364404"/>
            <a:ext cx="1471708" cy="96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31201" y="6354234"/>
            <a:ext cx="3386667" cy="266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55403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+ Content">
  <p:cSld name="Header + Content">
    <p:bg>
      <p:bgPr>
        <a:solidFill>
          <a:srgbClr val="33006F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6"/>
          <p:cNvSpPr txBox="1">
            <a:spLocks noGrp="1"/>
          </p:cNvSpPr>
          <p:nvPr>
            <p:ph type="body" idx="1"/>
          </p:nvPr>
        </p:nvSpPr>
        <p:spPr>
          <a:xfrm>
            <a:off x="895676" y="371510"/>
            <a:ext cx="10912883" cy="99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E8D3A2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marL="914400" marR="0" lvl="1" indent="-228600" algn="l" rtl="0"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marL="1828800" marR="0" lvl="3" indent="-228600" algn="l" rtl="0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36"/>
          <p:cNvSpPr txBox="1">
            <a:spLocks noGrp="1"/>
          </p:cNvSpPr>
          <p:nvPr>
            <p:ph type="body" idx="2"/>
          </p:nvPr>
        </p:nvSpPr>
        <p:spPr>
          <a:xfrm>
            <a:off x="879073" y="1736726"/>
            <a:ext cx="10769275" cy="4015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 Sans"/>
              <a:buChar char="&gt;"/>
              <a:defRPr sz="2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&gt;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Char char="&gt;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7" name="Google Shape;17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2351" y="1364404"/>
            <a:ext cx="1471708" cy="96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1867" y="5404848"/>
            <a:ext cx="1106692" cy="14531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66137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/>
              <a:t>12/14/23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6092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/>
              <a:t>12/14/23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511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8198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/>
              <a:t>12/14/23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451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/>
              <a:t>12/14/23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5776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/>
              <a:t>12/14/23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9327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/>
              <a:t>12/14/23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479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/>
              <a:t>12/14/23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827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/>
              <a:t>12/14/23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9234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/>
              <a:t>12/14/23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031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/>
              <a:t>12/14/23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1320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/>
              <a:t>12/14/23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7987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/>
              <a:t>12/14/23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29706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6783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/>
              <a:t>12/14/23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1696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/>
              <a:t>12/14/23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6310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/>
              <a:t>12/14/23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5591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/>
              <a:t>12/14/23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97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/>
              <a:t>12/14/23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211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B185A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chemeClr val="bg1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0ABDAD-5ADB-444B-99FE-FCD964313F42}" type="datetime1">
              <a:rPr lang="en-US"/>
              <a:pPr/>
              <a:t>12/14/23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A9EBF2-CD7E-C842-8ABC-4C9970EF7AD3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12" name="Picture 11" descr="icon final voted another version-01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55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8321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09600"/>
          </a:xfrm>
          <a:prstGeom prst="rect">
            <a:avLst/>
          </a:prstGeom>
          <a:solidFill>
            <a:srgbClr val="3B185A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7" descr="UW.Signature_left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401" y="230189"/>
            <a:ext cx="4770967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0" y="6705600"/>
            <a:ext cx="12192000" cy="152400"/>
          </a:xfrm>
          <a:prstGeom prst="rect">
            <a:avLst/>
          </a:prstGeom>
          <a:solidFill>
            <a:srgbClr val="D7A9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0"/>
            <a:ext cx="109728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28801"/>
            <a:ext cx="10972800" cy="4297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9FF9B25-83B6-0245-B5BC-0418E9B80C5D}" type="datetime1">
              <a:rPr lang="en-US"/>
              <a:pPr/>
              <a:t>12/14/23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3A0E3C-BAC3-CF4A-8B7C-253F2D2D6BB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7636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F9E522-CD73-4E44-9A99-AF73A0403B13}" type="datetime1">
              <a:rPr lang="en-US"/>
              <a:pPr/>
              <a:t>12/14/23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44FF32-20C6-F74E-9D3D-F9248FF5E93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1985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6401"/>
            <a:ext cx="5384800" cy="4449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6401"/>
            <a:ext cx="5384800" cy="4449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910A47F-01DD-274C-8E58-DAB2EE253329}" type="datetime1">
              <a:rPr lang="en-US"/>
              <a:pPr/>
              <a:t>12/14/23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A8245-81A9-F541-8F67-AA206977598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923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386917" cy="4984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676399"/>
            <a:ext cx="5389033" cy="4984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DB085E-56F7-104B-B287-AE14EE4C5608}" type="datetime1">
              <a:rPr lang="en-US"/>
              <a:pPr/>
              <a:t>12/14/23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3361A7-1E43-B441-A770-745CD09016E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916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8583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04511CD-538F-D946-ACF9-4768DF58ED5E}" type="datetime1">
              <a:rPr lang="en-US"/>
              <a:pPr/>
              <a:t>12/14/23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1114B7-7CFA-6D4D-91DE-00B47195D16A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2290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0F8FB98-79D7-794C-94AF-13B421E45FAC}" type="datetime1">
              <a:rPr lang="en-US"/>
              <a:pPr/>
              <a:t>12/14/23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00F4F0-7C7B-EC43-B687-E0F892DF74CA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678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62000"/>
            <a:ext cx="4011084" cy="762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762001"/>
            <a:ext cx="6815667" cy="53641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676401"/>
            <a:ext cx="4011084" cy="44497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98E6E0-1793-6B43-909F-CA26854B1198}" type="datetime1">
              <a:rPr lang="en-US"/>
              <a:pPr/>
              <a:t>12/14/23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522160-87AD-4943-804D-C97DACFB6FA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995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762000"/>
            <a:ext cx="7315200" cy="39655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2D1363F-F3AF-8548-B64E-34DA80C0E960}" type="datetime1">
              <a:rPr lang="en-US"/>
              <a:pPr/>
              <a:t>12/14/23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5DFB40-E95C-3D40-B19F-E21BAC0125B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925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0"/>
            <a:ext cx="109728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76401"/>
            <a:ext cx="10972800" cy="4449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372F74-D46F-B844-9796-641B5FE7DE91}" type="datetime1">
              <a:rPr lang="en-US"/>
              <a:pPr/>
              <a:t>12/14/23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7D13F3-93F2-1848-B5E9-EB910437843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466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762001"/>
            <a:ext cx="2743200" cy="5364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762001"/>
            <a:ext cx="8026400" cy="5364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8D47FFB-E6E2-394B-A7B9-B024F6E54076}" type="datetime1">
              <a:rPr lang="en-US"/>
              <a:pPr/>
              <a:t>12/14/23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C07338-5473-2044-8A61-C5B4F12298F6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2292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2067" y="266701"/>
            <a:ext cx="7662333" cy="6270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886884" y="1349375"/>
            <a:ext cx="10608733" cy="47212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693046"/>
      </p:ext>
    </p:extLst>
  </p:cSld>
  <p:clrMapOvr>
    <a:masterClrMapping/>
  </p:clrMapOvr>
  <p:transition spd="slow" advClick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+ Content">
    <p:bg>
      <p:bgPr>
        <a:solidFill>
          <a:srgbClr val="4B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879073" y="1736726"/>
            <a:ext cx="10769275" cy="4015497"/>
          </a:xfrm>
          <a:prstGeom prst="rect">
            <a:avLst/>
          </a:prstGeom>
        </p:spPr>
        <p:txBody>
          <a:bodyPr/>
          <a:lstStyle>
            <a:lvl1pPr marL="257175" indent="-257175">
              <a:buFont typeface="Lucida Grande"/>
              <a:buChar char="&gt;"/>
              <a:defRPr sz="1800" b="1" i="0" baseline="0">
                <a:solidFill>
                  <a:srgbClr val="FFFFFF"/>
                </a:solidFill>
                <a:latin typeface="Open Sans"/>
                <a:cs typeface="Open Sans"/>
              </a:defRPr>
            </a:lvl1pPr>
            <a:lvl2pPr>
              <a:defRPr sz="1500" b="1" i="0" baseline="0">
                <a:solidFill>
                  <a:srgbClr val="FFFFFF"/>
                </a:solidFill>
                <a:latin typeface="Open Sans"/>
                <a:cs typeface="Open Sans"/>
              </a:defRPr>
            </a:lvl2pPr>
            <a:lvl3pPr marL="857250" indent="-171450">
              <a:buSzPct val="100000"/>
              <a:buFont typeface="Lucida Grande"/>
              <a:buChar char="&gt;"/>
              <a:defRPr sz="1350" b="1" i="0" baseline="0">
                <a:solidFill>
                  <a:srgbClr val="FFFFFF"/>
                </a:solidFill>
                <a:latin typeface="Open Sans"/>
                <a:cs typeface="Open Sans"/>
              </a:defRPr>
            </a:lvl3pPr>
            <a:lvl4pPr>
              <a:defRPr sz="1200" b="1" i="0" baseline="0">
                <a:solidFill>
                  <a:srgbClr val="FFFFFF"/>
                </a:solidFill>
                <a:latin typeface="Open Sans"/>
                <a:cs typeface="Open Sans"/>
              </a:defRPr>
            </a:lvl4pPr>
            <a:lvl5pPr marL="1543050" indent="-171450">
              <a:buFont typeface="Lucida Grande"/>
              <a:buChar char="&gt;"/>
              <a:defRPr sz="1050" b="1" i="0" baseline="0">
                <a:solidFill>
                  <a:srgbClr val="FFFFFF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US" dirty="0"/>
              <a:t>Bulleted content here (Open Sans Light, 24 pt.)</a:t>
            </a:r>
          </a:p>
          <a:p>
            <a:pPr lvl="1"/>
            <a:r>
              <a:rPr lang="en-US" dirty="0"/>
              <a:t>Second level (Open Sans Light, 20)</a:t>
            </a:r>
          </a:p>
          <a:p>
            <a:pPr lvl="2"/>
            <a:r>
              <a:rPr lang="en-US" dirty="0"/>
              <a:t>Third level (Open Sans Light, 18)</a:t>
            </a:r>
          </a:p>
          <a:p>
            <a:pPr lvl="3"/>
            <a:r>
              <a:rPr lang="en-US" dirty="0"/>
              <a:t>Fourth level (Open Sans Light, 16)</a:t>
            </a:r>
          </a:p>
          <a:p>
            <a:pPr lvl="4"/>
            <a:r>
              <a:rPr lang="en-US" dirty="0"/>
              <a:t>Fifth level (Open Sans Light, 14)</a:t>
            </a:r>
          </a:p>
        </p:txBody>
      </p:sp>
      <p:pic>
        <p:nvPicPr>
          <p:cNvPr id="8" name="Picture 7" descr="Bar_RtAngle_7502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33" y="1437805"/>
            <a:ext cx="1810912" cy="6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5677" y="371511"/>
            <a:ext cx="10752673" cy="991998"/>
          </a:xfrm>
          <a:prstGeom prst="rect">
            <a:avLst/>
          </a:prstGeom>
        </p:spPr>
        <p:txBody>
          <a:bodyPr anchor="b"/>
          <a:lstStyle>
            <a:lvl1pPr algn="l">
              <a:defRPr sz="225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  <p:pic>
        <p:nvPicPr>
          <p:cNvPr id="7" name="Google Shape;24;p37">
            <a:extLst>
              <a:ext uri="{FF2B5EF4-FFF2-40B4-BE49-F238E27FC236}">
                <a16:creationId xmlns:a16="http://schemas.microsoft.com/office/drawing/2014/main" id="{4379A3EF-F281-B646-9E63-3D3079913BAC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879073" y="6125441"/>
            <a:ext cx="3454408" cy="555173"/>
          </a:xfrm>
          <a:prstGeom prst="rect">
            <a:avLst/>
          </a:prstGeom>
          <a:noFill/>
          <a:ln>
            <a:noFill/>
          </a:ln>
          <a:effectLst>
            <a:glow rad="889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9087BB-7B66-7F43-9A03-D57545CDE8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05424" y="6269674"/>
            <a:ext cx="3386667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1152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27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476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12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238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209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/>
              <a:t>12/14/23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707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48714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75092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/>
              <a:t>12/14/23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117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762000"/>
            <a:ext cx="10972800" cy="838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76401"/>
            <a:ext cx="10972800" cy="44497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146060B7-FFDB-5E47-91B2-22CF9DD4FC6D}" type="datetime1">
              <a:rPr lang="en-US"/>
              <a:pPr/>
              <a:t>12/14/23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DB48436F-4CD6-544F-ACB4-9B2833D6652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269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CA71D0-E5CE-044A-B1BB-ECFA4FC99E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66" y="0"/>
            <a:ext cx="12050868" cy="684268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5885" y="691977"/>
            <a:ext cx="11586575" cy="3225114"/>
          </a:xfrm>
        </p:spPr>
        <p:txBody>
          <a:bodyPr anchor="ctr">
            <a:normAutofit/>
          </a:bodyPr>
          <a:lstStyle/>
          <a:p>
            <a:pPr algn="ctr"/>
            <a:br>
              <a:rPr lang="en-US" sz="4000" dirty="0">
                <a:solidFill>
                  <a:srgbClr val="FFC000"/>
                </a:solidFill>
              </a:rPr>
            </a:br>
            <a:r>
              <a:rPr lang="en-US" sz="4000" dirty="0">
                <a:solidFill>
                  <a:srgbClr val="FFC000"/>
                </a:solidFill>
              </a:rPr>
              <a:t>Latinx Workforce for Washington State</a:t>
            </a:r>
            <a:br>
              <a:rPr lang="en-US" sz="4000" dirty="0">
                <a:solidFill>
                  <a:srgbClr val="FFC000"/>
                </a:solidFill>
              </a:rPr>
            </a:br>
            <a:r>
              <a:rPr lang="en-US" sz="4000" dirty="0">
                <a:solidFill>
                  <a:srgbClr val="FFC000"/>
                </a:solidFill>
              </a:rPr>
              <a:t>October 9, 2023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B6ADF1-110C-6748-9615-D1E35A5E87BA}"/>
              </a:ext>
            </a:extLst>
          </p:cNvPr>
          <p:cNvSpPr txBox="1"/>
          <p:nvPr/>
        </p:nvSpPr>
        <p:spPr>
          <a:xfrm>
            <a:off x="3509787" y="4364224"/>
            <a:ext cx="612244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Leo S. Morales, MD, PhD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Professor and Assistant Dean for Healthcare Equity and Quality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Office for Healthcare Equity, UW Medicine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Co-Director, Latino Center for Health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University of Washington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6183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55F642D-F3CD-DB9B-506D-07579250F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203" y="1553314"/>
            <a:ext cx="6325575" cy="458950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0871EF-71B3-8BAB-00E1-7E3F1EB9F8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Age Distribution of Latino Population of Washington State, 2022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2BB29F05-F383-2675-63A1-2752D2A3D7F9}"/>
              </a:ext>
            </a:extLst>
          </p:cNvPr>
          <p:cNvSpPr/>
          <p:nvPr/>
        </p:nvSpPr>
        <p:spPr>
          <a:xfrm>
            <a:off x="6523349" y="1989055"/>
            <a:ext cx="443060" cy="820133"/>
          </a:xfrm>
          <a:prstGeom prst="righ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B44067DD-C34B-9E39-8408-0C94325BD9D2}"/>
              </a:ext>
            </a:extLst>
          </p:cNvPr>
          <p:cNvSpPr/>
          <p:nvPr/>
        </p:nvSpPr>
        <p:spPr>
          <a:xfrm>
            <a:off x="6523349" y="2922309"/>
            <a:ext cx="443060" cy="593889"/>
          </a:xfrm>
          <a:prstGeom prst="righ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FCBD9C-FBA4-3233-7D19-8F19D6DABD81}"/>
              </a:ext>
            </a:extLst>
          </p:cNvPr>
          <p:cNvSpPr txBox="1"/>
          <p:nvPr/>
        </p:nvSpPr>
        <p:spPr>
          <a:xfrm>
            <a:off x="7418438" y="2214455"/>
            <a:ext cx="2185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K-12 Aged Children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CC954C-9CBA-DBFD-02FE-09CE585832DA}"/>
              </a:ext>
            </a:extLst>
          </p:cNvPr>
          <p:cNvSpPr txBox="1"/>
          <p:nvPr/>
        </p:nvSpPr>
        <p:spPr>
          <a:xfrm>
            <a:off x="7418438" y="3032051"/>
            <a:ext cx="2955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College-Aged Young Adults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A08F02-78C8-59F4-3BA9-792BBF940C2D}"/>
              </a:ext>
            </a:extLst>
          </p:cNvPr>
          <p:cNvSpPr txBox="1"/>
          <p:nvPr/>
        </p:nvSpPr>
        <p:spPr>
          <a:xfrm>
            <a:off x="329953" y="6332625"/>
            <a:ext cx="7682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>
                <a:solidFill>
                  <a:schemeClr val="tx2"/>
                </a:solidFill>
                <a:effectLst/>
                <a:latin typeface="Inter"/>
              </a:rPr>
              <a:t>Source: U.S. Census Bureau, 2022 American Community Survey 1-Year Estimates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71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Placeholder 3">
            <a:extLst>
              <a:ext uri="{FF2B5EF4-FFF2-40B4-BE49-F238E27FC236}">
                <a16:creationId xmlns:a16="http://schemas.microsoft.com/office/drawing/2014/main" id="{D76E6013-C018-DE8C-2281-119EAB8151D7}"/>
              </a:ext>
            </a:extLst>
          </p:cNvPr>
          <p:cNvGraphicFramePr>
            <a:graphicFrameLocks noGrp="1"/>
          </p:cNvGraphicFramePr>
          <p:nvPr>
            <p:ph type="chart" idx="2"/>
            <p:extLst>
              <p:ext uri="{D42A27DB-BD31-4B8C-83A1-F6EECF244321}">
                <p14:modId xmlns:p14="http://schemas.microsoft.com/office/powerpoint/2010/main" val="4291944106"/>
              </p:ext>
            </p:extLst>
          </p:nvPr>
        </p:nvGraphicFramePr>
        <p:xfrm>
          <a:off x="1022350" y="1736725"/>
          <a:ext cx="10694988" cy="4432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11E50B-D611-5A0E-E296-58D149ED75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Spanish Language Use at Home is Common, WA, 2021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C59C06-C54F-6907-84F5-C0DD553BD3B5}"/>
              </a:ext>
            </a:extLst>
          </p:cNvPr>
          <p:cNvSpPr txBox="1"/>
          <p:nvPr/>
        </p:nvSpPr>
        <p:spPr>
          <a:xfrm>
            <a:off x="395926" y="6206733"/>
            <a:ext cx="798450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2"/>
                </a:solidFill>
              </a:rPr>
              <a:t>U.S. Census Bureau. "AGE BY LANGUAGE SPOKEN AT HOME BY ABILITY TO SPEAK ENGLISH FOR THE POPULATION 5 YEARS AND OVER." American Community Survey, ACS 5-Year Estimates Selected Population Detailed Tables, Table B16004, 2021, . Accessed on October 8, 2023.</a:t>
            </a:r>
          </a:p>
        </p:txBody>
      </p:sp>
    </p:spTree>
    <p:extLst>
      <p:ext uri="{BB962C8B-B14F-4D97-AF65-F5344CB8AC3E}">
        <p14:creationId xmlns:p14="http://schemas.microsoft.com/office/powerpoint/2010/main" val="3680100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Placeholder 3">
            <a:extLst>
              <a:ext uri="{FF2B5EF4-FFF2-40B4-BE49-F238E27FC236}">
                <a16:creationId xmlns:a16="http://schemas.microsoft.com/office/drawing/2014/main" id="{03E49488-3F06-B343-69B1-043256EDA457}"/>
              </a:ext>
            </a:extLst>
          </p:cNvPr>
          <p:cNvGraphicFramePr>
            <a:graphicFrameLocks noGrp="1"/>
          </p:cNvGraphicFramePr>
          <p:nvPr>
            <p:ph type="chart" idx="2"/>
            <p:extLst>
              <p:ext uri="{D42A27DB-BD31-4B8C-83A1-F6EECF244321}">
                <p14:modId xmlns:p14="http://schemas.microsoft.com/office/powerpoint/2010/main" val="2718654984"/>
              </p:ext>
            </p:extLst>
          </p:nvPr>
        </p:nvGraphicFramePr>
        <p:xfrm>
          <a:off x="413359" y="1736725"/>
          <a:ext cx="11511419" cy="4432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D2A1C2-722E-CF24-B384-671A4E346B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tx2"/>
                </a:solidFill>
                <a:effectLst/>
                <a:latin typeface="Helvetica" pitchFamily="2" charset="0"/>
              </a:rPr>
              <a:t>Latino Representation</a:t>
            </a:r>
            <a:r>
              <a:rPr lang="en-US" dirty="0">
                <a:solidFill>
                  <a:schemeClr val="tx2"/>
                </a:solidFill>
                <a:latin typeface="Helvetica" pitchFamily="2" charset="0"/>
              </a:rPr>
              <a:t> in Healthcare Occupations and Professions</a:t>
            </a:r>
            <a:endParaRPr lang="en-US" sz="2000" dirty="0">
              <a:solidFill>
                <a:schemeClr val="tx2"/>
              </a:solidFill>
              <a:latin typeface="Helvetica" pitchFamily="2" charset="0"/>
            </a:endParaRPr>
          </a:p>
          <a:p>
            <a:r>
              <a:rPr lang="en-US" sz="2000" dirty="0">
                <a:solidFill>
                  <a:schemeClr val="tx2"/>
                </a:solidFill>
                <a:effectLst/>
                <a:latin typeface="Helvetica" pitchFamily="2" charset="0"/>
              </a:rPr>
              <a:t>Diagnosing the Treating Professions</a:t>
            </a:r>
          </a:p>
          <a:p>
            <a:endParaRPr lang="en-US" sz="2000" dirty="0">
              <a:solidFill>
                <a:schemeClr val="tx2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6AE2B2-013B-4E31-6332-04DB256AE493}"/>
              </a:ext>
            </a:extLst>
          </p:cNvPr>
          <p:cNvCxnSpPr/>
          <p:nvPr/>
        </p:nvCxnSpPr>
        <p:spPr>
          <a:xfrm>
            <a:off x="1236592" y="3181612"/>
            <a:ext cx="10684701" cy="0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DC88EAB-F4A6-F0E1-17D7-F8D256B85B51}"/>
              </a:ext>
            </a:extLst>
          </p:cNvPr>
          <p:cNvSpPr txBox="1"/>
          <p:nvPr/>
        </p:nvSpPr>
        <p:spPr>
          <a:xfrm>
            <a:off x="5726337" y="6332601"/>
            <a:ext cx="2353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*PT, OT, Speech-Language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72AC81-CF46-20AD-C252-86BD18F30A16}"/>
              </a:ext>
            </a:extLst>
          </p:cNvPr>
          <p:cNvSpPr txBox="1"/>
          <p:nvPr/>
        </p:nvSpPr>
        <p:spPr>
          <a:xfrm>
            <a:off x="0" y="6300671"/>
            <a:ext cx="543629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2"/>
                </a:solidFill>
              </a:rPr>
              <a:t>Source: </a:t>
            </a:r>
            <a:r>
              <a:rPr lang="en-US" sz="1050" b="0" i="0" dirty="0">
                <a:solidFill>
                  <a:schemeClr val="tx2"/>
                </a:solidFill>
                <a:effectLst/>
                <a:latin typeface="system-ui"/>
              </a:rPr>
              <a:t>Islas IG, Brantley E, </a:t>
            </a:r>
            <a:r>
              <a:rPr lang="en-US" sz="1050" b="0" i="0" dirty="0" err="1">
                <a:solidFill>
                  <a:schemeClr val="tx2"/>
                </a:solidFill>
                <a:effectLst/>
                <a:latin typeface="system-ui"/>
              </a:rPr>
              <a:t>Portela</a:t>
            </a:r>
            <a:r>
              <a:rPr lang="en-US" sz="1050" b="0" i="0" dirty="0">
                <a:solidFill>
                  <a:schemeClr val="tx2"/>
                </a:solidFill>
                <a:effectLst/>
                <a:latin typeface="system-ui"/>
              </a:rPr>
              <a:t> Martinez M, </a:t>
            </a:r>
            <a:r>
              <a:rPr lang="en-US" sz="1050" b="0" i="0" dirty="0" err="1">
                <a:solidFill>
                  <a:schemeClr val="tx2"/>
                </a:solidFill>
                <a:effectLst/>
                <a:latin typeface="system-ui"/>
              </a:rPr>
              <a:t>Salsberg</a:t>
            </a:r>
            <a:r>
              <a:rPr lang="en-US" sz="1050" b="0" i="0" dirty="0">
                <a:solidFill>
                  <a:schemeClr val="tx2"/>
                </a:solidFill>
                <a:effectLst/>
                <a:latin typeface="system-ui"/>
              </a:rPr>
              <a:t> E, </a:t>
            </a:r>
            <a:r>
              <a:rPr lang="en-US" sz="1050" b="0" i="0" dirty="0" err="1">
                <a:solidFill>
                  <a:schemeClr val="tx2"/>
                </a:solidFill>
                <a:effectLst/>
                <a:latin typeface="system-ui"/>
              </a:rPr>
              <a:t>Dobkin</a:t>
            </a:r>
            <a:r>
              <a:rPr lang="en-US" sz="1050" b="0" i="0" dirty="0">
                <a:solidFill>
                  <a:schemeClr val="tx2"/>
                </a:solidFill>
                <a:effectLst/>
                <a:latin typeface="system-ui"/>
              </a:rPr>
              <a:t> F, Frogner BK. Documenting Latino Representation In The US Health Workforce. Health </a:t>
            </a:r>
            <a:r>
              <a:rPr lang="en-US" sz="1050" b="0" i="0" dirty="0" err="1">
                <a:solidFill>
                  <a:schemeClr val="tx2"/>
                </a:solidFill>
                <a:effectLst/>
                <a:latin typeface="system-ui"/>
              </a:rPr>
              <a:t>Aff</a:t>
            </a:r>
            <a:r>
              <a:rPr lang="en-US" sz="1050" b="0" i="0" dirty="0">
                <a:solidFill>
                  <a:schemeClr val="tx2"/>
                </a:solidFill>
                <a:effectLst/>
                <a:latin typeface="system-ui"/>
              </a:rPr>
              <a:t> (Millwood). 2023 Jul;42(7):997-1001. </a:t>
            </a:r>
            <a:r>
              <a:rPr lang="en-US" sz="1050" b="0" i="0" dirty="0" err="1">
                <a:solidFill>
                  <a:schemeClr val="tx2"/>
                </a:solidFill>
                <a:effectLst/>
                <a:latin typeface="system-ui"/>
              </a:rPr>
              <a:t>doi</a:t>
            </a:r>
            <a:r>
              <a:rPr lang="en-US" sz="1050" b="0" i="0" dirty="0">
                <a:solidFill>
                  <a:schemeClr val="tx2"/>
                </a:solidFill>
                <a:effectLst/>
                <a:latin typeface="system-ui"/>
              </a:rPr>
              <a:t>: 10.1377/hlthaff.2022.01348. PMID: 37406235.</a:t>
            </a:r>
            <a:endParaRPr lang="en-US" sz="1050" dirty="0">
              <a:solidFill>
                <a:schemeClr val="tx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FA3B4D-2771-6507-B739-60807BDD7EAA}"/>
              </a:ext>
            </a:extLst>
          </p:cNvPr>
          <p:cNvSpPr txBox="1"/>
          <p:nvPr/>
        </p:nvSpPr>
        <p:spPr>
          <a:xfrm>
            <a:off x="8761261" y="1405643"/>
            <a:ext cx="2786340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>
                <a:solidFill>
                  <a:schemeClr val="tx2"/>
                </a:solidFill>
                <a:effectLst/>
                <a:latin typeface="Helvetica" pitchFamily="2" charset="0"/>
              </a:rPr>
              <a:t>US Workforce</a:t>
            </a:r>
          </a:p>
          <a:p>
            <a:r>
              <a:rPr lang="en-US" sz="1600" dirty="0">
                <a:solidFill>
                  <a:schemeClr val="tx2"/>
                </a:solidFill>
                <a:effectLst/>
                <a:latin typeface="Helvetica" pitchFamily="2" charset="0"/>
              </a:rPr>
              <a:t>Mexican Americans - 10.7% </a:t>
            </a:r>
          </a:p>
          <a:p>
            <a:r>
              <a:rPr lang="en-US" sz="1600" dirty="0">
                <a:solidFill>
                  <a:schemeClr val="tx2"/>
                </a:solidFill>
                <a:effectLst/>
                <a:latin typeface="Helvetica" pitchFamily="2" charset="0"/>
              </a:rPr>
              <a:t>Puerto Ricans - 1.6%</a:t>
            </a:r>
          </a:p>
          <a:p>
            <a:r>
              <a:rPr lang="en-US" sz="1600" dirty="0">
                <a:solidFill>
                  <a:schemeClr val="tx2"/>
                </a:solidFill>
                <a:effectLst/>
                <a:latin typeface="Helvetica" pitchFamily="2" charset="0"/>
              </a:rPr>
              <a:t>Cuban Americans - 0.8%</a:t>
            </a:r>
          </a:p>
          <a:p>
            <a:r>
              <a:rPr lang="en-US" sz="1600" dirty="0">
                <a:solidFill>
                  <a:schemeClr val="tx2"/>
                </a:solidFill>
                <a:effectLst/>
                <a:latin typeface="Helvetica" pitchFamily="2" charset="0"/>
              </a:rPr>
              <a:t>Other Latinos - 4.8%</a:t>
            </a:r>
          </a:p>
        </p:txBody>
      </p:sp>
    </p:spTree>
    <p:extLst>
      <p:ext uri="{BB962C8B-B14F-4D97-AF65-F5344CB8AC3E}">
        <p14:creationId xmlns:p14="http://schemas.microsoft.com/office/powerpoint/2010/main" val="2339342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Placeholder 3">
            <a:extLst>
              <a:ext uri="{FF2B5EF4-FFF2-40B4-BE49-F238E27FC236}">
                <a16:creationId xmlns:a16="http://schemas.microsoft.com/office/drawing/2014/main" id="{03E49488-3F06-B343-69B1-043256EDA457}"/>
              </a:ext>
            </a:extLst>
          </p:cNvPr>
          <p:cNvGraphicFramePr>
            <a:graphicFrameLocks noGrp="1"/>
          </p:cNvGraphicFramePr>
          <p:nvPr>
            <p:ph type="chart" idx="2"/>
          </p:nvPr>
        </p:nvGraphicFramePr>
        <p:xfrm>
          <a:off x="413359" y="1736725"/>
          <a:ext cx="11511419" cy="4432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D2A1C2-722E-CF24-B384-671A4E346B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tx2"/>
                </a:solidFill>
                <a:effectLst/>
                <a:latin typeface="Helvetica" pitchFamily="2" charset="0"/>
              </a:rPr>
              <a:t>Latino Representation</a:t>
            </a:r>
            <a:r>
              <a:rPr lang="en-US" dirty="0">
                <a:solidFill>
                  <a:schemeClr val="tx2"/>
                </a:solidFill>
                <a:latin typeface="Helvetica" pitchFamily="2" charset="0"/>
              </a:rPr>
              <a:t> in Healthcare Occupations and Professions</a:t>
            </a:r>
            <a:endParaRPr lang="en-US" sz="2000" dirty="0">
              <a:solidFill>
                <a:schemeClr val="tx2"/>
              </a:solidFill>
              <a:latin typeface="Helvetica" pitchFamily="2" charset="0"/>
            </a:endParaRPr>
          </a:p>
          <a:p>
            <a:r>
              <a:rPr lang="en-US" sz="2000" dirty="0">
                <a:solidFill>
                  <a:schemeClr val="tx2"/>
                </a:solidFill>
                <a:effectLst/>
                <a:latin typeface="Helvetica" pitchFamily="2" charset="0"/>
              </a:rPr>
              <a:t>Health care support, personal care and service occupations</a:t>
            </a:r>
          </a:p>
          <a:p>
            <a:endParaRPr lang="en-US" sz="2000" dirty="0">
              <a:solidFill>
                <a:schemeClr val="tx2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6AE2B2-013B-4E31-6332-04DB256AE493}"/>
              </a:ext>
            </a:extLst>
          </p:cNvPr>
          <p:cNvCxnSpPr/>
          <p:nvPr/>
        </p:nvCxnSpPr>
        <p:spPr>
          <a:xfrm>
            <a:off x="1236592" y="3795386"/>
            <a:ext cx="10684701" cy="0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F7B054B-A7F5-F71A-937D-0EA85C73B948}"/>
              </a:ext>
            </a:extLst>
          </p:cNvPr>
          <p:cNvSpPr txBox="1"/>
          <p:nvPr/>
        </p:nvSpPr>
        <p:spPr>
          <a:xfrm>
            <a:off x="0" y="6334493"/>
            <a:ext cx="791644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2"/>
                </a:solidFill>
              </a:rPr>
              <a:t>Source: </a:t>
            </a:r>
            <a:r>
              <a:rPr lang="en-US" sz="1050" b="0" i="0" dirty="0">
                <a:solidFill>
                  <a:schemeClr val="tx2"/>
                </a:solidFill>
                <a:effectLst/>
                <a:latin typeface="system-ui"/>
              </a:rPr>
              <a:t>Islas IG, Brantley E, </a:t>
            </a:r>
            <a:r>
              <a:rPr lang="en-US" sz="1050" b="0" i="0" dirty="0" err="1">
                <a:solidFill>
                  <a:schemeClr val="tx2"/>
                </a:solidFill>
                <a:effectLst/>
                <a:latin typeface="system-ui"/>
              </a:rPr>
              <a:t>Portela</a:t>
            </a:r>
            <a:r>
              <a:rPr lang="en-US" sz="1050" b="0" i="0" dirty="0">
                <a:solidFill>
                  <a:schemeClr val="tx2"/>
                </a:solidFill>
                <a:effectLst/>
                <a:latin typeface="system-ui"/>
              </a:rPr>
              <a:t> Martinez M, </a:t>
            </a:r>
            <a:r>
              <a:rPr lang="en-US" sz="1050" b="0" i="0" dirty="0" err="1">
                <a:solidFill>
                  <a:schemeClr val="tx2"/>
                </a:solidFill>
                <a:effectLst/>
                <a:latin typeface="system-ui"/>
              </a:rPr>
              <a:t>Salsberg</a:t>
            </a:r>
            <a:r>
              <a:rPr lang="en-US" sz="1050" b="0" i="0" dirty="0">
                <a:solidFill>
                  <a:schemeClr val="tx2"/>
                </a:solidFill>
                <a:effectLst/>
                <a:latin typeface="system-ui"/>
              </a:rPr>
              <a:t> E, </a:t>
            </a:r>
            <a:r>
              <a:rPr lang="en-US" sz="1050" b="0" i="0" dirty="0" err="1">
                <a:solidFill>
                  <a:schemeClr val="tx2"/>
                </a:solidFill>
                <a:effectLst/>
                <a:latin typeface="system-ui"/>
              </a:rPr>
              <a:t>Dobkin</a:t>
            </a:r>
            <a:r>
              <a:rPr lang="en-US" sz="1050" b="0" i="0" dirty="0">
                <a:solidFill>
                  <a:schemeClr val="tx2"/>
                </a:solidFill>
                <a:effectLst/>
                <a:latin typeface="system-ui"/>
              </a:rPr>
              <a:t> F, Frogner BK. Documenting Latino Representation In The US Health Workforce. Health </a:t>
            </a:r>
            <a:r>
              <a:rPr lang="en-US" sz="1050" b="0" i="0" dirty="0" err="1">
                <a:solidFill>
                  <a:schemeClr val="tx2"/>
                </a:solidFill>
                <a:effectLst/>
                <a:latin typeface="system-ui"/>
              </a:rPr>
              <a:t>Aff</a:t>
            </a:r>
            <a:r>
              <a:rPr lang="en-US" sz="1050" b="0" i="0" dirty="0">
                <a:solidFill>
                  <a:schemeClr val="tx2"/>
                </a:solidFill>
                <a:effectLst/>
                <a:latin typeface="system-ui"/>
              </a:rPr>
              <a:t> (Millwood). 2023 Jul;42(7):997-1001. </a:t>
            </a:r>
            <a:r>
              <a:rPr lang="en-US" sz="1050" b="0" i="0" dirty="0" err="1">
                <a:solidFill>
                  <a:schemeClr val="tx2"/>
                </a:solidFill>
                <a:effectLst/>
                <a:latin typeface="system-ui"/>
              </a:rPr>
              <a:t>doi</a:t>
            </a:r>
            <a:r>
              <a:rPr lang="en-US" sz="1050" b="0" i="0" dirty="0">
                <a:solidFill>
                  <a:schemeClr val="tx2"/>
                </a:solidFill>
                <a:effectLst/>
                <a:latin typeface="system-ui"/>
              </a:rPr>
              <a:t>: 10.1377/hlthaff.2022.01348. PMID: 37406235.</a:t>
            </a:r>
            <a:endParaRPr lang="en-US" sz="1050" dirty="0">
              <a:solidFill>
                <a:schemeClr val="tx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7D60AF-2700-1C6A-3F4D-05BB3D41948A}"/>
              </a:ext>
            </a:extLst>
          </p:cNvPr>
          <p:cNvSpPr txBox="1"/>
          <p:nvPr/>
        </p:nvSpPr>
        <p:spPr>
          <a:xfrm>
            <a:off x="7916449" y="1708397"/>
            <a:ext cx="2786340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>
                <a:solidFill>
                  <a:schemeClr val="tx2"/>
                </a:solidFill>
                <a:effectLst/>
                <a:latin typeface="Helvetica" pitchFamily="2" charset="0"/>
              </a:rPr>
              <a:t>US Workforce</a:t>
            </a:r>
          </a:p>
          <a:p>
            <a:r>
              <a:rPr lang="en-US" sz="1600" dirty="0">
                <a:solidFill>
                  <a:schemeClr val="tx2"/>
                </a:solidFill>
                <a:effectLst/>
                <a:latin typeface="Helvetica" pitchFamily="2" charset="0"/>
              </a:rPr>
              <a:t>Mexican Americans - 10.7% </a:t>
            </a:r>
          </a:p>
          <a:p>
            <a:r>
              <a:rPr lang="en-US" sz="1600" dirty="0">
                <a:solidFill>
                  <a:schemeClr val="tx2"/>
                </a:solidFill>
                <a:effectLst/>
                <a:latin typeface="Helvetica" pitchFamily="2" charset="0"/>
              </a:rPr>
              <a:t>Puerto Ricans - 1.6%</a:t>
            </a:r>
          </a:p>
          <a:p>
            <a:r>
              <a:rPr lang="en-US" sz="1600" dirty="0">
                <a:solidFill>
                  <a:schemeClr val="tx2"/>
                </a:solidFill>
                <a:effectLst/>
                <a:latin typeface="Helvetica" pitchFamily="2" charset="0"/>
              </a:rPr>
              <a:t>Cuban Americans - 0.8%</a:t>
            </a:r>
          </a:p>
          <a:p>
            <a:r>
              <a:rPr lang="en-US" sz="1600" dirty="0">
                <a:solidFill>
                  <a:schemeClr val="tx2"/>
                </a:solidFill>
                <a:effectLst/>
                <a:latin typeface="Helvetica" pitchFamily="2" charset="0"/>
              </a:rPr>
              <a:t>Other Latinos - 4.8%</a:t>
            </a:r>
          </a:p>
        </p:txBody>
      </p:sp>
    </p:spTree>
    <p:extLst>
      <p:ext uri="{BB962C8B-B14F-4D97-AF65-F5344CB8AC3E}">
        <p14:creationId xmlns:p14="http://schemas.microsoft.com/office/powerpoint/2010/main" val="3204801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A0C78-13E1-5F97-3C1A-1F2E623813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Latino Presence in Educational Pipeline, 2010-12 and 2019-2021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B8DA7A0-0A59-B7F6-FBF6-1BDDC03CE9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2440469"/>
              </p:ext>
            </p:extLst>
          </p:nvPr>
        </p:nvGraphicFramePr>
        <p:xfrm>
          <a:off x="953678" y="1657196"/>
          <a:ext cx="10284644" cy="4592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Down Arrow 4">
            <a:extLst>
              <a:ext uri="{FF2B5EF4-FFF2-40B4-BE49-F238E27FC236}">
                <a16:creationId xmlns:a16="http://schemas.microsoft.com/office/drawing/2014/main" id="{062E34E9-F130-8ED4-B837-52C70BFD17A8}"/>
              </a:ext>
            </a:extLst>
          </p:cNvPr>
          <p:cNvSpPr/>
          <p:nvPr/>
        </p:nvSpPr>
        <p:spPr>
          <a:xfrm rot="10800000">
            <a:off x="6352116" y="3836710"/>
            <a:ext cx="405353" cy="42185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750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F1746-67A9-59DD-C95B-8A94A1F4B9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2803" y="2148450"/>
            <a:ext cx="1904216" cy="1537430"/>
          </a:xfrm>
          <a:ln w="25400"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2000" dirty="0"/>
              <a:t>39 </a:t>
            </a:r>
          </a:p>
          <a:p>
            <a:pPr marL="228600" indent="0" algn="ctr"/>
            <a:r>
              <a:rPr lang="en-US" sz="2000" dirty="0"/>
              <a:t>will start at a Community College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CE66B2-9673-14B3-0AD0-CBD6D1750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1606" y="274018"/>
            <a:ext cx="7772400" cy="583304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A38CA72-F6BA-1F08-FECF-6043B9C7BAB2}"/>
              </a:ext>
            </a:extLst>
          </p:cNvPr>
          <p:cNvCxnSpPr>
            <a:cxnSpLocks/>
          </p:cNvCxnSpPr>
          <p:nvPr/>
        </p:nvCxnSpPr>
        <p:spPr>
          <a:xfrm flipH="1">
            <a:off x="2099312" y="2535810"/>
            <a:ext cx="1082426" cy="292231"/>
          </a:xfrm>
          <a:prstGeom prst="straightConnector1">
            <a:avLst/>
          </a:prstGeom>
          <a:ln w="444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5000757-FF83-23F2-603A-B0A290D38267}"/>
              </a:ext>
            </a:extLst>
          </p:cNvPr>
          <p:cNvCxnSpPr>
            <a:cxnSpLocks/>
          </p:cNvCxnSpPr>
          <p:nvPr/>
        </p:nvCxnSpPr>
        <p:spPr>
          <a:xfrm>
            <a:off x="2099312" y="3280638"/>
            <a:ext cx="1008667" cy="244236"/>
          </a:xfrm>
          <a:prstGeom prst="straightConnector1">
            <a:avLst/>
          </a:prstGeom>
          <a:ln w="444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5564249-412B-151D-1579-FD23B0FF9E5E}"/>
              </a:ext>
            </a:extLst>
          </p:cNvPr>
          <p:cNvSpPr txBox="1"/>
          <p:nvPr/>
        </p:nvSpPr>
        <p:spPr>
          <a:xfrm>
            <a:off x="160256" y="6325421"/>
            <a:ext cx="3878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Source: Veronica Velez, PhD, WWU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EC8D7C-3B9B-11B4-9AFC-DAB67FC8F7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3645" y="942681"/>
            <a:ext cx="1571989" cy="516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007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agBrick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A80E76-BEB2-1851-2E82-3B8814A9D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097" y="46461"/>
            <a:ext cx="8653806" cy="676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0741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Placeholder 3">
            <a:extLst>
              <a:ext uri="{FF2B5EF4-FFF2-40B4-BE49-F238E27FC236}">
                <a16:creationId xmlns:a16="http://schemas.microsoft.com/office/drawing/2014/main" id="{85DC53DD-43E6-C7E7-2A51-AD0BD9C9274C}"/>
              </a:ext>
            </a:extLst>
          </p:cNvPr>
          <p:cNvGraphicFramePr>
            <a:graphicFrameLocks noGrp="1"/>
          </p:cNvGraphicFramePr>
          <p:nvPr>
            <p:ph type="chart" idx="4294967295"/>
          </p:nvPr>
        </p:nvGraphicFramePr>
        <p:xfrm>
          <a:off x="566057" y="1556657"/>
          <a:ext cx="5301343" cy="46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289D5C5-93B2-B9BD-6AD3-EB66292D01DD}"/>
              </a:ext>
            </a:extLst>
          </p:cNvPr>
          <p:cNvSpPr txBox="1"/>
          <p:nvPr/>
        </p:nvSpPr>
        <p:spPr>
          <a:xfrm>
            <a:off x="566057" y="688975"/>
            <a:ext cx="4604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ACGME Residents, United States, 2021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(N=152,043)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58D9BC-320D-AAA8-7B53-FDE76B5C861B}"/>
              </a:ext>
            </a:extLst>
          </p:cNvPr>
          <p:cNvSpPr txBox="1"/>
          <p:nvPr/>
        </p:nvSpPr>
        <p:spPr>
          <a:xfrm>
            <a:off x="1637609" y="6401063"/>
            <a:ext cx="31582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Source: 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Arial"/>
                <a:sym typeface="Arial"/>
              </a:rPr>
              <a:t>ACGME Data Resource Book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2292BE8-9526-C503-E671-9AAF5761E2C8}"/>
              </a:ext>
            </a:extLst>
          </p:cNvPr>
          <p:cNvGraphicFramePr/>
          <p:nvPr/>
        </p:nvGraphicFramePr>
        <p:xfrm>
          <a:off x="6324602" y="1697189"/>
          <a:ext cx="5718627" cy="4471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5EE6406-9AA6-DBB4-0180-357489C4C27E}"/>
              </a:ext>
            </a:extLst>
          </p:cNvPr>
          <p:cNvSpPr txBox="1"/>
          <p:nvPr/>
        </p:nvSpPr>
        <p:spPr>
          <a:xfrm>
            <a:off x="6762751" y="688975"/>
            <a:ext cx="484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US Medical Students, United States, 2018-19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(N=21,622)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FE9B64-E392-826D-AB4C-F859F7BBD20B}"/>
              </a:ext>
            </a:extLst>
          </p:cNvPr>
          <p:cNvSpPr txBox="1"/>
          <p:nvPr/>
        </p:nvSpPr>
        <p:spPr>
          <a:xfrm>
            <a:off x="7608002" y="6401063"/>
            <a:ext cx="31518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Source: 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Arial"/>
                <a:sym typeface="Arial"/>
              </a:rPr>
              <a:t>AAMC Diversity Data Report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5F3554-F787-78C0-EB69-A591E7324701}"/>
              </a:ext>
            </a:extLst>
          </p:cNvPr>
          <p:cNvSpPr txBox="1"/>
          <p:nvPr/>
        </p:nvSpPr>
        <p:spPr>
          <a:xfrm>
            <a:off x="3601393" y="5922342"/>
            <a:ext cx="4532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Latinx Population 20-30 years of age: 23%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2776F5B-BF8E-AEFA-CEBD-AF35540BB903}"/>
              </a:ext>
            </a:extLst>
          </p:cNvPr>
          <p:cNvCxnSpPr/>
          <p:nvPr/>
        </p:nvCxnSpPr>
        <p:spPr>
          <a:xfrm>
            <a:off x="6096000" y="1110227"/>
            <a:ext cx="0" cy="463754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17831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"/>
          <p:cNvSpPr txBox="1">
            <a:spLocks noGrp="1"/>
          </p:cNvSpPr>
          <p:nvPr>
            <p:ph type="body" idx="1"/>
          </p:nvPr>
        </p:nvSpPr>
        <p:spPr>
          <a:xfrm>
            <a:off x="416350" y="292247"/>
            <a:ext cx="11359299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 algn="ctr">
              <a:spcBef>
                <a:spcPts val="0"/>
              </a:spcBef>
            </a:pPr>
            <a:r>
              <a:rPr lang="en-US" dirty="0"/>
              <a:t>Latino Physicians Only Constitute 3% of the MD Workforce in WA</a:t>
            </a:r>
            <a:endParaRPr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935089D-D8AB-47AC-9F69-531A20E509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9901901"/>
              </p:ext>
            </p:extLst>
          </p:nvPr>
        </p:nvGraphicFramePr>
        <p:xfrm>
          <a:off x="733226" y="5224633"/>
          <a:ext cx="6110633" cy="1341120"/>
        </p:xfrm>
        <a:graphic>
          <a:graphicData uri="http://schemas.openxmlformats.org/drawingml/2006/table">
            <a:tbl>
              <a:tblPr/>
              <a:tblGrid>
                <a:gridCol w="3710821">
                  <a:extLst>
                    <a:ext uri="{9D8B030D-6E8A-4147-A177-3AD203B41FA5}">
                      <a16:colId xmlns:a16="http://schemas.microsoft.com/office/drawing/2014/main" val="1498863112"/>
                    </a:ext>
                  </a:extLst>
                </a:gridCol>
                <a:gridCol w="2399812">
                  <a:extLst>
                    <a:ext uri="{9D8B030D-6E8A-4147-A177-3AD203B41FA5}">
                      <a16:colId xmlns:a16="http://schemas.microsoft.com/office/drawing/2014/main" val="1140433468"/>
                    </a:ext>
                  </a:extLst>
                </a:gridCol>
              </a:tblGrid>
              <a:tr h="305507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 (%) </a:t>
                      </a:r>
                      <a:endParaRPr lang="en-US" sz="1600" b="0" i="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8346831"/>
                  </a:ext>
                </a:extLst>
              </a:tr>
              <a:tr h="305507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 i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Latino Physicians </a:t>
                      </a:r>
                      <a:endParaRPr lang="en-US" sz="1600" b="0" i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462 (3.1%)  </a:t>
                      </a:r>
                      <a:endParaRPr lang="en-US" sz="1600" b="0" i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226644"/>
                  </a:ext>
                </a:extLst>
              </a:tr>
              <a:tr h="305507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 i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Non-Latino Physicians </a:t>
                      </a:r>
                      <a:endParaRPr lang="en-US" sz="1600" b="0" i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13,208 (89.7%) </a:t>
                      </a:r>
                      <a:endParaRPr lang="en-US" sz="1600" b="0" i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6776931"/>
                  </a:ext>
                </a:extLst>
              </a:tr>
              <a:tr h="305507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 i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No race/ethnicity reported </a:t>
                      </a:r>
                      <a:endParaRPr lang="en-US" sz="1600" b="0" i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1,061 (7.2%) </a:t>
                      </a:r>
                      <a:endParaRPr lang="en-US" sz="1600" b="0" i="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1082793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20745B77-66CC-4DE8-976A-83312D5B6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37" y="1145329"/>
            <a:ext cx="7282149" cy="40641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A56E5C-6692-8D42-A80E-662ACEB5136E}"/>
              </a:ext>
            </a:extLst>
          </p:cNvPr>
          <p:cNvSpPr txBox="1"/>
          <p:nvPr/>
        </p:nvSpPr>
        <p:spPr>
          <a:xfrm>
            <a:off x="6166699" y="2598003"/>
            <a:ext cx="5608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Physician to Population Ratios: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Latino Physicians: 45 per 100,000 Latino Population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White Physicians: 277 per 100,000 per White Population</a:t>
            </a:r>
          </a:p>
        </p:txBody>
      </p:sp>
    </p:spTree>
    <p:extLst>
      <p:ext uri="{BB962C8B-B14F-4D97-AF65-F5344CB8AC3E}">
        <p14:creationId xmlns:p14="http://schemas.microsoft.com/office/powerpoint/2010/main" val="15823428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"/>
          <p:cNvSpPr txBox="1">
            <a:spLocks noGrp="1"/>
          </p:cNvSpPr>
          <p:nvPr>
            <p:ph type="body" idx="1"/>
          </p:nvPr>
        </p:nvSpPr>
        <p:spPr>
          <a:xfrm>
            <a:off x="631596" y="214519"/>
            <a:ext cx="11029361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 algn="ctr">
              <a:spcBef>
                <a:spcPts val="0"/>
              </a:spcBef>
            </a:pPr>
            <a:r>
              <a:rPr lang="en-US" dirty="0"/>
              <a:t>75% of Latino Physicians Speak Spanish in Washington State</a:t>
            </a:r>
            <a:endParaRPr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EE505FB-51A9-4FE1-8ED8-6F77B6D9D3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9783471"/>
              </p:ext>
            </p:extLst>
          </p:nvPr>
        </p:nvGraphicFramePr>
        <p:xfrm>
          <a:off x="3198426" y="5033890"/>
          <a:ext cx="5795146" cy="1463040"/>
        </p:xfrm>
        <a:graphic>
          <a:graphicData uri="http://schemas.openxmlformats.org/drawingml/2006/table">
            <a:tbl>
              <a:tblPr/>
              <a:tblGrid>
                <a:gridCol w="2247578">
                  <a:extLst>
                    <a:ext uri="{9D8B030D-6E8A-4147-A177-3AD203B41FA5}">
                      <a16:colId xmlns:a16="http://schemas.microsoft.com/office/drawing/2014/main" val="1309832054"/>
                    </a:ext>
                  </a:extLst>
                </a:gridCol>
                <a:gridCol w="3547568">
                  <a:extLst>
                    <a:ext uri="{9D8B030D-6E8A-4147-A177-3AD203B41FA5}">
                      <a16:colId xmlns:a16="http://schemas.microsoft.com/office/drawing/2014/main" val="10002829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0" i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0" i="0">
                          <a:effectLst/>
                          <a:latin typeface="Calibri" panose="020F0502020204030204" pitchFamily="34" charset="0"/>
                        </a:rPr>
                        <a:t>Latino Physicians  (N=462) </a:t>
                      </a:r>
                      <a:endParaRPr lang="en-US" sz="1800" b="0" i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120849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effectLst/>
                          <a:latin typeface="Calibri" panose="020F0502020204030204" pitchFamily="34" charset="0"/>
                        </a:rPr>
                        <a:t>Speaks Spanish, n (%) </a:t>
                      </a:r>
                      <a:endParaRPr lang="en-US" sz="1800" b="0" i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0" i="0">
                          <a:effectLst/>
                          <a:latin typeface="Calibri" panose="020F0502020204030204" pitchFamily="34" charset="0"/>
                        </a:rPr>
                        <a:t>347 (75.1%) </a:t>
                      </a:r>
                      <a:endParaRPr lang="en-US" sz="1800" b="0" i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655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effectLst/>
                          <a:latin typeface="Calibri" panose="020F0502020204030204" pitchFamily="34" charset="0"/>
                        </a:rPr>
                        <a:t>     U.S. Degree </a:t>
                      </a:r>
                      <a:endParaRPr lang="en-US" sz="1800" b="0" i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0" i="0">
                          <a:effectLst/>
                          <a:latin typeface="Calibri" panose="020F0502020204030204" pitchFamily="34" charset="0"/>
                        </a:rPr>
                        <a:t>237 (51.3%) </a:t>
                      </a:r>
                      <a:endParaRPr lang="en-US" sz="1800" b="0" i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92424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effectLst/>
                          <a:latin typeface="Calibri" panose="020F0502020204030204" pitchFamily="34" charset="0"/>
                        </a:rPr>
                        <a:t>     Foreign Degree </a:t>
                      </a:r>
                      <a:endParaRPr lang="en-US" sz="1800" b="0" i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0" i="0" dirty="0">
                          <a:effectLst/>
                          <a:latin typeface="Calibri" panose="020F0502020204030204" pitchFamily="34" charset="0"/>
                        </a:rPr>
                        <a:t>110 (23.8%) </a:t>
                      </a:r>
                      <a:endParaRPr lang="en-US" sz="1800" b="0" i="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1639881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2B81C5FE-05C1-4687-A215-84D2A9957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758" y="1092590"/>
            <a:ext cx="6108483" cy="375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731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12A3A9-AADC-7FEE-63AE-6206B6C14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452" y="2401824"/>
            <a:ext cx="6153368" cy="4456176"/>
          </a:xfrm>
        </p:spPr>
        <p:txBody>
          <a:bodyPr>
            <a:normAutofit lnSpcReduction="10000"/>
          </a:bodyPr>
          <a:lstStyle/>
          <a:p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</a:rPr>
              <a:t>A</a:t>
            </a:r>
            <a:r>
              <a:rPr lang="en-US" sz="260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state-supported interdisciplinary research center at the University of Washington</a:t>
            </a:r>
          </a:p>
          <a:p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</a:rPr>
              <a:t>We </a:t>
            </a:r>
            <a:r>
              <a:rPr lang="en-US" sz="260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conduct community-engaged research through capacity building and authentic partnerships with community stakeholders to promote the health and well-being of Latino communities in WA state</a:t>
            </a:r>
          </a:p>
          <a:p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</a:rPr>
              <a:t>Through our impactful research, we </a:t>
            </a:r>
            <a:r>
              <a:rPr lang="en-US" sz="2600" dirty="0" err="1">
                <a:solidFill>
                  <a:schemeClr val="tx1"/>
                </a:solidFill>
                <a:latin typeface="Calibri" panose="020F0502020204030204" pitchFamily="34" charset="0"/>
              </a:rPr>
              <a:t>intentfully</a:t>
            </a: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</a:rPr>
              <a:t> inform policy and practice</a:t>
            </a:r>
            <a:endParaRPr lang="en-US" sz="2600" dirty="0"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  <a:p>
            <a:r>
              <a:rPr lang="en-US" sz="260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The center is housed administratively within the School of Social Work</a:t>
            </a:r>
            <a:endParaRPr lang="en-US" sz="2600" dirty="0">
              <a:solidFill>
                <a:schemeClr val="tx1"/>
              </a:solidFill>
              <a:effectLst/>
            </a:endParaRPr>
          </a:p>
          <a:p>
            <a:endParaRPr lang="en-US" dirty="0"/>
          </a:p>
        </p:txBody>
      </p:sp>
      <p:pic>
        <p:nvPicPr>
          <p:cNvPr id="1025" name="Picture 1" descr="page3image11504272">
            <a:extLst>
              <a:ext uri="{FF2B5EF4-FFF2-40B4-BE49-F238E27FC236}">
                <a16:creationId xmlns:a16="http://schemas.microsoft.com/office/drawing/2014/main" id="{301C9BE6-EB0A-2085-19B6-8570F5CEE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402457"/>
            <a:ext cx="54864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oogle Shape;24;p37">
            <a:extLst>
              <a:ext uri="{FF2B5EF4-FFF2-40B4-BE49-F238E27FC236}">
                <a16:creationId xmlns:a16="http://schemas.microsoft.com/office/drawing/2014/main" id="{4FBF2555-8894-FDC4-8DD1-2AF88288999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499" y="311156"/>
            <a:ext cx="9867481" cy="1866335"/>
          </a:xfrm>
          <a:prstGeom prst="rect">
            <a:avLst/>
          </a:prstGeom>
          <a:noFill/>
          <a:ln>
            <a:noFill/>
          </a:ln>
          <a:effectLst>
            <a:glow rad="889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733034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CC293D-EB76-3249-8CCA-CFC8A4C996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3060" y="172991"/>
            <a:ext cx="9846671" cy="99199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Latino Physician Projections</a:t>
            </a:r>
          </a:p>
          <a:p>
            <a:r>
              <a:rPr lang="en-US" dirty="0"/>
              <a:t>2020-2040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875714-87EE-F247-A512-16D628296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608" y="1313783"/>
            <a:ext cx="7402998" cy="5371226"/>
          </a:xfrm>
          <a:prstGeom prst="rect">
            <a:avLst/>
          </a:prstGeom>
        </p:spPr>
      </p:pic>
      <p:sp>
        <p:nvSpPr>
          <p:cNvPr id="6" name="Line Callout 1 5">
            <a:extLst>
              <a:ext uri="{FF2B5EF4-FFF2-40B4-BE49-F238E27FC236}">
                <a16:creationId xmlns:a16="http://schemas.microsoft.com/office/drawing/2014/main" id="{22E862FE-2C7D-1543-9348-D8ED4175C4C5}"/>
              </a:ext>
            </a:extLst>
          </p:cNvPr>
          <p:cNvSpPr/>
          <p:nvPr/>
        </p:nvSpPr>
        <p:spPr>
          <a:xfrm>
            <a:off x="9889612" y="4946573"/>
            <a:ext cx="528809" cy="462709"/>
          </a:xfrm>
          <a:prstGeom prst="borderCallout1">
            <a:avLst>
              <a:gd name="adj1" fmla="val 18750"/>
              <a:gd name="adj2" fmla="val -8333"/>
              <a:gd name="adj3" fmla="val -160917"/>
              <a:gd name="adj4" fmla="val -7136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3006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3%</a:t>
            </a:r>
          </a:p>
        </p:txBody>
      </p:sp>
      <p:sp>
        <p:nvSpPr>
          <p:cNvPr id="7" name="Line Callout 1 6">
            <a:extLst>
              <a:ext uri="{FF2B5EF4-FFF2-40B4-BE49-F238E27FC236}">
                <a16:creationId xmlns:a16="http://schemas.microsoft.com/office/drawing/2014/main" id="{6C99310E-D944-4C42-BB3D-664EB0EF8AF2}"/>
              </a:ext>
            </a:extLst>
          </p:cNvPr>
          <p:cNvSpPr/>
          <p:nvPr/>
        </p:nvSpPr>
        <p:spPr>
          <a:xfrm>
            <a:off x="11151648" y="4991208"/>
            <a:ext cx="450401" cy="484743"/>
          </a:xfrm>
          <a:prstGeom prst="borderCallout1">
            <a:avLst>
              <a:gd name="adj1" fmla="val 18750"/>
              <a:gd name="adj2" fmla="val -8333"/>
              <a:gd name="adj3" fmla="val -169318"/>
              <a:gd name="adj4" fmla="val -7444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33006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5%</a:t>
            </a:r>
          </a:p>
        </p:txBody>
      </p:sp>
      <p:sp>
        <p:nvSpPr>
          <p:cNvPr id="8" name="Line Callout 1 7">
            <a:extLst>
              <a:ext uri="{FF2B5EF4-FFF2-40B4-BE49-F238E27FC236}">
                <a16:creationId xmlns:a16="http://schemas.microsoft.com/office/drawing/2014/main" id="{E0A4192A-FFEB-6848-AD83-BF17F37ED6AC}"/>
              </a:ext>
            </a:extLst>
          </p:cNvPr>
          <p:cNvSpPr/>
          <p:nvPr/>
        </p:nvSpPr>
        <p:spPr>
          <a:xfrm>
            <a:off x="9482263" y="2809301"/>
            <a:ext cx="620924" cy="462709"/>
          </a:xfrm>
          <a:prstGeom prst="borderCallout1">
            <a:avLst>
              <a:gd name="adj1" fmla="val 18750"/>
              <a:gd name="adj2" fmla="val -8333"/>
              <a:gd name="adj3" fmla="val 205283"/>
              <a:gd name="adj4" fmla="val -7129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3006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10%</a:t>
            </a:r>
          </a:p>
        </p:txBody>
      </p:sp>
      <p:sp>
        <p:nvSpPr>
          <p:cNvPr id="10" name="Line Callout 1 9">
            <a:extLst>
              <a:ext uri="{FF2B5EF4-FFF2-40B4-BE49-F238E27FC236}">
                <a16:creationId xmlns:a16="http://schemas.microsoft.com/office/drawing/2014/main" id="{A6E08B99-83B3-8C4E-87D2-FF0F7B4F445B}"/>
              </a:ext>
            </a:extLst>
          </p:cNvPr>
          <p:cNvSpPr/>
          <p:nvPr/>
        </p:nvSpPr>
        <p:spPr>
          <a:xfrm>
            <a:off x="8407553" y="1911427"/>
            <a:ext cx="590931" cy="462708"/>
          </a:xfrm>
          <a:prstGeom prst="borderCallout1">
            <a:avLst>
              <a:gd name="adj1" fmla="val 18750"/>
              <a:gd name="adj2" fmla="val -8333"/>
              <a:gd name="adj3" fmla="val 320757"/>
              <a:gd name="adj4" fmla="val -13364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33006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20%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6CDFB7-8FB3-CF59-C615-6F4155DD7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817" y="2228312"/>
            <a:ext cx="4214176" cy="27628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735279-3432-CE4E-6C61-733DDE741F4F}"/>
              </a:ext>
            </a:extLst>
          </p:cNvPr>
          <p:cNvSpPr txBox="1"/>
          <p:nvPr/>
        </p:nvSpPr>
        <p:spPr>
          <a:xfrm>
            <a:off x="1775233" y="3425094"/>
            <a:ext cx="1037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𝛥=2,382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573DE9-6278-3E34-F808-0F0401BF6490}"/>
              </a:ext>
            </a:extLst>
          </p:cNvPr>
          <p:cNvSpPr txBox="1"/>
          <p:nvPr/>
        </p:nvSpPr>
        <p:spPr>
          <a:xfrm>
            <a:off x="2894029" y="245256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Parity</a:t>
            </a:r>
          </a:p>
        </p:txBody>
      </p:sp>
    </p:spTree>
    <p:extLst>
      <p:ext uri="{BB962C8B-B14F-4D97-AF65-F5344CB8AC3E}">
        <p14:creationId xmlns:p14="http://schemas.microsoft.com/office/powerpoint/2010/main" val="20705271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3D1BBD-4C3C-254B-793F-C3A5F1A64F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7EC1D-5AB8-FF10-5A81-2EE7AE8F507A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The need for more Latino physicians and other treating and diagnosing professionals is urgent and necessary to improve the health of our communities.</a:t>
            </a: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Community and technical colleges play a critical role in helping Latino students attain higher education.</a:t>
            </a: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Programs to provide stepping stones from supporting occupations to diagnosing and treating professions are needed.</a:t>
            </a: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Rather than seek to recruit Latino students from out-of-state, our universities should focus on Latino students in our state.</a:t>
            </a:r>
          </a:p>
        </p:txBody>
      </p:sp>
    </p:spTree>
    <p:extLst>
      <p:ext uri="{BB962C8B-B14F-4D97-AF65-F5344CB8AC3E}">
        <p14:creationId xmlns:p14="http://schemas.microsoft.com/office/powerpoint/2010/main" val="1073575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02D8B6D-3A7B-5F46-A3B9-E2FD1E27EE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sz="3200" dirty="0"/>
              <a:t>A Healthcare Workforce that is inclusive of Latinx People is Necessary to achieve Health Equity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7CA2C-CC94-1847-B333-083E7A72C807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025611" y="1608464"/>
            <a:ext cx="10478530" cy="4466660"/>
          </a:xfrm>
        </p:spPr>
        <p:txBody>
          <a:bodyPr/>
          <a:lstStyle/>
          <a:p>
            <a:r>
              <a:rPr lang="en-US" dirty="0"/>
              <a:t>Linguistic and cultural concordance results in better healthcare for Latino patients with and without limited English proficiency.</a:t>
            </a:r>
          </a:p>
          <a:p>
            <a:pPr lvl="1"/>
            <a:r>
              <a:rPr lang="en-US" sz="1200" dirty="0"/>
              <a:t>Ngo-Metzger Q, Sorkin DH, Phillips RS, Greenfield S, </a:t>
            </a:r>
            <a:r>
              <a:rPr lang="en-US" sz="1200" dirty="0" err="1"/>
              <a:t>Massagli</a:t>
            </a:r>
            <a:r>
              <a:rPr lang="en-US" sz="1200" dirty="0"/>
              <a:t> MP, </a:t>
            </a:r>
            <a:r>
              <a:rPr lang="en-US" sz="1200" dirty="0" err="1"/>
              <a:t>Clarridge</a:t>
            </a:r>
            <a:r>
              <a:rPr lang="en-US" sz="1200" dirty="0"/>
              <a:t> B, Kaplan SH. Providing high-quality care for limited English proficient patients: the importance of language concordance and interpreter use. J Gen Intern Med. 2007 Nov;22 Suppl 2(Suppl 2):324-30. </a:t>
            </a:r>
          </a:p>
          <a:p>
            <a:pPr lvl="1"/>
            <a:r>
              <a:rPr lang="en-US" sz="1200" dirty="0"/>
              <a:t>Waibel S, Wong ST, Katz A, Levesque JF, </a:t>
            </a:r>
            <a:r>
              <a:rPr lang="en-US" sz="1200" dirty="0" err="1"/>
              <a:t>Nibber</a:t>
            </a:r>
            <a:r>
              <a:rPr lang="en-US" sz="1200" dirty="0"/>
              <a:t> R, Haggerty J. The influence of patient-clinician ethnocultural and language concordance on continuity and quality of care: a cross-sectional analysis. </a:t>
            </a:r>
            <a:r>
              <a:rPr lang="en-US" sz="1200" i="1" dirty="0"/>
              <a:t>CMAJ Open</a:t>
            </a:r>
            <a:r>
              <a:rPr lang="en-US" sz="1200" dirty="0"/>
              <a:t>. 2018;6(3):E276-E284. Published 2018 Jul 19. doi:10.9778/cmajo.20170160</a:t>
            </a:r>
            <a:endParaRPr lang="en-US" dirty="0"/>
          </a:p>
          <a:p>
            <a:endParaRPr lang="en-US" dirty="0"/>
          </a:p>
          <a:p>
            <a:r>
              <a:rPr lang="en-US" dirty="0"/>
              <a:t>Latino physicians are more likely to practice in underserved communities.</a:t>
            </a:r>
          </a:p>
          <a:p>
            <a:pPr lvl="1"/>
            <a:r>
              <a:rPr lang="en-US" sz="1200" dirty="0" err="1"/>
              <a:t>Marrast</a:t>
            </a:r>
            <a:r>
              <a:rPr lang="en-US" sz="1200" dirty="0"/>
              <a:t> LM, </a:t>
            </a:r>
            <a:r>
              <a:rPr lang="en-US" sz="1200" dirty="0" err="1"/>
              <a:t>Zallman</a:t>
            </a:r>
            <a:r>
              <a:rPr lang="en-US" sz="1200" dirty="0"/>
              <a:t> L, </a:t>
            </a:r>
            <a:r>
              <a:rPr lang="en-US" sz="1200" dirty="0" err="1"/>
              <a:t>Woolhandler</a:t>
            </a:r>
            <a:r>
              <a:rPr lang="en-US" sz="1200" dirty="0"/>
              <a:t> S, </a:t>
            </a:r>
            <a:r>
              <a:rPr lang="en-US" sz="1200" dirty="0" err="1"/>
              <a:t>Bor</a:t>
            </a:r>
            <a:r>
              <a:rPr lang="en-US" sz="1200" dirty="0"/>
              <a:t> DH, McCormick D. Minority physicians' role in the care of underserved patients: diversifying the physician workforce may be key in addressing health disparities. JAMA Intern Med. 2014 Feb 1;174(2):289-91.</a:t>
            </a:r>
          </a:p>
          <a:p>
            <a:pPr lvl="1"/>
            <a:r>
              <a:rPr lang="en-US" sz="1200" dirty="0" err="1"/>
              <a:t>Komaromy</a:t>
            </a:r>
            <a:r>
              <a:rPr lang="en-US" sz="1200" dirty="0"/>
              <a:t> M, </a:t>
            </a:r>
            <a:r>
              <a:rPr lang="en-US" sz="1200" dirty="0" err="1"/>
              <a:t>Grumbach</a:t>
            </a:r>
            <a:r>
              <a:rPr lang="en-US" sz="1200" dirty="0"/>
              <a:t> K, Drake M, </a:t>
            </a:r>
            <a:r>
              <a:rPr lang="en-US" sz="1200" dirty="0" err="1"/>
              <a:t>Vranizan</a:t>
            </a:r>
            <a:r>
              <a:rPr lang="en-US" sz="1200" dirty="0"/>
              <a:t> K, Lurie N, Keane D, Bindman AB. The role of black and Hispanic physicians in providing health care for underserved populations. N </a:t>
            </a:r>
            <a:r>
              <a:rPr lang="en-US" sz="1200" dirty="0" err="1"/>
              <a:t>Engl</a:t>
            </a:r>
            <a:r>
              <a:rPr lang="en-US" sz="1200" dirty="0"/>
              <a:t> J Med. 1996 May 16;334(20):1305-10. 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30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D579B-FEBE-9E49-9402-A235A4691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554994"/>
            <a:ext cx="8229600" cy="740407"/>
          </a:xfrm>
        </p:spPr>
        <p:txBody>
          <a:bodyPr/>
          <a:lstStyle/>
          <a:p>
            <a:r>
              <a:rPr lang="en-US" dirty="0"/>
              <a:t>Hispanic Population Growth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20BE6A2-04C5-7E43-9E7A-144C478B26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29189" y="1493188"/>
            <a:ext cx="3505200" cy="509562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752349-3BF8-6B46-AED8-AF208906DB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855" y="1571121"/>
            <a:ext cx="4889326" cy="41924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E4B350-195E-1840-3E94-F22AF6DA3597}"/>
              </a:ext>
            </a:extLst>
          </p:cNvPr>
          <p:cNvSpPr txBox="1"/>
          <p:nvPr/>
        </p:nvSpPr>
        <p:spPr>
          <a:xfrm>
            <a:off x="4588597" y="2260521"/>
            <a:ext cx="545342" cy="430887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62</a:t>
            </a:r>
            <a:r>
              <a:rPr lang="en-US" sz="11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-65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1011020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170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663434"/>
            <a:ext cx="8229600" cy="730532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/>
              <a:t>Births Overtake Immigration</a:t>
            </a:r>
            <a:br>
              <a:rPr lang="en-US" sz="2400" dirty="0"/>
            </a:br>
            <a:r>
              <a:rPr lang="en-US" sz="2400" dirty="0"/>
              <a:t>Hispanic Population Growth,1970-2018</a:t>
            </a:r>
          </a:p>
        </p:txBody>
      </p:sp>
      <p:sp>
        <p:nvSpPr>
          <p:cNvPr id="1821706" name="TextBox 4"/>
          <p:cNvSpPr txBox="1">
            <a:spLocks noChangeArrowheads="1"/>
          </p:cNvSpPr>
          <p:nvPr/>
        </p:nvSpPr>
        <p:spPr bwMode="auto">
          <a:xfrm>
            <a:off x="1524001" y="6096000"/>
            <a:ext cx="914400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Notes: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U.S. births and immigrations reflect additions to the U.S. Hispanic population. Deaths and emigration not shown.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Source: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Based on Pew Research Center tabulations of 2015 American Community Survey (1% IPUMS) for 2010-2015, and of the 2010 American Community Survey (1% IPUMS) for 2000s. Data for 1970s, 1980s and 1990s drawn from Pew Research Center historical projections (Passel and Cohn, 2008).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34" charset="-128"/>
            </a:endParaRP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E7A03084-E4E6-4742-BD20-F9BE83C6B5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9737224"/>
              </p:ext>
            </p:extLst>
          </p:nvPr>
        </p:nvGraphicFramePr>
        <p:xfrm>
          <a:off x="4395593" y="1447800"/>
          <a:ext cx="7007747" cy="4594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3A3516ED-D4E0-B342-75A3-E21955A8BF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251" y="2187117"/>
            <a:ext cx="3962992" cy="311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624877"/>
      </p:ext>
    </p:extLst>
  </p:cSld>
  <p:clrMapOvr>
    <a:masterClrMapping/>
  </p:clrMapOvr>
  <p:transition spd="slow"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DC23F-24E9-5491-405D-EEE376FFD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914400"/>
          </a:xfrm>
        </p:spPr>
        <p:txBody>
          <a:bodyPr>
            <a:noAutofit/>
          </a:bodyPr>
          <a:lstStyle/>
          <a:p>
            <a:r>
              <a:rPr lang="en-US" sz="3200" dirty="0"/>
              <a:t>Projected increases in the Latino Share of the US Population Between 2016 and 2060 by Immigration Scenario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1FC80B-4B95-210B-13D8-E0F961D7A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752600"/>
            <a:ext cx="6781800" cy="49205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6156FD-0AFC-A78F-9EAD-A604399987AE}"/>
              </a:ext>
            </a:extLst>
          </p:cNvPr>
          <p:cNvSpPr txBox="1"/>
          <p:nvPr/>
        </p:nvSpPr>
        <p:spPr>
          <a:xfrm>
            <a:off x="9829800" y="5435051"/>
            <a:ext cx="2133600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Source: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Johnson, Sandra, “A Changing Nation: Population Projections Under Alternative Migration Scenarios,” 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Current Population Reports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, P25-1146, U.S. Census Bureau, Washington, DC, 2020. </a:t>
            </a:r>
          </a:p>
        </p:txBody>
      </p:sp>
    </p:spTree>
    <p:extLst>
      <p:ext uri="{BB962C8B-B14F-4D97-AF65-F5344CB8AC3E}">
        <p14:creationId xmlns:p14="http://schemas.microsoft.com/office/powerpoint/2010/main" val="1778039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7E26C-2142-3AC7-5EA2-F6082BE8E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511" y="762000"/>
            <a:ext cx="11397007" cy="533400"/>
          </a:xfrm>
        </p:spPr>
        <p:txBody>
          <a:bodyPr>
            <a:noAutofit/>
          </a:bodyPr>
          <a:lstStyle/>
          <a:p>
            <a:r>
              <a:rPr lang="en-US" sz="3600" dirty="0"/>
              <a:t>Latino Population by National Origin, United States, 2021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F206BD3-DAC0-1020-411C-2571A601E5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5198397"/>
              </p:ext>
            </p:extLst>
          </p:nvPr>
        </p:nvGraphicFramePr>
        <p:xfrm>
          <a:off x="1535950" y="1459342"/>
          <a:ext cx="7459018" cy="5200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DF301219-E52D-ADCE-98FB-AE5AAF7E9D7E}"/>
              </a:ext>
            </a:extLst>
          </p:cNvPr>
          <p:cNvGrpSpPr/>
          <p:nvPr/>
        </p:nvGrpSpPr>
        <p:grpSpPr>
          <a:xfrm>
            <a:off x="320511" y="1596480"/>
            <a:ext cx="3822778" cy="5063367"/>
            <a:chOff x="1905000" y="1596480"/>
            <a:chExt cx="3822778" cy="506336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598AEFF-05F2-9A8D-0AFA-A4147A5ACD36}"/>
                </a:ext>
              </a:extLst>
            </p:cNvPr>
            <p:cNvSpPr txBox="1"/>
            <p:nvPr/>
          </p:nvSpPr>
          <p:spPr>
            <a:xfrm>
              <a:off x="1981200" y="2667000"/>
              <a:ext cx="1311578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Guatemalan, 28%</a:t>
              </a:r>
            </a:p>
            <a:p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Salvadoran, 39%</a:t>
              </a:r>
            </a:p>
            <a:p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Honduran, 18%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55CE183-5F72-BF58-B937-8134565E6AF2}"/>
                </a:ext>
              </a:extLst>
            </p:cNvPr>
            <p:cNvSpPr txBox="1"/>
            <p:nvPr/>
          </p:nvSpPr>
          <p:spPr>
            <a:xfrm>
              <a:off x="2002040" y="1596480"/>
              <a:ext cx="129073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Peruvian, 17%</a:t>
              </a:r>
            </a:p>
            <a:p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Colombian, 32%</a:t>
              </a:r>
            </a:p>
            <a:p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Ecuadorian, 19%</a:t>
              </a:r>
            </a:p>
            <a:p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Venezuelan, 15%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75B7BA0-D2AA-DC42-16BF-32B2340D156C}"/>
                </a:ext>
              </a:extLst>
            </p:cNvPr>
            <p:cNvCxnSpPr/>
            <p:nvPr/>
          </p:nvCxnSpPr>
          <p:spPr>
            <a:xfrm>
              <a:off x="3292778" y="1981200"/>
              <a:ext cx="745822" cy="15240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BE11E76-4813-7905-55F2-17554CF0798A}"/>
                </a:ext>
              </a:extLst>
            </p:cNvPr>
            <p:cNvCxnSpPr/>
            <p:nvPr/>
          </p:nvCxnSpPr>
          <p:spPr>
            <a:xfrm flipV="1">
              <a:off x="3292778" y="2909770"/>
              <a:ext cx="364822" cy="5731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74168A2-A2B3-8AD8-452C-11DBDC3F0557}"/>
                </a:ext>
              </a:extLst>
            </p:cNvPr>
            <p:cNvSpPr txBox="1"/>
            <p:nvPr/>
          </p:nvSpPr>
          <p:spPr>
            <a:xfrm>
              <a:off x="1905000" y="6382848"/>
              <a:ext cx="38227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Source: ACS 1-Year Estimates Subject Tables, 2021  </a:t>
              </a:r>
            </a:p>
          </p:txBody>
        </p:sp>
      </p:grp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8C80FFB-37BA-4A00-2848-B52A1A80BE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7673991"/>
              </p:ext>
            </p:extLst>
          </p:nvPr>
        </p:nvGraphicFramePr>
        <p:xfrm>
          <a:off x="8606672" y="2833726"/>
          <a:ext cx="3421930" cy="24517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36569">
                  <a:extLst>
                    <a:ext uri="{9D8B030D-6E8A-4147-A177-3AD203B41FA5}">
                      <a16:colId xmlns:a16="http://schemas.microsoft.com/office/drawing/2014/main" val="167715999"/>
                    </a:ext>
                  </a:extLst>
                </a:gridCol>
                <a:gridCol w="1263192">
                  <a:extLst>
                    <a:ext uri="{9D8B030D-6E8A-4147-A177-3AD203B41FA5}">
                      <a16:colId xmlns:a16="http://schemas.microsoft.com/office/drawing/2014/main" val="1958588735"/>
                    </a:ext>
                  </a:extLst>
                </a:gridCol>
                <a:gridCol w="622169">
                  <a:extLst>
                    <a:ext uri="{9D8B030D-6E8A-4147-A177-3AD203B41FA5}">
                      <a16:colId xmlns:a16="http://schemas.microsoft.com/office/drawing/2014/main" val="1283302764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Mexican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          782,899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76%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936361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Puerto Rican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            39,291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4%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2102685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Cuban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            11,637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0371781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Central American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           65,746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6%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376249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Guatemalan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           21,060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2076526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Honduran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              9,120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912671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Salvadoran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            25,218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2603503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South American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            37,140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4%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5756301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Colombian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            11,273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7174924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Peruvian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             8,166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4485412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Spaniard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            24,012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4585745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4AD840C-75B9-3481-C340-D28B07F51940}"/>
              </a:ext>
            </a:extLst>
          </p:cNvPr>
          <p:cNvSpPr txBox="1"/>
          <p:nvPr/>
        </p:nvSpPr>
        <p:spPr>
          <a:xfrm>
            <a:off x="9293489" y="2365921"/>
            <a:ext cx="1833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Washington State</a:t>
            </a:r>
          </a:p>
        </p:txBody>
      </p:sp>
    </p:spTree>
    <p:extLst>
      <p:ext uri="{BB962C8B-B14F-4D97-AF65-F5344CB8AC3E}">
        <p14:creationId xmlns:p14="http://schemas.microsoft.com/office/powerpoint/2010/main" val="2251874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101346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Latinos Will Account for an Increasing Share of The Population 65 and Older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981200" y="1828801"/>
          <a:ext cx="8229600" cy="4297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72154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3950F5-1349-5D4B-9F08-3904059C9A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 Latino Population Distribution, 2022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FF58374-132C-954E-0C85-99EF1C9A34E5}"/>
              </a:ext>
            </a:extLst>
          </p:cNvPr>
          <p:cNvGrpSpPr/>
          <p:nvPr/>
        </p:nvGrpSpPr>
        <p:grpSpPr>
          <a:xfrm>
            <a:off x="322547" y="2235668"/>
            <a:ext cx="11548642" cy="3401044"/>
            <a:chOff x="259917" y="2035252"/>
            <a:chExt cx="11548642" cy="340104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201D1D5-CBCB-9B46-AA65-F7F56868C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9917" y="2035253"/>
              <a:ext cx="5836083" cy="3401043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A4E55F8-F0CE-EB1B-2869-0236735FF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6588" y="2035252"/>
              <a:ext cx="5531971" cy="3401044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043A6EF-F68F-5C7C-731B-F3D1532D2995}"/>
              </a:ext>
            </a:extLst>
          </p:cNvPr>
          <p:cNvSpPr txBox="1"/>
          <p:nvPr/>
        </p:nvSpPr>
        <p:spPr>
          <a:xfrm>
            <a:off x="1528018" y="1703540"/>
            <a:ext cx="4019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By Number (Total Number 1,093,313)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AB4524-5075-2D96-6525-C2ACFB6A5C86}"/>
              </a:ext>
            </a:extLst>
          </p:cNvPr>
          <p:cNvSpPr txBox="1"/>
          <p:nvPr/>
        </p:nvSpPr>
        <p:spPr>
          <a:xfrm>
            <a:off x="8018538" y="1703540"/>
            <a:ext cx="3087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By Share (14% of WA State)</a:t>
            </a:r>
          </a:p>
        </p:txBody>
      </p:sp>
    </p:spTree>
    <p:extLst>
      <p:ext uri="{BB962C8B-B14F-4D97-AF65-F5344CB8AC3E}">
        <p14:creationId xmlns:p14="http://schemas.microsoft.com/office/powerpoint/2010/main" val="195382370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5.xml><?xml version="1.0" encoding="utf-8"?>
<a:theme xmlns:a="http://schemas.openxmlformats.org/drawingml/2006/main" name="CEDI Lo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</TotalTime>
  <Words>1506</Words>
  <Application>Microsoft Macintosh PowerPoint</Application>
  <PresentationFormat>Widescreen</PresentationFormat>
  <Paragraphs>175</Paragraphs>
  <Slides>21</Slides>
  <Notes>15</Notes>
  <HiddenSlides>1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40" baseType="lpstr">
      <vt:lpstr>Encode Sans Condensed Thin</vt:lpstr>
      <vt:lpstr>Encode Sans Normal Black</vt:lpstr>
      <vt:lpstr>Inter</vt:lpstr>
      <vt:lpstr>system-ui</vt:lpstr>
      <vt:lpstr>Arial</vt:lpstr>
      <vt:lpstr>Calibri</vt:lpstr>
      <vt:lpstr>Calibri Light</vt:lpstr>
      <vt:lpstr>Helvetica</vt:lpstr>
      <vt:lpstr>Lato</vt:lpstr>
      <vt:lpstr>Lucida Grande</vt:lpstr>
      <vt:lpstr>Merriweather Sans</vt:lpstr>
      <vt:lpstr>Open Sans</vt:lpstr>
      <vt:lpstr>Open Sans Light</vt:lpstr>
      <vt:lpstr>Trebuchet MS</vt:lpstr>
      <vt:lpstr>1_office theme</vt:lpstr>
      <vt:lpstr>Custom Design</vt:lpstr>
      <vt:lpstr>2_Office Theme</vt:lpstr>
      <vt:lpstr>Berlin</vt:lpstr>
      <vt:lpstr>CEDI Logo</vt:lpstr>
      <vt:lpstr> Latinx Workforce for Washington State October 9, 2023</vt:lpstr>
      <vt:lpstr>PowerPoint Presentation</vt:lpstr>
      <vt:lpstr>PowerPoint Presentation</vt:lpstr>
      <vt:lpstr>Hispanic Population Growth</vt:lpstr>
      <vt:lpstr>Births Overtake Immigration Hispanic Population Growth,1970-2018</vt:lpstr>
      <vt:lpstr>Projected increases in the Latino Share of the US Population Between 2016 and 2060 by Immigration Scenario </vt:lpstr>
      <vt:lpstr>Latino Population by National Origin, United States, 2021</vt:lpstr>
      <vt:lpstr>Latinos Will Account for an Increasing Share of The Population 65 and Older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Latinx Workforce October 9, 2023</dc:title>
  <dc:creator>Leo S Morales</dc:creator>
  <cp:lastModifiedBy>Gino Aisenberg</cp:lastModifiedBy>
  <cp:revision>3</cp:revision>
  <dcterms:created xsi:type="dcterms:W3CDTF">2023-10-08T17:26:19Z</dcterms:created>
  <dcterms:modified xsi:type="dcterms:W3CDTF">2023-12-15T03:46:21Z</dcterms:modified>
</cp:coreProperties>
</file>