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 id="2147483697" r:id="rId3"/>
    <p:sldMasterId id="2147483712" r:id="rId4"/>
  </p:sldMasterIdLst>
  <p:notesMasterIdLst>
    <p:notesMasterId r:id="rId48"/>
  </p:notesMasterIdLst>
  <p:sldIdLst>
    <p:sldId id="329" r:id="rId5"/>
    <p:sldId id="4708" r:id="rId6"/>
    <p:sldId id="4697" r:id="rId7"/>
    <p:sldId id="6862" r:id="rId8"/>
    <p:sldId id="6294" r:id="rId9"/>
    <p:sldId id="6264" r:id="rId10"/>
    <p:sldId id="1150" r:id="rId11"/>
    <p:sldId id="257" r:id="rId12"/>
    <p:sldId id="6853" r:id="rId13"/>
    <p:sldId id="4712" r:id="rId14"/>
    <p:sldId id="6863" r:id="rId15"/>
    <p:sldId id="6295" r:id="rId16"/>
    <p:sldId id="6290" r:id="rId17"/>
    <p:sldId id="6281" r:id="rId18"/>
    <p:sldId id="6879" r:id="rId19"/>
    <p:sldId id="6875" r:id="rId20"/>
    <p:sldId id="6871" r:id="rId21"/>
    <p:sldId id="6874" r:id="rId22"/>
    <p:sldId id="6878" r:id="rId23"/>
    <p:sldId id="256" r:id="rId24"/>
    <p:sldId id="1153" r:id="rId25"/>
    <p:sldId id="290" r:id="rId26"/>
    <p:sldId id="6307" r:id="rId27"/>
    <p:sldId id="4714" r:id="rId28"/>
    <p:sldId id="301" r:id="rId29"/>
    <p:sldId id="6880" r:id="rId30"/>
    <p:sldId id="6298" r:id="rId31"/>
    <p:sldId id="6308" r:id="rId32"/>
    <p:sldId id="6866" r:id="rId33"/>
    <p:sldId id="6309" r:id="rId34"/>
    <p:sldId id="6881" r:id="rId35"/>
    <p:sldId id="6873" r:id="rId36"/>
    <p:sldId id="262" r:id="rId37"/>
    <p:sldId id="688" r:id="rId38"/>
    <p:sldId id="6870" r:id="rId39"/>
    <p:sldId id="710" r:id="rId40"/>
    <p:sldId id="709" r:id="rId41"/>
    <p:sldId id="6289" r:id="rId42"/>
    <p:sldId id="6876" r:id="rId43"/>
    <p:sldId id="6872" r:id="rId44"/>
    <p:sldId id="1492" r:id="rId45"/>
    <p:sldId id="6877" r:id="rId46"/>
    <p:sldId id="471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d, Christopher" initials="CH" lastIdx="1" clrIdx="0"/>
  <p:cmAuthor id="2" name="Janna Friedly" initials="JF" lastIdx="1" clrIdx="1">
    <p:extLst>
      <p:ext uri="{19B8F6BF-5375-455C-9EA6-DF929625EA0E}">
        <p15:presenceInfo xmlns:p15="http://schemas.microsoft.com/office/powerpoint/2012/main" userId="9141c4cf20f604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2B69"/>
    <a:srgbClr val="2E2161"/>
    <a:srgbClr val="2C6ACE"/>
    <a:srgbClr val="93B0CE"/>
    <a:srgbClr val="D24310"/>
    <a:srgbClr val="008C97"/>
    <a:srgbClr val="F5C001"/>
    <a:srgbClr val="333D47"/>
    <a:srgbClr val="3D2E69"/>
    <a:srgbClr val="61A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6"/>
    <p:restoredTop sz="92197"/>
  </p:normalViewPr>
  <p:slideViewPr>
    <p:cSldViewPr snapToGrid="0" snapToObjects="1">
      <p:cViewPr varScale="1">
        <p:scale>
          <a:sx n="82" d="100"/>
          <a:sy n="82" d="100"/>
        </p:scale>
        <p:origin x="184" y="568"/>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2" d="100"/>
          <a:sy n="92" d="100"/>
        </p:scale>
        <p:origin x="378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D6F874-22BA-45D7-BB58-B4DE121C7E18}" type="doc">
      <dgm:prSet loTypeId="urn:microsoft.com/office/officeart/2005/8/layout/cycle5" loCatId="cycle" qsTypeId="urn:microsoft.com/office/officeart/2005/8/quickstyle/simple5" qsCatId="simple" csTypeId="urn:microsoft.com/office/officeart/2005/8/colors/colorful5" csCatId="colorful" phldr="1"/>
      <dgm:spPr/>
      <dgm:t>
        <a:bodyPr/>
        <a:lstStyle/>
        <a:p>
          <a:endParaRPr lang="en-US"/>
        </a:p>
      </dgm:t>
    </dgm:pt>
    <dgm:pt modelId="{BE0A34D9-34A1-420B-98B9-7E32CC819F6D}">
      <dgm:prSet phldrT="[Text]"/>
      <dgm:spPr/>
      <dgm:t>
        <a:bodyPr/>
        <a:lstStyle/>
        <a:p>
          <a:r>
            <a:rPr lang="en-US" dirty="0"/>
            <a:t>Mental Health (Anxiety, Depression)</a:t>
          </a:r>
        </a:p>
      </dgm:t>
    </dgm:pt>
    <dgm:pt modelId="{2CF4FA82-FE77-47DA-9DD6-6ECD450293C1}" type="parTrans" cxnId="{7C2F5CB5-FE1B-4DE8-AE39-7DBBA38BA7AA}">
      <dgm:prSet/>
      <dgm:spPr/>
      <dgm:t>
        <a:bodyPr/>
        <a:lstStyle/>
        <a:p>
          <a:endParaRPr lang="en-US"/>
        </a:p>
      </dgm:t>
    </dgm:pt>
    <dgm:pt modelId="{9BBCA252-237B-4067-ABA3-EB6E42395F4C}" type="sibTrans" cxnId="{7C2F5CB5-FE1B-4DE8-AE39-7DBBA38BA7AA}">
      <dgm:prSet/>
      <dgm:spPr/>
      <dgm:t>
        <a:bodyPr/>
        <a:lstStyle/>
        <a:p>
          <a:endParaRPr lang="en-US"/>
        </a:p>
      </dgm:t>
    </dgm:pt>
    <dgm:pt modelId="{8138D7EB-8A75-4B23-8E34-5E0CB01DF9B3}">
      <dgm:prSet phldrT="[Text]"/>
      <dgm:spPr/>
      <dgm:t>
        <a:bodyPr/>
        <a:lstStyle/>
        <a:p>
          <a:r>
            <a:rPr lang="en-US" dirty="0"/>
            <a:t>Diet / Substances</a:t>
          </a:r>
        </a:p>
      </dgm:t>
    </dgm:pt>
    <dgm:pt modelId="{A458E0A1-62B7-436E-A6A1-B2A0FCDB7D59}" type="parTrans" cxnId="{3E908C0E-31DE-4257-A021-03821663A8EC}">
      <dgm:prSet/>
      <dgm:spPr/>
      <dgm:t>
        <a:bodyPr/>
        <a:lstStyle/>
        <a:p>
          <a:endParaRPr lang="en-US"/>
        </a:p>
      </dgm:t>
    </dgm:pt>
    <dgm:pt modelId="{266B971E-9CFD-4D71-83CA-F4562111322C}" type="sibTrans" cxnId="{3E908C0E-31DE-4257-A021-03821663A8EC}">
      <dgm:prSet/>
      <dgm:spPr/>
      <dgm:t>
        <a:bodyPr/>
        <a:lstStyle/>
        <a:p>
          <a:endParaRPr lang="en-US"/>
        </a:p>
      </dgm:t>
    </dgm:pt>
    <dgm:pt modelId="{3D0206F5-7D83-4846-99B4-A2BC1D22C263}">
      <dgm:prSet phldrT="[Text]"/>
      <dgm:spPr/>
      <dgm:t>
        <a:bodyPr/>
        <a:lstStyle/>
        <a:p>
          <a:r>
            <a:rPr lang="en-US" dirty="0"/>
            <a:t>Sleep</a:t>
          </a:r>
        </a:p>
      </dgm:t>
    </dgm:pt>
    <dgm:pt modelId="{A1BF9D6A-D099-4057-858B-114AD3156B1A}" type="parTrans" cxnId="{6CF1752C-F0CA-41E1-A715-EE5A0543FEA9}">
      <dgm:prSet/>
      <dgm:spPr/>
      <dgm:t>
        <a:bodyPr/>
        <a:lstStyle/>
        <a:p>
          <a:endParaRPr lang="en-US"/>
        </a:p>
      </dgm:t>
    </dgm:pt>
    <dgm:pt modelId="{E2BFCA85-D3C7-4454-9592-952EC1B03A59}" type="sibTrans" cxnId="{6CF1752C-F0CA-41E1-A715-EE5A0543FEA9}">
      <dgm:prSet/>
      <dgm:spPr/>
      <dgm:t>
        <a:bodyPr/>
        <a:lstStyle/>
        <a:p>
          <a:endParaRPr lang="en-US"/>
        </a:p>
      </dgm:t>
    </dgm:pt>
    <dgm:pt modelId="{1AF3FCF4-738F-49C2-9DBA-1F20646A9591}">
      <dgm:prSet phldrT="[Text]"/>
      <dgm:spPr/>
      <dgm:t>
        <a:bodyPr/>
        <a:lstStyle/>
        <a:p>
          <a:r>
            <a:rPr lang="en-US" dirty="0"/>
            <a:t>Tailored, Restorative  Exercise</a:t>
          </a:r>
        </a:p>
      </dgm:t>
    </dgm:pt>
    <dgm:pt modelId="{A67E3FEA-00BB-4730-873A-370A435B2BFE}" type="parTrans" cxnId="{69B10D14-6F22-4757-8330-322330793ECA}">
      <dgm:prSet/>
      <dgm:spPr/>
      <dgm:t>
        <a:bodyPr/>
        <a:lstStyle/>
        <a:p>
          <a:endParaRPr lang="en-US"/>
        </a:p>
      </dgm:t>
    </dgm:pt>
    <dgm:pt modelId="{89B476D6-2DCD-43E2-891C-0A4A96284820}" type="sibTrans" cxnId="{69B10D14-6F22-4757-8330-322330793ECA}">
      <dgm:prSet/>
      <dgm:spPr/>
      <dgm:t>
        <a:bodyPr/>
        <a:lstStyle/>
        <a:p>
          <a:endParaRPr lang="en-US"/>
        </a:p>
      </dgm:t>
    </dgm:pt>
    <dgm:pt modelId="{959BCEEE-2F37-4ADE-8581-9EA68C1793AA}" type="pres">
      <dgm:prSet presAssocID="{E4D6F874-22BA-45D7-BB58-B4DE121C7E18}" presName="cycle" presStyleCnt="0">
        <dgm:presLayoutVars>
          <dgm:dir/>
          <dgm:resizeHandles val="exact"/>
        </dgm:presLayoutVars>
      </dgm:prSet>
      <dgm:spPr/>
    </dgm:pt>
    <dgm:pt modelId="{A8336913-6BF3-4652-A244-2A2AE2341232}" type="pres">
      <dgm:prSet presAssocID="{BE0A34D9-34A1-420B-98B9-7E32CC819F6D}" presName="node" presStyleLbl="node1" presStyleIdx="0" presStyleCnt="4">
        <dgm:presLayoutVars>
          <dgm:bulletEnabled val="1"/>
        </dgm:presLayoutVars>
      </dgm:prSet>
      <dgm:spPr/>
    </dgm:pt>
    <dgm:pt modelId="{F669B2BF-3F61-4757-B0A5-2189949CE56D}" type="pres">
      <dgm:prSet presAssocID="{BE0A34D9-34A1-420B-98B9-7E32CC819F6D}" presName="spNode" presStyleCnt="0"/>
      <dgm:spPr/>
    </dgm:pt>
    <dgm:pt modelId="{ED0DFB1F-DEE8-4C94-AA77-4F503D8444D0}" type="pres">
      <dgm:prSet presAssocID="{9BBCA252-237B-4067-ABA3-EB6E42395F4C}" presName="sibTrans" presStyleLbl="sibTrans1D1" presStyleIdx="0" presStyleCnt="4"/>
      <dgm:spPr/>
    </dgm:pt>
    <dgm:pt modelId="{03CBE654-01EE-4059-BEDC-306F51D2EA26}" type="pres">
      <dgm:prSet presAssocID="{8138D7EB-8A75-4B23-8E34-5E0CB01DF9B3}" presName="node" presStyleLbl="node1" presStyleIdx="1" presStyleCnt="4">
        <dgm:presLayoutVars>
          <dgm:bulletEnabled val="1"/>
        </dgm:presLayoutVars>
      </dgm:prSet>
      <dgm:spPr/>
    </dgm:pt>
    <dgm:pt modelId="{3EB18487-5A28-4386-9BE7-1C8ADBF024D8}" type="pres">
      <dgm:prSet presAssocID="{8138D7EB-8A75-4B23-8E34-5E0CB01DF9B3}" presName="spNode" presStyleCnt="0"/>
      <dgm:spPr/>
    </dgm:pt>
    <dgm:pt modelId="{123E864D-9844-45BB-895D-688095F531AC}" type="pres">
      <dgm:prSet presAssocID="{266B971E-9CFD-4D71-83CA-F4562111322C}" presName="sibTrans" presStyleLbl="sibTrans1D1" presStyleIdx="1" presStyleCnt="4"/>
      <dgm:spPr/>
    </dgm:pt>
    <dgm:pt modelId="{1CEB5382-42C3-4F5E-B6E0-E2E0B45A6545}" type="pres">
      <dgm:prSet presAssocID="{1AF3FCF4-738F-49C2-9DBA-1F20646A9591}" presName="node" presStyleLbl="node1" presStyleIdx="2" presStyleCnt="4">
        <dgm:presLayoutVars>
          <dgm:bulletEnabled val="1"/>
        </dgm:presLayoutVars>
      </dgm:prSet>
      <dgm:spPr/>
    </dgm:pt>
    <dgm:pt modelId="{790113A2-F5DF-411E-A185-AB3328494EBA}" type="pres">
      <dgm:prSet presAssocID="{1AF3FCF4-738F-49C2-9DBA-1F20646A9591}" presName="spNode" presStyleCnt="0"/>
      <dgm:spPr/>
    </dgm:pt>
    <dgm:pt modelId="{C76004DA-211F-4AFC-8134-2093ABBD6E96}" type="pres">
      <dgm:prSet presAssocID="{89B476D6-2DCD-43E2-891C-0A4A96284820}" presName="sibTrans" presStyleLbl="sibTrans1D1" presStyleIdx="2" presStyleCnt="4"/>
      <dgm:spPr/>
    </dgm:pt>
    <dgm:pt modelId="{AF717B87-921F-4B69-97AD-CC1FF4015E53}" type="pres">
      <dgm:prSet presAssocID="{3D0206F5-7D83-4846-99B4-A2BC1D22C263}" presName="node" presStyleLbl="node1" presStyleIdx="3" presStyleCnt="4">
        <dgm:presLayoutVars>
          <dgm:bulletEnabled val="1"/>
        </dgm:presLayoutVars>
      </dgm:prSet>
      <dgm:spPr/>
    </dgm:pt>
    <dgm:pt modelId="{F21F33BB-1A96-4CED-BFFE-C980381D7380}" type="pres">
      <dgm:prSet presAssocID="{3D0206F5-7D83-4846-99B4-A2BC1D22C263}" presName="spNode" presStyleCnt="0"/>
      <dgm:spPr/>
    </dgm:pt>
    <dgm:pt modelId="{F261F347-203F-473D-A1FA-0E911E1A8F54}" type="pres">
      <dgm:prSet presAssocID="{E2BFCA85-D3C7-4454-9592-952EC1B03A59}" presName="sibTrans" presStyleLbl="sibTrans1D1" presStyleIdx="3" presStyleCnt="4"/>
      <dgm:spPr/>
    </dgm:pt>
  </dgm:ptLst>
  <dgm:cxnLst>
    <dgm:cxn modelId="{3E908C0E-31DE-4257-A021-03821663A8EC}" srcId="{E4D6F874-22BA-45D7-BB58-B4DE121C7E18}" destId="{8138D7EB-8A75-4B23-8E34-5E0CB01DF9B3}" srcOrd="1" destOrd="0" parTransId="{A458E0A1-62B7-436E-A6A1-B2A0FCDB7D59}" sibTransId="{266B971E-9CFD-4D71-83CA-F4562111322C}"/>
    <dgm:cxn modelId="{69B10D14-6F22-4757-8330-322330793ECA}" srcId="{E4D6F874-22BA-45D7-BB58-B4DE121C7E18}" destId="{1AF3FCF4-738F-49C2-9DBA-1F20646A9591}" srcOrd="2" destOrd="0" parTransId="{A67E3FEA-00BB-4730-873A-370A435B2BFE}" sibTransId="{89B476D6-2DCD-43E2-891C-0A4A96284820}"/>
    <dgm:cxn modelId="{C9A97924-0E39-4FB0-9086-4F15763504E7}" type="presOf" srcId="{BE0A34D9-34A1-420B-98B9-7E32CC819F6D}" destId="{A8336913-6BF3-4652-A244-2A2AE2341232}" srcOrd="0" destOrd="0" presId="urn:microsoft.com/office/officeart/2005/8/layout/cycle5"/>
    <dgm:cxn modelId="{6CF1752C-F0CA-41E1-A715-EE5A0543FEA9}" srcId="{E4D6F874-22BA-45D7-BB58-B4DE121C7E18}" destId="{3D0206F5-7D83-4846-99B4-A2BC1D22C263}" srcOrd="3" destOrd="0" parTransId="{A1BF9D6A-D099-4057-858B-114AD3156B1A}" sibTransId="{E2BFCA85-D3C7-4454-9592-952EC1B03A59}"/>
    <dgm:cxn modelId="{4749E32F-7CF9-47F7-9A0B-FE850BE28D24}" type="presOf" srcId="{3D0206F5-7D83-4846-99B4-A2BC1D22C263}" destId="{AF717B87-921F-4B69-97AD-CC1FF4015E53}" srcOrd="0" destOrd="0" presId="urn:microsoft.com/office/officeart/2005/8/layout/cycle5"/>
    <dgm:cxn modelId="{394FE341-9B0A-4BEE-AD37-0F8D736911B8}" type="presOf" srcId="{E4D6F874-22BA-45D7-BB58-B4DE121C7E18}" destId="{959BCEEE-2F37-4ADE-8581-9EA68C1793AA}" srcOrd="0" destOrd="0" presId="urn:microsoft.com/office/officeart/2005/8/layout/cycle5"/>
    <dgm:cxn modelId="{F6A6014B-62FE-4F99-B52F-84E430864B88}" type="presOf" srcId="{1AF3FCF4-738F-49C2-9DBA-1F20646A9591}" destId="{1CEB5382-42C3-4F5E-B6E0-E2E0B45A6545}" srcOrd="0" destOrd="0" presId="urn:microsoft.com/office/officeart/2005/8/layout/cycle5"/>
    <dgm:cxn modelId="{E6F37663-CD3B-415D-BC7A-BE4BE5386471}" type="presOf" srcId="{8138D7EB-8A75-4B23-8E34-5E0CB01DF9B3}" destId="{03CBE654-01EE-4059-BEDC-306F51D2EA26}" srcOrd="0" destOrd="0" presId="urn:microsoft.com/office/officeart/2005/8/layout/cycle5"/>
    <dgm:cxn modelId="{27B0216A-77F6-45AE-8568-404F5040AFB7}" type="presOf" srcId="{89B476D6-2DCD-43E2-891C-0A4A96284820}" destId="{C76004DA-211F-4AFC-8134-2093ABBD6E96}" srcOrd="0" destOrd="0" presId="urn:microsoft.com/office/officeart/2005/8/layout/cycle5"/>
    <dgm:cxn modelId="{7C2F5CB5-FE1B-4DE8-AE39-7DBBA38BA7AA}" srcId="{E4D6F874-22BA-45D7-BB58-B4DE121C7E18}" destId="{BE0A34D9-34A1-420B-98B9-7E32CC819F6D}" srcOrd="0" destOrd="0" parTransId="{2CF4FA82-FE77-47DA-9DD6-6ECD450293C1}" sibTransId="{9BBCA252-237B-4067-ABA3-EB6E42395F4C}"/>
    <dgm:cxn modelId="{549DAFD1-3475-416C-8689-D4DCCAABAEDF}" type="presOf" srcId="{E2BFCA85-D3C7-4454-9592-952EC1B03A59}" destId="{F261F347-203F-473D-A1FA-0E911E1A8F54}" srcOrd="0" destOrd="0" presId="urn:microsoft.com/office/officeart/2005/8/layout/cycle5"/>
    <dgm:cxn modelId="{9A13EAEB-4281-437B-AB37-668B4AA6C55B}" type="presOf" srcId="{9BBCA252-237B-4067-ABA3-EB6E42395F4C}" destId="{ED0DFB1F-DEE8-4C94-AA77-4F503D8444D0}" srcOrd="0" destOrd="0" presId="urn:microsoft.com/office/officeart/2005/8/layout/cycle5"/>
    <dgm:cxn modelId="{D52B9CF1-AAFF-4B45-B509-9CC3213F5FB3}" type="presOf" srcId="{266B971E-9CFD-4D71-83CA-F4562111322C}" destId="{123E864D-9844-45BB-895D-688095F531AC}" srcOrd="0" destOrd="0" presId="urn:microsoft.com/office/officeart/2005/8/layout/cycle5"/>
    <dgm:cxn modelId="{7EC4DB6E-C7CD-4913-85BE-B26C4BD9C16F}" type="presParOf" srcId="{959BCEEE-2F37-4ADE-8581-9EA68C1793AA}" destId="{A8336913-6BF3-4652-A244-2A2AE2341232}" srcOrd="0" destOrd="0" presId="urn:microsoft.com/office/officeart/2005/8/layout/cycle5"/>
    <dgm:cxn modelId="{A5EB9332-8EAF-4B23-926D-3FD5A14102D0}" type="presParOf" srcId="{959BCEEE-2F37-4ADE-8581-9EA68C1793AA}" destId="{F669B2BF-3F61-4757-B0A5-2189949CE56D}" srcOrd="1" destOrd="0" presId="urn:microsoft.com/office/officeart/2005/8/layout/cycle5"/>
    <dgm:cxn modelId="{B0245BBD-82A6-4C18-9B48-F827C4A6E43F}" type="presParOf" srcId="{959BCEEE-2F37-4ADE-8581-9EA68C1793AA}" destId="{ED0DFB1F-DEE8-4C94-AA77-4F503D8444D0}" srcOrd="2" destOrd="0" presId="urn:microsoft.com/office/officeart/2005/8/layout/cycle5"/>
    <dgm:cxn modelId="{BE721F5F-4AA6-4F78-8940-88A05A094C56}" type="presParOf" srcId="{959BCEEE-2F37-4ADE-8581-9EA68C1793AA}" destId="{03CBE654-01EE-4059-BEDC-306F51D2EA26}" srcOrd="3" destOrd="0" presId="urn:microsoft.com/office/officeart/2005/8/layout/cycle5"/>
    <dgm:cxn modelId="{3B5C5AD5-D741-4765-8D20-7FF635000D09}" type="presParOf" srcId="{959BCEEE-2F37-4ADE-8581-9EA68C1793AA}" destId="{3EB18487-5A28-4386-9BE7-1C8ADBF024D8}" srcOrd="4" destOrd="0" presId="urn:microsoft.com/office/officeart/2005/8/layout/cycle5"/>
    <dgm:cxn modelId="{D6FEEF30-6DF8-4CF1-8032-E337612AD999}" type="presParOf" srcId="{959BCEEE-2F37-4ADE-8581-9EA68C1793AA}" destId="{123E864D-9844-45BB-895D-688095F531AC}" srcOrd="5" destOrd="0" presId="urn:microsoft.com/office/officeart/2005/8/layout/cycle5"/>
    <dgm:cxn modelId="{733D39D3-A5A0-436D-A535-4F519A4C74B5}" type="presParOf" srcId="{959BCEEE-2F37-4ADE-8581-9EA68C1793AA}" destId="{1CEB5382-42C3-4F5E-B6E0-E2E0B45A6545}" srcOrd="6" destOrd="0" presId="urn:microsoft.com/office/officeart/2005/8/layout/cycle5"/>
    <dgm:cxn modelId="{ADA999A5-A768-4D03-837C-5D815CA3F6E0}" type="presParOf" srcId="{959BCEEE-2F37-4ADE-8581-9EA68C1793AA}" destId="{790113A2-F5DF-411E-A185-AB3328494EBA}" srcOrd="7" destOrd="0" presId="urn:microsoft.com/office/officeart/2005/8/layout/cycle5"/>
    <dgm:cxn modelId="{DD6CB310-A8FB-4C9A-AF7C-B2CFC8395877}" type="presParOf" srcId="{959BCEEE-2F37-4ADE-8581-9EA68C1793AA}" destId="{C76004DA-211F-4AFC-8134-2093ABBD6E96}" srcOrd="8" destOrd="0" presId="urn:microsoft.com/office/officeart/2005/8/layout/cycle5"/>
    <dgm:cxn modelId="{EE6F9F8B-9D5A-4D51-9D4D-19F5721A8825}" type="presParOf" srcId="{959BCEEE-2F37-4ADE-8581-9EA68C1793AA}" destId="{AF717B87-921F-4B69-97AD-CC1FF4015E53}" srcOrd="9" destOrd="0" presId="urn:microsoft.com/office/officeart/2005/8/layout/cycle5"/>
    <dgm:cxn modelId="{9540F61E-8BCE-4870-8F7F-1C0FE99782F3}" type="presParOf" srcId="{959BCEEE-2F37-4ADE-8581-9EA68C1793AA}" destId="{F21F33BB-1A96-4CED-BFFE-C980381D7380}" srcOrd="10" destOrd="0" presId="urn:microsoft.com/office/officeart/2005/8/layout/cycle5"/>
    <dgm:cxn modelId="{172D3335-9CAD-4A4E-9FE0-0D738ED304B6}" type="presParOf" srcId="{959BCEEE-2F37-4ADE-8581-9EA68C1793AA}" destId="{F261F347-203F-473D-A1FA-0E911E1A8F54}"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D6F874-22BA-45D7-BB58-B4DE121C7E18}" type="doc">
      <dgm:prSet loTypeId="urn:microsoft.com/office/officeart/2005/8/layout/cycle5" loCatId="cycle" qsTypeId="urn:microsoft.com/office/officeart/2005/8/quickstyle/simple5" qsCatId="simple" csTypeId="urn:microsoft.com/office/officeart/2005/8/colors/colorful5" csCatId="colorful" phldr="1"/>
      <dgm:spPr/>
      <dgm:t>
        <a:bodyPr/>
        <a:lstStyle/>
        <a:p>
          <a:endParaRPr lang="en-US"/>
        </a:p>
      </dgm:t>
    </dgm:pt>
    <dgm:pt modelId="{BE0A34D9-34A1-420B-98B9-7E32CC819F6D}">
      <dgm:prSet phldrT="[Text]"/>
      <dgm:spPr/>
      <dgm:t>
        <a:bodyPr/>
        <a:lstStyle/>
        <a:p>
          <a:r>
            <a:rPr lang="en-US" dirty="0"/>
            <a:t>Mental Health (Anxiety, Depression)</a:t>
          </a:r>
        </a:p>
      </dgm:t>
    </dgm:pt>
    <dgm:pt modelId="{2CF4FA82-FE77-47DA-9DD6-6ECD450293C1}" type="parTrans" cxnId="{7C2F5CB5-FE1B-4DE8-AE39-7DBBA38BA7AA}">
      <dgm:prSet/>
      <dgm:spPr/>
      <dgm:t>
        <a:bodyPr/>
        <a:lstStyle/>
        <a:p>
          <a:endParaRPr lang="en-US"/>
        </a:p>
      </dgm:t>
    </dgm:pt>
    <dgm:pt modelId="{9BBCA252-237B-4067-ABA3-EB6E42395F4C}" type="sibTrans" cxnId="{7C2F5CB5-FE1B-4DE8-AE39-7DBBA38BA7AA}">
      <dgm:prSet/>
      <dgm:spPr/>
      <dgm:t>
        <a:bodyPr/>
        <a:lstStyle/>
        <a:p>
          <a:endParaRPr lang="en-US"/>
        </a:p>
      </dgm:t>
    </dgm:pt>
    <dgm:pt modelId="{8138D7EB-8A75-4B23-8E34-5E0CB01DF9B3}">
      <dgm:prSet phldrT="[Text]"/>
      <dgm:spPr/>
      <dgm:t>
        <a:bodyPr/>
        <a:lstStyle/>
        <a:p>
          <a:r>
            <a:rPr lang="en-US" dirty="0"/>
            <a:t>Diet / Substances</a:t>
          </a:r>
        </a:p>
      </dgm:t>
    </dgm:pt>
    <dgm:pt modelId="{A458E0A1-62B7-436E-A6A1-B2A0FCDB7D59}" type="parTrans" cxnId="{3E908C0E-31DE-4257-A021-03821663A8EC}">
      <dgm:prSet/>
      <dgm:spPr/>
      <dgm:t>
        <a:bodyPr/>
        <a:lstStyle/>
        <a:p>
          <a:endParaRPr lang="en-US"/>
        </a:p>
      </dgm:t>
    </dgm:pt>
    <dgm:pt modelId="{266B971E-9CFD-4D71-83CA-F4562111322C}" type="sibTrans" cxnId="{3E908C0E-31DE-4257-A021-03821663A8EC}">
      <dgm:prSet/>
      <dgm:spPr/>
      <dgm:t>
        <a:bodyPr/>
        <a:lstStyle/>
        <a:p>
          <a:endParaRPr lang="en-US"/>
        </a:p>
      </dgm:t>
    </dgm:pt>
    <dgm:pt modelId="{3D0206F5-7D83-4846-99B4-A2BC1D22C263}">
      <dgm:prSet phldrT="[Text]"/>
      <dgm:spPr/>
      <dgm:t>
        <a:bodyPr/>
        <a:lstStyle/>
        <a:p>
          <a:r>
            <a:rPr lang="en-US" dirty="0"/>
            <a:t>Sleep</a:t>
          </a:r>
        </a:p>
      </dgm:t>
    </dgm:pt>
    <dgm:pt modelId="{A1BF9D6A-D099-4057-858B-114AD3156B1A}" type="parTrans" cxnId="{6CF1752C-F0CA-41E1-A715-EE5A0543FEA9}">
      <dgm:prSet/>
      <dgm:spPr/>
      <dgm:t>
        <a:bodyPr/>
        <a:lstStyle/>
        <a:p>
          <a:endParaRPr lang="en-US"/>
        </a:p>
      </dgm:t>
    </dgm:pt>
    <dgm:pt modelId="{E2BFCA85-D3C7-4454-9592-952EC1B03A59}" type="sibTrans" cxnId="{6CF1752C-F0CA-41E1-A715-EE5A0543FEA9}">
      <dgm:prSet/>
      <dgm:spPr/>
      <dgm:t>
        <a:bodyPr/>
        <a:lstStyle/>
        <a:p>
          <a:endParaRPr lang="en-US"/>
        </a:p>
      </dgm:t>
    </dgm:pt>
    <dgm:pt modelId="{1AF3FCF4-738F-49C2-9DBA-1F20646A9591}">
      <dgm:prSet phldrT="[Text]"/>
      <dgm:spPr/>
      <dgm:t>
        <a:bodyPr/>
        <a:lstStyle/>
        <a:p>
          <a:r>
            <a:rPr lang="en-US" dirty="0"/>
            <a:t>Tailored, Restorative  Exercise</a:t>
          </a:r>
        </a:p>
      </dgm:t>
    </dgm:pt>
    <dgm:pt modelId="{A67E3FEA-00BB-4730-873A-370A435B2BFE}" type="parTrans" cxnId="{69B10D14-6F22-4757-8330-322330793ECA}">
      <dgm:prSet/>
      <dgm:spPr/>
      <dgm:t>
        <a:bodyPr/>
        <a:lstStyle/>
        <a:p>
          <a:endParaRPr lang="en-US"/>
        </a:p>
      </dgm:t>
    </dgm:pt>
    <dgm:pt modelId="{89B476D6-2DCD-43E2-891C-0A4A96284820}" type="sibTrans" cxnId="{69B10D14-6F22-4757-8330-322330793ECA}">
      <dgm:prSet/>
      <dgm:spPr/>
      <dgm:t>
        <a:bodyPr/>
        <a:lstStyle/>
        <a:p>
          <a:endParaRPr lang="en-US"/>
        </a:p>
      </dgm:t>
    </dgm:pt>
    <dgm:pt modelId="{959BCEEE-2F37-4ADE-8581-9EA68C1793AA}" type="pres">
      <dgm:prSet presAssocID="{E4D6F874-22BA-45D7-BB58-B4DE121C7E18}" presName="cycle" presStyleCnt="0">
        <dgm:presLayoutVars>
          <dgm:dir/>
          <dgm:resizeHandles val="exact"/>
        </dgm:presLayoutVars>
      </dgm:prSet>
      <dgm:spPr/>
    </dgm:pt>
    <dgm:pt modelId="{A8336913-6BF3-4652-A244-2A2AE2341232}" type="pres">
      <dgm:prSet presAssocID="{BE0A34D9-34A1-420B-98B9-7E32CC819F6D}" presName="node" presStyleLbl="node1" presStyleIdx="0" presStyleCnt="4">
        <dgm:presLayoutVars>
          <dgm:bulletEnabled val="1"/>
        </dgm:presLayoutVars>
      </dgm:prSet>
      <dgm:spPr/>
    </dgm:pt>
    <dgm:pt modelId="{F669B2BF-3F61-4757-B0A5-2189949CE56D}" type="pres">
      <dgm:prSet presAssocID="{BE0A34D9-34A1-420B-98B9-7E32CC819F6D}" presName="spNode" presStyleCnt="0"/>
      <dgm:spPr/>
    </dgm:pt>
    <dgm:pt modelId="{ED0DFB1F-DEE8-4C94-AA77-4F503D8444D0}" type="pres">
      <dgm:prSet presAssocID="{9BBCA252-237B-4067-ABA3-EB6E42395F4C}" presName="sibTrans" presStyleLbl="sibTrans1D1" presStyleIdx="0" presStyleCnt="4"/>
      <dgm:spPr/>
    </dgm:pt>
    <dgm:pt modelId="{03CBE654-01EE-4059-BEDC-306F51D2EA26}" type="pres">
      <dgm:prSet presAssocID="{8138D7EB-8A75-4B23-8E34-5E0CB01DF9B3}" presName="node" presStyleLbl="node1" presStyleIdx="1" presStyleCnt="4">
        <dgm:presLayoutVars>
          <dgm:bulletEnabled val="1"/>
        </dgm:presLayoutVars>
      </dgm:prSet>
      <dgm:spPr/>
    </dgm:pt>
    <dgm:pt modelId="{3EB18487-5A28-4386-9BE7-1C8ADBF024D8}" type="pres">
      <dgm:prSet presAssocID="{8138D7EB-8A75-4B23-8E34-5E0CB01DF9B3}" presName="spNode" presStyleCnt="0"/>
      <dgm:spPr/>
    </dgm:pt>
    <dgm:pt modelId="{123E864D-9844-45BB-895D-688095F531AC}" type="pres">
      <dgm:prSet presAssocID="{266B971E-9CFD-4D71-83CA-F4562111322C}" presName="sibTrans" presStyleLbl="sibTrans1D1" presStyleIdx="1" presStyleCnt="4"/>
      <dgm:spPr/>
    </dgm:pt>
    <dgm:pt modelId="{1CEB5382-42C3-4F5E-B6E0-E2E0B45A6545}" type="pres">
      <dgm:prSet presAssocID="{1AF3FCF4-738F-49C2-9DBA-1F20646A9591}" presName="node" presStyleLbl="node1" presStyleIdx="2" presStyleCnt="4">
        <dgm:presLayoutVars>
          <dgm:bulletEnabled val="1"/>
        </dgm:presLayoutVars>
      </dgm:prSet>
      <dgm:spPr/>
    </dgm:pt>
    <dgm:pt modelId="{790113A2-F5DF-411E-A185-AB3328494EBA}" type="pres">
      <dgm:prSet presAssocID="{1AF3FCF4-738F-49C2-9DBA-1F20646A9591}" presName="spNode" presStyleCnt="0"/>
      <dgm:spPr/>
    </dgm:pt>
    <dgm:pt modelId="{C76004DA-211F-4AFC-8134-2093ABBD6E96}" type="pres">
      <dgm:prSet presAssocID="{89B476D6-2DCD-43E2-891C-0A4A96284820}" presName="sibTrans" presStyleLbl="sibTrans1D1" presStyleIdx="2" presStyleCnt="4"/>
      <dgm:spPr/>
    </dgm:pt>
    <dgm:pt modelId="{AF717B87-921F-4B69-97AD-CC1FF4015E53}" type="pres">
      <dgm:prSet presAssocID="{3D0206F5-7D83-4846-99B4-A2BC1D22C263}" presName="node" presStyleLbl="node1" presStyleIdx="3" presStyleCnt="4">
        <dgm:presLayoutVars>
          <dgm:bulletEnabled val="1"/>
        </dgm:presLayoutVars>
      </dgm:prSet>
      <dgm:spPr/>
    </dgm:pt>
    <dgm:pt modelId="{F21F33BB-1A96-4CED-BFFE-C980381D7380}" type="pres">
      <dgm:prSet presAssocID="{3D0206F5-7D83-4846-99B4-A2BC1D22C263}" presName="spNode" presStyleCnt="0"/>
      <dgm:spPr/>
    </dgm:pt>
    <dgm:pt modelId="{F261F347-203F-473D-A1FA-0E911E1A8F54}" type="pres">
      <dgm:prSet presAssocID="{E2BFCA85-D3C7-4454-9592-952EC1B03A59}" presName="sibTrans" presStyleLbl="sibTrans1D1" presStyleIdx="3" presStyleCnt="4"/>
      <dgm:spPr/>
    </dgm:pt>
  </dgm:ptLst>
  <dgm:cxnLst>
    <dgm:cxn modelId="{3E908C0E-31DE-4257-A021-03821663A8EC}" srcId="{E4D6F874-22BA-45D7-BB58-B4DE121C7E18}" destId="{8138D7EB-8A75-4B23-8E34-5E0CB01DF9B3}" srcOrd="1" destOrd="0" parTransId="{A458E0A1-62B7-436E-A6A1-B2A0FCDB7D59}" sibTransId="{266B971E-9CFD-4D71-83CA-F4562111322C}"/>
    <dgm:cxn modelId="{69B10D14-6F22-4757-8330-322330793ECA}" srcId="{E4D6F874-22BA-45D7-BB58-B4DE121C7E18}" destId="{1AF3FCF4-738F-49C2-9DBA-1F20646A9591}" srcOrd="2" destOrd="0" parTransId="{A67E3FEA-00BB-4730-873A-370A435B2BFE}" sibTransId="{89B476D6-2DCD-43E2-891C-0A4A96284820}"/>
    <dgm:cxn modelId="{C9A97924-0E39-4FB0-9086-4F15763504E7}" type="presOf" srcId="{BE0A34D9-34A1-420B-98B9-7E32CC819F6D}" destId="{A8336913-6BF3-4652-A244-2A2AE2341232}" srcOrd="0" destOrd="0" presId="urn:microsoft.com/office/officeart/2005/8/layout/cycle5"/>
    <dgm:cxn modelId="{6CF1752C-F0CA-41E1-A715-EE5A0543FEA9}" srcId="{E4D6F874-22BA-45D7-BB58-B4DE121C7E18}" destId="{3D0206F5-7D83-4846-99B4-A2BC1D22C263}" srcOrd="3" destOrd="0" parTransId="{A1BF9D6A-D099-4057-858B-114AD3156B1A}" sibTransId="{E2BFCA85-D3C7-4454-9592-952EC1B03A59}"/>
    <dgm:cxn modelId="{4749E32F-7CF9-47F7-9A0B-FE850BE28D24}" type="presOf" srcId="{3D0206F5-7D83-4846-99B4-A2BC1D22C263}" destId="{AF717B87-921F-4B69-97AD-CC1FF4015E53}" srcOrd="0" destOrd="0" presId="urn:microsoft.com/office/officeart/2005/8/layout/cycle5"/>
    <dgm:cxn modelId="{394FE341-9B0A-4BEE-AD37-0F8D736911B8}" type="presOf" srcId="{E4D6F874-22BA-45D7-BB58-B4DE121C7E18}" destId="{959BCEEE-2F37-4ADE-8581-9EA68C1793AA}" srcOrd="0" destOrd="0" presId="urn:microsoft.com/office/officeart/2005/8/layout/cycle5"/>
    <dgm:cxn modelId="{F6A6014B-62FE-4F99-B52F-84E430864B88}" type="presOf" srcId="{1AF3FCF4-738F-49C2-9DBA-1F20646A9591}" destId="{1CEB5382-42C3-4F5E-B6E0-E2E0B45A6545}" srcOrd="0" destOrd="0" presId="urn:microsoft.com/office/officeart/2005/8/layout/cycle5"/>
    <dgm:cxn modelId="{E6F37663-CD3B-415D-BC7A-BE4BE5386471}" type="presOf" srcId="{8138D7EB-8A75-4B23-8E34-5E0CB01DF9B3}" destId="{03CBE654-01EE-4059-BEDC-306F51D2EA26}" srcOrd="0" destOrd="0" presId="urn:microsoft.com/office/officeart/2005/8/layout/cycle5"/>
    <dgm:cxn modelId="{27B0216A-77F6-45AE-8568-404F5040AFB7}" type="presOf" srcId="{89B476D6-2DCD-43E2-891C-0A4A96284820}" destId="{C76004DA-211F-4AFC-8134-2093ABBD6E96}" srcOrd="0" destOrd="0" presId="urn:microsoft.com/office/officeart/2005/8/layout/cycle5"/>
    <dgm:cxn modelId="{7C2F5CB5-FE1B-4DE8-AE39-7DBBA38BA7AA}" srcId="{E4D6F874-22BA-45D7-BB58-B4DE121C7E18}" destId="{BE0A34D9-34A1-420B-98B9-7E32CC819F6D}" srcOrd="0" destOrd="0" parTransId="{2CF4FA82-FE77-47DA-9DD6-6ECD450293C1}" sibTransId="{9BBCA252-237B-4067-ABA3-EB6E42395F4C}"/>
    <dgm:cxn modelId="{549DAFD1-3475-416C-8689-D4DCCAABAEDF}" type="presOf" srcId="{E2BFCA85-D3C7-4454-9592-952EC1B03A59}" destId="{F261F347-203F-473D-A1FA-0E911E1A8F54}" srcOrd="0" destOrd="0" presId="urn:microsoft.com/office/officeart/2005/8/layout/cycle5"/>
    <dgm:cxn modelId="{9A13EAEB-4281-437B-AB37-668B4AA6C55B}" type="presOf" srcId="{9BBCA252-237B-4067-ABA3-EB6E42395F4C}" destId="{ED0DFB1F-DEE8-4C94-AA77-4F503D8444D0}" srcOrd="0" destOrd="0" presId="urn:microsoft.com/office/officeart/2005/8/layout/cycle5"/>
    <dgm:cxn modelId="{D52B9CF1-AAFF-4B45-B509-9CC3213F5FB3}" type="presOf" srcId="{266B971E-9CFD-4D71-83CA-F4562111322C}" destId="{123E864D-9844-45BB-895D-688095F531AC}" srcOrd="0" destOrd="0" presId="urn:microsoft.com/office/officeart/2005/8/layout/cycle5"/>
    <dgm:cxn modelId="{7EC4DB6E-C7CD-4913-85BE-B26C4BD9C16F}" type="presParOf" srcId="{959BCEEE-2F37-4ADE-8581-9EA68C1793AA}" destId="{A8336913-6BF3-4652-A244-2A2AE2341232}" srcOrd="0" destOrd="0" presId="urn:microsoft.com/office/officeart/2005/8/layout/cycle5"/>
    <dgm:cxn modelId="{A5EB9332-8EAF-4B23-926D-3FD5A14102D0}" type="presParOf" srcId="{959BCEEE-2F37-4ADE-8581-9EA68C1793AA}" destId="{F669B2BF-3F61-4757-B0A5-2189949CE56D}" srcOrd="1" destOrd="0" presId="urn:microsoft.com/office/officeart/2005/8/layout/cycle5"/>
    <dgm:cxn modelId="{B0245BBD-82A6-4C18-9B48-F827C4A6E43F}" type="presParOf" srcId="{959BCEEE-2F37-4ADE-8581-9EA68C1793AA}" destId="{ED0DFB1F-DEE8-4C94-AA77-4F503D8444D0}" srcOrd="2" destOrd="0" presId="urn:microsoft.com/office/officeart/2005/8/layout/cycle5"/>
    <dgm:cxn modelId="{BE721F5F-4AA6-4F78-8940-88A05A094C56}" type="presParOf" srcId="{959BCEEE-2F37-4ADE-8581-9EA68C1793AA}" destId="{03CBE654-01EE-4059-BEDC-306F51D2EA26}" srcOrd="3" destOrd="0" presId="urn:microsoft.com/office/officeart/2005/8/layout/cycle5"/>
    <dgm:cxn modelId="{3B5C5AD5-D741-4765-8D20-7FF635000D09}" type="presParOf" srcId="{959BCEEE-2F37-4ADE-8581-9EA68C1793AA}" destId="{3EB18487-5A28-4386-9BE7-1C8ADBF024D8}" srcOrd="4" destOrd="0" presId="urn:microsoft.com/office/officeart/2005/8/layout/cycle5"/>
    <dgm:cxn modelId="{D6FEEF30-6DF8-4CF1-8032-E337612AD999}" type="presParOf" srcId="{959BCEEE-2F37-4ADE-8581-9EA68C1793AA}" destId="{123E864D-9844-45BB-895D-688095F531AC}" srcOrd="5" destOrd="0" presId="urn:microsoft.com/office/officeart/2005/8/layout/cycle5"/>
    <dgm:cxn modelId="{733D39D3-A5A0-436D-A535-4F519A4C74B5}" type="presParOf" srcId="{959BCEEE-2F37-4ADE-8581-9EA68C1793AA}" destId="{1CEB5382-42C3-4F5E-B6E0-E2E0B45A6545}" srcOrd="6" destOrd="0" presId="urn:microsoft.com/office/officeart/2005/8/layout/cycle5"/>
    <dgm:cxn modelId="{ADA999A5-A768-4D03-837C-5D815CA3F6E0}" type="presParOf" srcId="{959BCEEE-2F37-4ADE-8581-9EA68C1793AA}" destId="{790113A2-F5DF-411E-A185-AB3328494EBA}" srcOrd="7" destOrd="0" presId="urn:microsoft.com/office/officeart/2005/8/layout/cycle5"/>
    <dgm:cxn modelId="{DD6CB310-A8FB-4C9A-AF7C-B2CFC8395877}" type="presParOf" srcId="{959BCEEE-2F37-4ADE-8581-9EA68C1793AA}" destId="{C76004DA-211F-4AFC-8134-2093ABBD6E96}" srcOrd="8" destOrd="0" presId="urn:microsoft.com/office/officeart/2005/8/layout/cycle5"/>
    <dgm:cxn modelId="{EE6F9F8B-9D5A-4D51-9D4D-19F5721A8825}" type="presParOf" srcId="{959BCEEE-2F37-4ADE-8581-9EA68C1793AA}" destId="{AF717B87-921F-4B69-97AD-CC1FF4015E53}" srcOrd="9" destOrd="0" presId="urn:microsoft.com/office/officeart/2005/8/layout/cycle5"/>
    <dgm:cxn modelId="{9540F61E-8BCE-4870-8F7F-1C0FE99782F3}" type="presParOf" srcId="{959BCEEE-2F37-4ADE-8581-9EA68C1793AA}" destId="{F21F33BB-1A96-4CED-BFFE-C980381D7380}" srcOrd="10" destOrd="0" presId="urn:microsoft.com/office/officeart/2005/8/layout/cycle5"/>
    <dgm:cxn modelId="{172D3335-9CAD-4A4E-9FE0-0D738ED304B6}" type="presParOf" srcId="{959BCEEE-2F37-4ADE-8581-9EA68C1793AA}" destId="{F261F347-203F-473D-A1FA-0E911E1A8F54}"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D6F874-22BA-45D7-BB58-B4DE121C7E18}" type="doc">
      <dgm:prSet loTypeId="urn:microsoft.com/office/officeart/2005/8/layout/cycle5" loCatId="cycle" qsTypeId="urn:microsoft.com/office/officeart/2005/8/quickstyle/simple5" qsCatId="simple" csTypeId="urn:microsoft.com/office/officeart/2005/8/colors/colorful5" csCatId="colorful" phldr="1"/>
      <dgm:spPr/>
      <dgm:t>
        <a:bodyPr/>
        <a:lstStyle/>
        <a:p>
          <a:endParaRPr lang="en-US"/>
        </a:p>
      </dgm:t>
    </dgm:pt>
    <dgm:pt modelId="{BE0A34D9-34A1-420B-98B9-7E32CC819F6D}">
      <dgm:prSet phldrT="[Text]"/>
      <dgm:spPr/>
      <dgm:t>
        <a:bodyPr/>
        <a:lstStyle/>
        <a:p>
          <a:r>
            <a:rPr lang="en-US" dirty="0"/>
            <a:t>Mental Health (Anxiety, Depression)</a:t>
          </a:r>
        </a:p>
      </dgm:t>
    </dgm:pt>
    <dgm:pt modelId="{2CF4FA82-FE77-47DA-9DD6-6ECD450293C1}" type="parTrans" cxnId="{7C2F5CB5-FE1B-4DE8-AE39-7DBBA38BA7AA}">
      <dgm:prSet/>
      <dgm:spPr/>
      <dgm:t>
        <a:bodyPr/>
        <a:lstStyle/>
        <a:p>
          <a:endParaRPr lang="en-US"/>
        </a:p>
      </dgm:t>
    </dgm:pt>
    <dgm:pt modelId="{9BBCA252-237B-4067-ABA3-EB6E42395F4C}" type="sibTrans" cxnId="{7C2F5CB5-FE1B-4DE8-AE39-7DBBA38BA7AA}">
      <dgm:prSet/>
      <dgm:spPr/>
      <dgm:t>
        <a:bodyPr/>
        <a:lstStyle/>
        <a:p>
          <a:endParaRPr lang="en-US"/>
        </a:p>
      </dgm:t>
    </dgm:pt>
    <dgm:pt modelId="{8138D7EB-8A75-4B23-8E34-5E0CB01DF9B3}">
      <dgm:prSet phldrT="[Text]"/>
      <dgm:spPr/>
      <dgm:t>
        <a:bodyPr/>
        <a:lstStyle/>
        <a:p>
          <a:r>
            <a:rPr lang="en-US" dirty="0"/>
            <a:t>Diet / Substances</a:t>
          </a:r>
        </a:p>
      </dgm:t>
    </dgm:pt>
    <dgm:pt modelId="{A458E0A1-62B7-436E-A6A1-B2A0FCDB7D59}" type="parTrans" cxnId="{3E908C0E-31DE-4257-A021-03821663A8EC}">
      <dgm:prSet/>
      <dgm:spPr/>
      <dgm:t>
        <a:bodyPr/>
        <a:lstStyle/>
        <a:p>
          <a:endParaRPr lang="en-US"/>
        </a:p>
      </dgm:t>
    </dgm:pt>
    <dgm:pt modelId="{266B971E-9CFD-4D71-83CA-F4562111322C}" type="sibTrans" cxnId="{3E908C0E-31DE-4257-A021-03821663A8EC}">
      <dgm:prSet/>
      <dgm:spPr/>
      <dgm:t>
        <a:bodyPr/>
        <a:lstStyle/>
        <a:p>
          <a:endParaRPr lang="en-US"/>
        </a:p>
      </dgm:t>
    </dgm:pt>
    <dgm:pt modelId="{3D0206F5-7D83-4846-99B4-A2BC1D22C263}">
      <dgm:prSet phldrT="[Text]"/>
      <dgm:spPr/>
      <dgm:t>
        <a:bodyPr/>
        <a:lstStyle/>
        <a:p>
          <a:r>
            <a:rPr lang="en-US" dirty="0"/>
            <a:t>Sleep</a:t>
          </a:r>
        </a:p>
      </dgm:t>
    </dgm:pt>
    <dgm:pt modelId="{A1BF9D6A-D099-4057-858B-114AD3156B1A}" type="parTrans" cxnId="{6CF1752C-F0CA-41E1-A715-EE5A0543FEA9}">
      <dgm:prSet/>
      <dgm:spPr/>
      <dgm:t>
        <a:bodyPr/>
        <a:lstStyle/>
        <a:p>
          <a:endParaRPr lang="en-US"/>
        </a:p>
      </dgm:t>
    </dgm:pt>
    <dgm:pt modelId="{E2BFCA85-D3C7-4454-9592-952EC1B03A59}" type="sibTrans" cxnId="{6CF1752C-F0CA-41E1-A715-EE5A0543FEA9}">
      <dgm:prSet/>
      <dgm:spPr/>
      <dgm:t>
        <a:bodyPr/>
        <a:lstStyle/>
        <a:p>
          <a:endParaRPr lang="en-US"/>
        </a:p>
      </dgm:t>
    </dgm:pt>
    <dgm:pt modelId="{1AF3FCF4-738F-49C2-9DBA-1F20646A9591}">
      <dgm:prSet phldrT="[Text]"/>
      <dgm:spPr/>
      <dgm:t>
        <a:bodyPr/>
        <a:lstStyle/>
        <a:p>
          <a:r>
            <a:rPr lang="en-US" dirty="0"/>
            <a:t>Tailored, Restorative  Exercise</a:t>
          </a:r>
        </a:p>
      </dgm:t>
    </dgm:pt>
    <dgm:pt modelId="{A67E3FEA-00BB-4730-873A-370A435B2BFE}" type="parTrans" cxnId="{69B10D14-6F22-4757-8330-322330793ECA}">
      <dgm:prSet/>
      <dgm:spPr/>
      <dgm:t>
        <a:bodyPr/>
        <a:lstStyle/>
        <a:p>
          <a:endParaRPr lang="en-US"/>
        </a:p>
      </dgm:t>
    </dgm:pt>
    <dgm:pt modelId="{89B476D6-2DCD-43E2-891C-0A4A96284820}" type="sibTrans" cxnId="{69B10D14-6F22-4757-8330-322330793ECA}">
      <dgm:prSet/>
      <dgm:spPr/>
      <dgm:t>
        <a:bodyPr/>
        <a:lstStyle/>
        <a:p>
          <a:endParaRPr lang="en-US"/>
        </a:p>
      </dgm:t>
    </dgm:pt>
    <dgm:pt modelId="{959BCEEE-2F37-4ADE-8581-9EA68C1793AA}" type="pres">
      <dgm:prSet presAssocID="{E4D6F874-22BA-45D7-BB58-B4DE121C7E18}" presName="cycle" presStyleCnt="0">
        <dgm:presLayoutVars>
          <dgm:dir/>
          <dgm:resizeHandles val="exact"/>
        </dgm:presLayoutVars>
      </dgm:prSet>
      <dgm:spPr/>
    </dgm:pt>
    <dgm:pt modelId="{A8336913-6BF3-4652-A244-2A2AE2341232}" type="pres">
      <dgm:prSet presAssocID="{BE0A34D9-34A1-420B-98B9-7E32CC819F6D}" presName="node" presStyleLbl="node1" presStyleIdx="0" presStyleCnt="4">
        <dgm:presLayoutVars>
          <dgm:bulletEnabled val="1"/>
        </dgm:presLayoutVars>
      </dgm:prSet>
      <dgm:spPr/>
    </dgm:pt>
    <dgm:pt modelId="{F669B2BF-3F61-4757-B0A5-2189949CE56D}" type="pres">
      <dgm:prSet presAssocID="{BE0A34D9-34A1-420B-98B9-7E32CC819F6D}" presName="spNode" presStyleCnt="0"/>
      <dgm:spPr/>
    </dgm:pt>
    <dgm:pt modelId="{ED0DFB1F-DEE8-4C94-AA77-4F503D8444D0}" type="pres">
      <dgm:prSet presAssocID="{9BBCA252-237B-4067-ABA3-EB6E42395F4C}" presName="sibTrans" presStyleLbl="sibTrans1D1" presStyleIdx="0" presStyleCnt="4"/>
      <dgm:spPr/>
    </dgm:pt>
    <dgm:pt modelId="{03CBE654-01EE-4059-BEDC-306F51D2EA26}" type="pres">
      <dgm:prSet presAssocID="{8138D7EB-8A75-4B23-8E34-5E0CB01DF9B3}" presName="node" presStyleLbl="node1" presStyleIdx="1" presStyleCnt="4">
        <dgm:presLayoutVars>
          <dgm:bulletEnabled val="1"/>
        </dgm:presLayoutVars>
      </dgm:prSet>
      <dgm:spPr/>
    </dgm:pt>
    <dgm:pt modelId="{3EB18487-5A28-4386-9BE7-1C8ADBF024D8}" type="pres">
      <dgm:prSet presAssocID="{8138D7EB-8A75-4B23-8E34-5E0CB01DF9B3}" presName="spNode" presStyleCnt="0"/>
      <dgm:spPr/>
    </dgm:pt>
    <dgm:pt modelId="{123E864D-9844-45BB-895D-688095F531AC}" type="pres">
      <dgm:prSet presAssocID="{266B971E-9CFD-4D71-83CA-F4562111322C}" presName="sibTrans" presStyleLbl="sibTrans1D1" presStyleIdx="1" presStyleCnt="4"/>
      <dgm:spPr/>
    </dgm:pt>
    <dgm:pt modelId="{1CEB5382-42C3-4F5E-B6E0-E2E0B45A6545}" type="pres">
      <dgm:prSet presAssocID="{1AF3FCF4-738F-49C2-9DBA-1F20646A9591}" presName="node" presStyleLbl="node1" presStyleIdx="2" presStyleCnt="4">
        <dgm:presLayoutVars>
          <dgm:bulletEnabled val="1"/>
        </dgm:presLayoutVars>
      </dgm:prSet>
      <dgm:spPr/>
    </dgm:pt>
    <dgm:pt modelId="{790113A2-F5DF-411E-A185-AB3328494EBA}" type="pres">
      <dgm:prSet presAssocID="{1AF3FCF4-738F-49C2-9DBA-1F20646A9591}" presName="spNode" presStyleCnt="0"/>
      <dgm:spPr/>
    </dgm:pt>
    <dgm:pt modelId="{C76004DA-211F-4AFC-8134-2093ABBD6E96}" type="pres">
      <dgm:prSet presAssocID="{89B476D6-2DCD-43E2-891C-0A4A96284820}" presName="sibTrans" presStyleLbl="sibTrans1D1" presStyleIdx="2" presStyleCnt="4"/>
      <dgm:spPr/>
    </dgm:pt>
    <dgm:pt modelId="{AF717B87-921F-4B69-97AD-CC1FF4015E53}" type="pres">
      <dgm:prSet presAssocID="{3D0206F5-7D83-4846-99B4-A2BC1D22C263}" presName="node" presStyleLbl="node1" presStyleIdx="3" presStyleCnt="4">
        <dgm:presLayoutVars>
          <dgm:bulletEnabled val="1"/>
        </dgm:presLayoutVars>
      </dgm:prSet>
      <dgm:spPr/>
    </dgm:pt>
    <dgm:pt modelId="{F21F33BB-1A96-4CED-BFFE-C980381D7380}" type="pres">
      <dgm:prSet presAssocID="{3D0206F5-7D83-4846-99B4-A2BC1D22C263}" presName="spNode" presStyleCnt="0"/>
      <dgm:spPr/>
    </dgm:pt>
    <dgm:pt modelId="{F261F347-203F-473D-A1FA-0E911E1A8F54}" type="pres">
      <dgm:prSet presAssocID="{E2BFCA85-D3C7-4454-9592-952EC1B03A59}" presName="sibTrans" presStyleLbl="sibTrans1D1" presStyleIdx="3" presStyleCnt="4"/>
      <dgm:spPr/>
    </dgm:pt>
  </dgm:ptLst>
  <dgm:cxnLst>
    <dgm:cxn modelId="{3E908C0E-31DE-4257-A021-03821663A8EC}" srcId="{E4D6F874-22BA-45D7-BB58-B4DE121C7E18}" destId="{8138D7EB-8A75-4B23-8E34-5E0CB01DF9B3}" srcOrd="1" destOrd="0" parTransId="{A458E0A1-62B7-436E-A6A1-B2A0FCDB7D59}" sibTransId="{266B971E-9CFD-4D71-83CA-F4562111322C}"/>
    <dgm:cxn modelId="{69B10D14-6F22-4757-8330-322330793ECA}" srcId="{E4D6F874-22BA-45D7-BB58-B4DE121C7E18}" destId="{1AF3FCF4-738F-49C2-9DBA-1F20646A9591}" srcOrd="2" destOrd="0" parTransId="{A67E3FEA-00BB-4730-873A-370A435B2BFE}" sibTransId="{89B476D6-2DCD-43E2-891C-0A4A96284820}"/>
    <dgm:cxn modelId="{C9A97924-0E39-4FB0-9086-4F15763504E7}" type="presOf" srcId="{BE0A34D9-34A1-420B-98B9-7E32CC819F6D}" destId="{A8336913-6BF3-4652-A244-2A2AE2341232}" srcOrd="0" destOrd="0" presId="urn:microsoft.com/office/officeart/2005/8/layout/cycle5"/>
    <dgm:cxn modelId="{6CF1752C-F0CA-41E1-A715-EE5A0543FEA9}" srcId="{E4D6F874-22BA-45D7-BB58-B4DE121C7E18}" destId="{3D0206F5-7D83-4846-99B4-A2BC1D22C263}" srcOrd="3" destOrd="0" parTransId="{A1BF9D6A-D099-4057-858B-114AD3156B1A}" sibTransId="{E2BFCA85-D3C7-4454-9592-952EC1B03A59}"/>
    <dgm:cxn modelId="{4749E32F-7CF9-47F7-9A0B-FE850BE28D24}" type="presOf" srcId="{3D0206F5-7D83-4846-99B4-A2BC1D22C263}" destId="{AF717B87-921F-4B69-97AD-CC1FF4015E53}" srcOrd="0" destOrd="0" presId="urn:microsoft.com/office/officeart/2005/8/layout/cycle5"/>
    <dgm:cxn modelId="{394FE341-9B0A-4BEE-AD37-0F8D736911B8}" type="presOf" srcId="{E4D6F874-22BA-45D7-BB58-B4DE121C7E18}" destId="{959BCEEE-2F37-4ADE-8581-9EA68C1793AA}" srcOrd="0" destOrd="0" presId="urn:microsoft.com/office/officeart/2005/8/layout/cycle5"/>
    <dgm:cxn modelId="{F6A6014B-62FE-4F99-B52F-84E430864B88}" type="presOf" srcId="{1AF3FCF4-738F-49C2-9DBA-1F20646A9591}" destId="{1CEB5382-42C3-4F5E-B6E0-E2E0B45A6545}" srcOrd="0" destOrd="0" presId="urn:microsoft.com/office/officeart/2005/8/layout/cycle5"/>
    <dgm:cxn modelId="{E6F37663-CD3B-415D-BC7A-BE4BE5386471}" type="presOf" srcId="{8138D7EB-8A75-4B23-8E34-5E0CB01DF9B3}" destId="{03CBE654-01EE-4059-BEDC-306F51D2EA26}" srcOrd="0" destOrd="0" presId="urn:microsoft.com/office/officeart/2005/8/layout/cycle5"/>
    <dgm:cxn modelId="{27B0216A-77F6-45AE-8568-404F5040AFB7}" type="presOf" srcId="{89B476D6-2DCD-43E2-891C-0A4A96284820}" destId="{C76004DA-211F-4AFC-8134-2093ABBD6E96}" srcOrd="0" destOrd="0" presId="urn:microsoft.com/office/officeart/2005/8/layout/cycle5"/>
    <dgm:cxn modelId="{7C2F5CB5-FE1B-4DE8-AE39-7DBBA38BA7AA}" srcId="{E4D6F874-22BA-45D7-BB58-B4DE121C7E18}" destId="{BE0A34D9-34A1-420B-98B9-7E32CC819F6D}" srcOrd="0" destOrd="0" parTransId="{2CF4FA82-FE77-47DA-9DD6-6ECD450293C1}" sibTransId="{9BBCA252-237B-4067-ABA3-EB6E42395F4C}"/>
    <dgm:cxn modelId="{549DAFD1-3475-416C-8689-D4DCCAABAEDF}" type="presOf" srcId="{E2BFCA85-D3C7-4454-9592-952EC1B03A59}" destId="{F261F347-203F-473D-A1FA-0E911E1A8F54}" srcOrd="0" destOrd="0" presId="urn:microsoft.com/office/officeart/2005/8/layout/cycle5"/>
    <dgm:cxn modelId="{9A13EAEB-4281-437B-AB37-668B4AA6C55B}" type="presOf" srcId="{9BBCA252-237B-4067-ABA3-EB6E42395F4C}" destId="{ED0DFB1F-DEE8-4C94-AA77-4F503D8444D0}" srcOrd="0" destOrd="0" presId="urn:microsoft.com/office/officeart/2005/8/layout/cycle5"/>
    <dgm:cxn modelId="{D52B9CF1-AAFF-4B45-B509-9CC3213F5FB3}" type="presOf" srcId="{266B971E-9CFD-4D71-83CA-F4562111322C}" destId="{123E864D-9844-45BB-895D-688095F531AC}" srcOrd="0" destOrd="0" presId="urn:microsoft.com/office/officeart/2005/8/layout/cycle5"/>
    <dgm:cxn modelId="{7EC4DB6E-C7CD-4913-85BE-B26C4BD9C16F}" type="presParOf" srcId="{959BCEEE-2F37-4ADE-8581-9EA68C1793AA}" destId="{A8336913-6BF3-4652-A244-2A2AE2341232}" srcOrd="0" destOrd="0" presId="urn:microsoft.com/office/officeart/2005/8/layout/cycle5"/>
    <dgm:cxn modelId="{A5EB9332-8EAF-4B23-926D-3FD5A14102D0}" type="presParOf" srcId="{959BCEEE-2F37-4ADE-8581-9EA68C1793AA}" destId="{F669B2BF-3F61-4757-B0A5-2189949CE56D}" srcOrd="1" destOrd="0" presId="urn:microsoft.com/office/officeart/2005/8/layout/cycle5"/>
    <dgm:cxn modelId="{B0245BBD-82A6-4C18-9B48-F827C4A6E43F}" type="presParOf" srcId="{959BCEEE-2F37-4ADE-8581-9EA68C1793AA}" destId="{ED0DFB1F-DEE8-4C94-AA77-4F503D8444D0}" srcOrd="2" destOrd="0" presId="urn:microsoft.com/office/officeart/2005/8/layout/cycle5"/>
    <dgm:cxn modelId="{BE721F5F-4AA6-4F78-8940-88A05A094C56}" type="presParOf" srcId="{959BCEEE-2F37-4ADE-8581-9EA68C1793AA}" destId="{03CBE654-01EE-4059-BEDC-306F51D2EA26}" srcOrd="3" destOrd="0" presId="urn:microsoft.com/office/officeart/2005/8/layout/cycle5"/>
    <dgm:cxn modelId="{3B5C5AD5-D741-4765-8D20-7FF635000D09}" type="presParOf" srcId="{959BCEEE-2F37-4ADE-8581-9EA68C1793AA}" destId="{3EB18487-5A28-4386-9BE7-1C8ADBF024D8}" srcOrd="4" destOrd="0" presId="urn:microsoft.com/office/officeart/2005/8/layout/cycle5"/>
    <dgm:cxn modelId="{D6FEEF30-6DF8-4CF1-8032-E337612AD999}" type="presParOf" srcId="{959BCEEE-2F37-4ADE-8581-9EA68C1793AA}" destId="{123E864D-9844-45BB-895D-688095F531AC}" srcOrd="5" destOrd="0" presId="urn:microsoft.com/office/officeart/2005/8/layout/cycle5"/>
    <dgm:cxn modelId="{733D39D3-A5A0-436D-A535-4F519A4C74B5}" type="presParOf" srcId="{959BCEEE-2F37-4ADE-8581-9EA68C1793AA}" destId="{1CEB5382-42C3-4F5E-B6E0-E2E0B45A6545}" srcOrd="6" destOrd="0" presId="urn:microsoft.com/office/officeart/2005/8/layout/cycle5"/>
    <dgm:cxn modelId="{ADA999A5-A768-4D03-837C-5D815CA3F6E0}" type="presParOf" srcId="{959BCEEE-2F37-4ADE-8581-9EA68C1793AA}" destId="{790113A2-F5DF-411E-A185-AB3328494EBA}" srcOrd="7" destOrd="0" presId="urn:microsoft.com/office/officeart/2005/8/layout/cycle5"/>
    <dgm:cxn modelId="{DD6CB310-A8FB-4C9A-AF7C-B2CFC8395877}" type="presParOf" srcId="{959BCEEE-2F37-4ADE-8581-9EA68C1793AA}" destId="{C76004DA-211F-4AFC-8134-2093ABBD6E96}" srcOrd="8" destOrd="0" presId="urn:microsoft.com/office/officeart/2005/8/layout/cycle5"/>
    <dgm:cxn modelId="{EE6F9F8B-9D5A-4D51-9D4D-19F5721A8825}" type="presParOf" srcId="{959BCEEE-2F37-4ADE-8581-9EA68C1793AA}" destId="{AF717B87-921F-4B69-97AD-CC1FF4015E53}" srcOrd="9" destOrd="0" presId="urn:microsoft.com/office/officeart/2005/8/layout/cycle5"/>
    <dgm:cxn modelId="{9540F61E-8BCE-4870-8F7F-1C0FE99782F3}" type="presParOf" srcId="{959BCEEE-2F37-4ADE-8581-9EA68C1793AA}" destId="{F21F33BB-1A96-4CED-BFFE-C980381D7380}" srcOrd="10" destOrd="0" presId="urn:microsoft.com/office/officeart/2005/8/layout/cycle5"/>
    <dgm:cxn modelId="{172D3335-9CAD-4A4E-9FE0-0D738ED304B6}" type="presParOf" srcId="{959BCEEE-2F37-4ADE-8581-9EA68C1793AA}" destId="{F261F347-203F-473D-A1FA-0E911E1A8F54}"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36913-6BF3-4652-A244-2A2AE2341232}">
      <dsp:nvSpPr>
        <dsp:cNvPr id="0" name=""/>
        <dsp:cNvSpPr/>
      </dsp:nvSpPr>
      <dsp:spPr>
        <a:xfrm>
          <a:off x="2669338" y="1197"/>
          <a:ext cx="1779559" cy="115671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Mental Health (Anxiety, Depression)</a:t>
          </a:r>
        </a:p>
      </dsp:txBody>
      <dsp:txXfrm>
        <a:off x="2725804" y="57663"/>
        <a:ext cx="1666627" cy="1043781"/>
      </dsp:txXfrm>
    </dsp:sp>
    <dsp:sp modelId="{ED0DFB1F-DEE8-4C94-AA77-4F503D8444D0}">
      <dsp:nvSpPr>
        <dsp:cNvPr id="0" name=""/>
        <dsp:cNvSpPr/>
      </dsp:nvSpPr>
      <dsp:spPr>
        <a:xfrm>
          <a:off x="1645129" y="579553"/>
          <a:ext cx="3827976" cy="3827976"/>
        </a:xfrm>
        <a:custGeom>
          <a:avLst/>
          <a:gdLst/>
          <a:ahLst/>
          <a:cxnLst/>
          <a:rect l="0" t="0" r="0" b="0"/>
          <a:pathLst>
            <a:path>
              <a:moveTo>
                <a:pt x="3050304" y="373813"/>
              </a:moveTo>
              <a:arcTo wR="1913988" hR="1913988" stAng="18385158" swAng="1636548"/>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3CBE654-01EE-4059-BEDC-306F51D2EA26}">
      <dsp:nvSpPr>
        <dsp:cNvPr id="0" name=""/>
        <dsp:cNvSpPr/>
      </dsp:nvSpPr>
      <dsp:spPr>
        <a:xfrm>
          <a:off x="4583326" y="1915185"/>
          <a:ext cx="1779559" cy="1156713"/>
        </a:xfrm>
        <a:prstGeom prst="roundRect">
          <a:avLst/>
        </a:prstGeom>
        <a:gradFill rotWithShape="0">
          <a:gsLst>
            <a:gs pos="0">
              <a:schemeClr val="accent5">
                <a:hueOff val="-1648851"/>
                <a:satOff val="0"/>
                <a:lumOff val="2549"/>
                <a:alphaOff val="0"/>
                <a:satMod val="103000"/>
                <a:lumMod val="102000"/>
                <a:tint val="94000"/>
              </a:schemeClr>
            </a:gs>
            <a:gs pos="50000">
              <a:schemeClr val="accent5">
                <a:hueOff val="-1648851"/>
                <a:satOff val="0"/>
                <a:lumOff val="2549"/>
                <a:alphaOff val="0"/>
                <a:satMod val="110000"/>
                <a:lumMod val="100000"/>
                <a:shade val="100000"/>
              </a:schemeClr>
            </a:gs>
            <a:gs pos="100000">
              <a:schemeClr val="accent5">
                <a:hueOff val="-1648851"/>
                <a:satOff val="0"/>
                <a:lumOff val="2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Diet / Substances</a:t>
          </a:r>
        </a:p>
      </dsp:txBody>
      <dsp:txXfrm>
        <a:off x="4639792" y="1971651"/>
        <a:ext cx="1666627" cy="1043781"/>
      </dsp:txXfrm>
    </dsp:sp>
    <dsp:sp modelId="{123E864D-9844-45BB-895D-688095F531AC}">
      <dsp:nvSpPr>
        <dsp:cNvPr id="0" name=""/>
        <dsp:cNvSpPr/>
      </dsp:nvSpPr>
      <dsp:spPr>
        <a:xfrm>
          <a:off x="1645129" y="579553"/>
          <a:ext cx="3827976" cy="3827976"/>
        </a:xfrm>
        <a:custGeom>
          <a:avLst/>
          <a:gdLst/>
          <a:ahLst/>
          <a:cxnLst/>
          <a:rect l="0" t="0" r="0" b="0"/>
          <a:pathLst>
            <a:path>
              <a:moveTo>
                <a:pt x="3629780" y="2762167"/>
              </a:moveTo>
              <a:arcTo wR="1913988" hR="1913988" stAng="1578294" swAng="1636548"/>
            </a:path>
          </a:pathLst>
        </a:custGeom>
        <a:noFill/>
        <a:ln w="6350" cap="flat" cmpd="sng" algn="ctr">
          <a:solidFill>
            <a:schemeClr val="accent5">
              <a:hueOff val="-1648851"/>
              <a:satOff val="0"/>
              <a:lumOff val="254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CEB5382-42C3-4F5E-B6E0-E2E0B45A6545}">
      <dsp:nvSpPr>
        <dsp:cNvPr id="0" name=""/>
        <dsp:cNvSpPr/>
      </dsp:nvSpPr>
      <dsp:spPr>
        <a:xfrm>
          <a:off x="2669338" y="3829173"/>
          <a:ext cx="1779559" cy="1156713"/>
        </a:xfrm>
        <a:prstGeom prst="roundRect">
          <a:avLst/>
        </a:prstGeom>
        <a:gradFill rotWithShape="0">
          <a:gsLst>
            <a:gs pos="0">
              <a:schemeClr val="accent5">
                <a:hueOff val="-3297702"/>
                <a:satOff val="0"/>
                <a:lumOff val="5098"/>
                <a:alphaOff val="0"/>
                <a:satMod val="103000"/>
                <a:lumMod val="102000"/>
                <a:tint val="94000"/>
              </a:schemeClr>
            </a:gs>
            <a:gs pos="50000">
              <a:schemeClr val="accent5">
                <a:hueOff val="-3297702"/>
                <a:satOff val="0"/>
                <a:lumOff val="5098"/>
                <a:alphaOff val="0"/>
                <a:satMod val="110000"/>
                <a:lumMod val="100000"/>
                <a:shade val="100000"/>
              </a:schemeClr>
            </a:gs>
            <a:gs pos="100000">
              <a:schemeClr val="accent5">
                <a:hueOff val="-3297702"/>
                <a:satOff val="0"/>
                <a:lumOff val="5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Tailored, Restorative  Exercise</a:t>
          </a:r>
        </a:p>
      </dsp:txBody>
      <dsp:txXfrm>
        <a:off x="2725804" y="3885639"/>
        <a:ext cx="1666627" cy="1043781"/>
      </dsp:txXfrm>
    </dsp:sp>
    <dsp:sp modelId="{C76004DA-211F-4AFC-8134-2093ABBD6E96}">
      <dsp:nvSpPr>
        <dsp:cNvPr id="0" name=""/>
        <dsp:cNvSpPr/>
      </dsp:nvSpPr>
      <dsp:spPr>
        <a:xfrm>
          <a:off x="1645129" y="579553"/>
          <a:ext cx="3827976" cy="3827976"/>
        </a:xfrm>
        <a:custGeom>
          <a:avLst/>
          <a:gdLst/>
          <a:ahLst/>
          <a:cxnLst/>
          <a:rect l="0" t="0" r="0" b="0"/>
          <a:pathLst>
            <a:path>
              <a:moveTo>
                <a:pt x="777672" y="3454162"/>
              </a:moveTo>
              <a:arcTo wR="1913988" hR="1913988" stAng="7585158" swAng="1636548"/>
            </a:path>
          </a:pathLst>
        </a:custGeom>
        <a:noFill/>
        <a:ln w="6350" cap="flat" cmpd="sng" algn="ctr">
          <a:solidFill>
            <a:schemeClr val="accent5">
              <a:hueOff val="-3297702"/>
              <a:satOff val="0"/>
              <a:lumOff val="50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F717B87-921F-4B69-97AD-CC1FF4015E53}">
      <dsp:nvSpPr>
        <dsp:cNvPr id="0" name=""/>
        <dsp:cNvSpPr/>
      </dsp:nvSpPr>
      <dsp:spPr>
        <a:xfrm>
          <a:off x="755350" y="1915185"/>
          <a:ext cx="1779559" cy="1156713"/>
        </a:xfrm>
        <a:prstGeom prst="roundRect">
          <a:avLst/>
        </a:prstGeom>
        <a:gradFill rotWithShape="0">
          <a:gsLst>
            <a:gs pos="0">
              <a:schemeClr val="accent5">
                <a:hueOff val="-4946552"/>
                <a:satOff val="0"/>
                <a:lumOff val="7647"/>
                <a:alphaOff val="0"/>
                <a:satMod val="103000"/>
                <a:lumMod val="102000"/>
                <a:tint val="94000"/>
              </a:schemeClr>
            </a:gs>
            <a:gs pos="50000">
              <a:schemeClr val="accent5">
                <a:hueOff val="-4946552"/>
                <a:satOff val="0"/>
                <a:lumOff val="7647"/>
                <a:alphaOff val="0"/>
                <a:satMod val="110000"/>
                <a:lumMod val="100000"/>
                <a:shade val="100000"/>
              </a:schemeClr>
            </a:gs>
            <a:gs pos="100000">
              <a:schemeClr val="accent5">
                <a:hueOff val="-4946552"/>
                <a:satOff val="0"/>
                <a:lumOff val="7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Sleep</a:t>
          </a:r>
        </a:p>
      </dsp:txBody>
      <dsp:txXfrm>
        <a:off x="811816" y="1971651"/>
        <a:ext cx="1666627" cy="1043781"/>
      </dsp:txXfrm>
    </dsp:sp>
    <dsp:sp modelId="{F261F347-203F-473D-A1FA-0E911E1A8F54}">
      <dsp:nvSpPr>
        <dsp:cNvPr id="0" name=""/>
        <dsp:cNvSpPr/>
      </dsp:nvSpPr>
      <dsp:spPr>
        <a:xfrm>
          <a:off x="1645129" y="579553"/>
          <a:ext cx="3827976" cy="3827976"/>
        </a:xfrm>
        <a:custGeom>
          <a:avLst/>
          <a:gdLst/>
          <a:ahLst/>
          <a:cxnLst/>
          <a:rect l="0" t="0" r="0" b="0"/>
          <a:pathLst>
            <a:path>
              <a:moveTo>
                <a:pt x="198196" y="1065808"/>
              </a:moveTo>
              <a:arcTo wR="1913988" hR="1913988" stAng="12378294" swAng="1636548"/>
            </a:path>
          </a:pathLst>
        </a:custGeom>
        <a:noFill/>
        <a:ln w="6350" cap="flat" cmpd="sng" algn="ctr">
          <a:solidFill>
            <a:schemeClr val="accent5">
              <a:hueOff val="-4946552"/>
              <a:satOff val="0"/>
              <a:lumOff val="764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36913-6BF3-4652-A244-2A2AE2341232}">
      <dsp:nvSpPr>
        <dsp:cNvPr id="0" name=""/>
        <dsp:cNvSpPr/>
      </dsp:nvSpPr>
      <dsp:spPr>
        <a:xfrm>
          <a:off x="2669338" y="1197"/>
          <a:ext cx="1779559" cy="115671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Mental Health (Anxiety, Depression)</a:t>
          </a:r>
        </a:p>
      </dsp:txBody>
      <dsp:txXfrm>
        <a:off x="2725804" y="57663"/>
        <a:ext cx="1666627" cy="1043781"/>
      </dsp:txXfrm>
    </dsp:sp>
    <dsp:sp modelId="{ED0DFB1F-DEE8-4C94-AA77-4F503D8444D0}">
      <dsp:nvSpPr>
        <dsp:cNvPr id="0" name=""/>
        <dsp:cNvSpPr/>
      </dsp:nvSpPr>
      <dsp:spPr>
        <a:xfrm>
          <a:off x="1645129" y="579553"/>
          <a:ext cx="3827976" cy="3827976"/>
        </a:xfrm>
        <a:custGeom>
          <a:avLst/>
          <a:gdLst/>
          <a:ahLst/>
          <a:cxnLst/>
          <a:rect l="0" t="0" r="0" b="0"/>
          <a:pathLst>
            <a:path>
              <a:moveTo>
                <a:pt x="3050304" y="373813"/>
              </a:moveTo>
              <a:arcTo wR="1913988" hR="1913988" stAng="18385158" swAng="1636548"/>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3CBE654-01EE-4059-BEDC-306F51D2EA26}">
      <dsp:nvSpPr>
        <dsp:cNvPr id="0" name=""/>
        <dsp:cNvSpPr/>
      </dsp:nvSpPr>
      <dsp:spPr>
        <a:xfrm>
          <a:off x="4583326" y="1915185"/>
          <a:ext cx="1779559" cy="1156713"/>
        </a:xfrm>
        <a:prstGeom prst="roundRect">
          <a:avLst/>
        </a:prstGeom>
        <a:gradFill rotWithShape="0">
          <a:gsLst>
            <a:gs pos="0">
              <a:schemeClr val="accent5">
                <a:hueOff val="-1648851"/>
                <a:satOff val="0"/>
                <a:lumOff val="2549"/>
                <a:alphaOff val="0"/>
                <a:satMod val="103000"/>
                <a:lumMod val="102000"/>
                <a:tint val="94000"/>
              </a:schemeClr>
            </a:gs>
            <a:gs pos="50000">
              <a:schemeClr val="accent5">
                <a:hueOff val="-1648851"/>
                <a:satOff val="0"/>
                <a:lumOff val="2549"/>
                <a:alphaOff val="0"/>
                <a:satMod val="110000"/>
                <a:lumMod val="100000"/>
                <a:shade val="100000"/>
              </a:schemeClr>
            </a:gs>
            <a:gs pos="100000">
              <a:schemeClr val="accent5">
                <a:hueOff val="-1648851"/>
                <a:satOff val="0"/>
                <a:lumOff val="2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Diet / Substances</a:t>
          </a:r>
        </a:p>
      </dsp:txBody>
      <dsp:txXfrm>
        <a:off x="4639792" y="1971651"/>
        <a:ext cx="1666627" cy="1043781"/>
      </dsp:txXfrm>
    </dsp:sp>
    <dsp:sp modelId="{123E864D-9844-45BB-895D-688095F531AC}">
      <dsp:nvSpPr>
        <dsp:cNvPr id="0" name=""/>
        <dsp:cNvSpPr/>
      </dsp:nvSpPr>
      <dsp:spPr>
        <a:xfrm>
          <a:off x="1645129" y="579553"/>
          <a:ext cx="3827976" cy="3827976"/>
        </a:xfrm>
        <a:custGeom>
          <a:avLst/>
          <a:gdLst/>
          <a:ahLst/>
          <a:cxnLst/>
          <a:rect l="0" t="0" r="0" b="0"/>
          <a:pathLst>
            <a:path>
              <a:moveTo>
                <a:pt x="3629780" y="2762167"/>
              </a:moveTo>
              <a:arcTo wR="1913988" hR="1913988" stAng="1578294" swAng="1636548"/>
            </a:path>
          </a:pathLst>
        </a:custGeom>
        <a:noFill/>
        <a:ln w="6350" cap="flat" cmpd="sng" algn="ctr">
          <a:solidFill>
            <a:schemeClr val="accent5">
              <a:hueOff val="-1648851"/>
              <a:satOff val="0"/>
              <a:lumOff val="254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CEB5382-42C3-4F5E-B6E0-E2E0B45A6545}">
      <dsp:nvSpPr>
        <dsp:cNvPr id="0" name=""/>
        <dsp:cNvSpPr/>
      </dsp:nvSpPr>
      <dsp:spPr>
        <a:xfrm>
          <a:off x="2669338" y="3829173"/>
          <a:ext cx="1779559" cy="1156713"/>
        </a:xfrm>
        <a:prstGeom prst="roundRect">
          <a:avLst/>
        </a:prstGeom>
        <a:gradFill rotWithShape="0">
          <a:gsLst>
            <a:gs pos="0">
              <a:schemeClr val="accent5">
                <a:hueOff val="-3297702"/>
                <a:satOff val="0"/>
                <a:lumOff val="5098"/>
                <a:alphaOff val="0"/>
                <a:satMod val="103000"/>
                <a:lumMod val="102000"/>
                <a:tint val="94000"/>
              </a:schemeClr>
            </a:gs>
            <a:gs pos="50000">
              <a:schemeClr val="accent5">
                <a:hueOff val="-3297702"/>
                <a:satOff val="0"/>
                <a:lumOff val="5098"/>
                <a:alphaOff val="0"/>
                <a:satMod val="110000"/>
                <a:lumMod val="100000"/>
                <a:shade val="100000"/>
              </a:schemeClr>
            </a:gs>
            <a:gs pos="100000">
              <a:schemeClr val="accent5">
                <a:hueOff val="-3297702"/>
                <a:satOff val="0"/>
                <a:lumOff val="5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Tailored, Restorative  Exercise</a:t>
          </a:r>
        </a:p>
      </dsp:txBody>
      <dsp:txXfrm>
        <a:off x="2725804" y="3885639"/>
        <a:ext cx="1666627" cy="1043781"/>
      </dsp:txXfrm>
    </dsp:sp>
    <dsp:sp modelId="{C76004DA-211F-4AFC-8134-2093ABBD6E96}">
      <dsp:nvSpPr>
        <dsp:cNvPr id="0" name=""/>
        <dsp:cNvSpPr/>
      </dsp:nvSpPr>
      <dsp:spPr>
        <a:xfrm>
          <a:off x="1645129" y="579553"/>
          <a:ext cx="3827976" cy="3827976"/>
        </a:xfrm>
        <a:custGeom>
          <a:avLst/>
          <a:gdLst/>
          <a:ahLst/>
          <a:cxnLst/>
          <a:rect l="0" t="0" r="0" b="0"/>
          <a:pathLst>
            <a:path>
              <a:moveTo>
                <a:pt x="777672" y="3454162"/>
              </a:moveTo>
              <a:arcTo wR="1913988" hR="1913988" stAng="7585158" swAng="1636548"/>
            </a:path>
          </a:pathLst>
        </a:custGeom>
        <a:noFill/>
        <a:ln w="6350" cap="flat" cmpd="sng" algn="ctr">
          <a:solidFill>
            <a:schemeClr val="accent5">
              <a:hueOff val="-3297702"/>
              <a:satOff val="0"/>
              <a:lumOff val="50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F717B87-921F-4B69-97AD-CC1FF4015E53}">
      <dsp:nvSpPr>
        <dsp:cNvPr id="0" name=""/>
        <dsp:cNvSpPr/>
      </dsp:nvSpPr>
      <dsp:spPr>
        <a:xfrm>
          <a:off x="755350" y="1915185"/>
          <a:ext cx="1779559" cy="1156713"/>
        </a:xfrm>
        <a:prstGeom prst="roundRect">
          <a:avLst/>
        </a:prstGeom>
        <a:gradFill rotWithShape="0">
          <a:gsLst>
            <a:gs pos="0">
              <a:schemeClr val="accent5">
                <a:hueOff val="-4946552"/>
                <a:satOff val="0"/>
                <a:lumOff val="7647"/>
                <a:alphaOff val="0"/>
                <a:satMod val="103000"/>
                <a:lumMod val="102000"/>
                <a:tint val="94000"/>
              </a:schemeClr>
            </a:gs>
            <a:gs pos="50000">
              <a:schemeClr val="accent5">
                <a:hueOff val="-4946552"/>
                <a:satOff val="0"/>
                <a:lumOff val="7647"/>
                <a:alphaOff val="0"/>
                <a:satMod val="110000"/>
                <a:lumMod val="100000"/>
                <a:shade val="100000"/>
              </a:schemeClr>
            </a:gs>
            <a:gs pos="100000">
              <a:schemeClr val="accent5">
                <a:hueOff val="-4946552"/>
                <a:satOff val="0"/>
                <a:lumOff val="7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Sleep</a:t>
          </a:r>
        </a:p>
      </dsp:txBody>
      <dsp:txXfrm>
        <a:off x="811816" y="1971651"/>
        <a:ext cx="1666627" cy="1043781"/>
      </dsp:txXfrm>
    </dsp:sp>
    <dsp:sp modelId="{F261F347-203F-473D-A1FA-0E911E1A8F54}">
      <dsp:nvSpPr>
        <dsp:cNvPr id="0" name=""/>
        <dsp:cNvSpPr/>
      </dsp:nvSpPr>
      <dsp:spPr>
        <a:xfrm>
          <a:off x="1645129" y="579553"/>
          <a:ext cx="3827976" cy="3827976"/>
        </a:xfrm>
        <a:custGeom>
          <a:avLst/>
          <a:gdLst/>
          <a:ahLst/>
          <a:cxnLst/>
          <a:rect l="0" t="0" r="0" b="0"/>
          <a:pathLst>
            <a:path>
              <a:moveTo>
                <a:pt x="198196" y="1065808"/>
              </a:moveTo>
              <a:arcTo wR="1913988" hR="1913988" stAng="12378294" swAng="1636548"/>
            </a:path>
          </a:pathLst>
        </a:custGeom>
        <a:noFill/>
        <a:ln w="6350" cap="flat" cmpd="sng" algn="ctr">
          <a:solidFill>
            <a:schemeClr val="accent5">
              <a:hueOff val="-4946552"/>
              <a:satOff val="0"/>
              <a:lumOff val="764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36913-6BF3-4652-A244-2A2AE2341232}">
      <dsp:nvSpPr>
        <dsp:cNvPr id="0" name=""/>
        <dsp:cNvSpPr/>
      </dsp:nvSpPr>
      <dsp:spPr>
        <a:xfrm>
          <a:off x="2669338" y="1197"/>
          <a:ext cx="1779559" cy="115671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Mental Health (Anxiety, Depression)</a:t>
          </a:r>
        </a:p>
      </dsp:txBody>
      <dsp:txXfrm>
        <a:off x="2725804" y="57663"/>
        <a:ext cx="1666627" cy="1043781"/>
      </dsp:txXfrm>
    </dsp:sp>
    <dsp:sp modelId="{ED0DFB1F-DEE8-4C94-AA77-4F503D8444D0}">
      <dsp:nvSpPr>
        <dsp:cNvPr id="0" name=""/>
        <dsp:cNvSpPr/>
      </dsp:nvSpPr>
      <dsp:spPr>
        <a:xfrm>
          <a:off x="1645129" y="579553"/>
          <a:ext cx="3827976" cy="3827976"/>
        </a:xfrm>
        <a:custGeom>
          <a:avLst/>
          <a:gdLst/>
          <a:ahLst/>
          <a:cxnLst/>
          <a:rect l="0" t="0" r="0" b="0"/>
          <a:pathLst>
            <a:path>
              <a:moveTo>
                <a:pt x="3050304" y="373813"/>
              </a:moveTo>
              <a:arcTo wR="1913988" hR="1913988" stAng="18385158" swAng="1636548"/>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3CBE654-01EE-4059-BEDC-306F51D2EA26}">
      <dsp:nvSpPr>
        <dsp:cNvPr id="0" name=""/>
        <dsp:cNvSpPr/>
      </dsp:nvSpPr>
      <dsp:spPr>
        <a:xfrm>
          <a:off x="4583326" y="1915185"/>
          <a:ext cx="1779559" cy="1156713"/>
        </a:xfrm>
        <a:prstGeom prst="roundRect">
          <a:avLst/>
        </a:prstGeom>
        <a:gradFill rotWithShape="0">
          <a:gsLst>
            <a:gs pos="0">
              <a:schemeClr val="accent5">
                <a:hueOff val="-1648851"/>
                <a:satOff val="0"/>
                <a:lumOff val="2549"/>
                <a:alphaOff val="0"/>
                <a:satMod val="103000"/>
                <a:lumMod val="102000"/>
                <a:tint val="94000"/>
              </a:schemeClr>
            </a:gs>
            <a:gs pos="50000">
              <a:schemeClr val="accent5">
                <a:hueOff val="-1648851"/>
                <a:satOff val="0"/>
                <a:lumOff val="2549"/>
                <a:alphaOff val="0"/>
                <a:satMod val="110000"/>
                <a:lumMod val="100000"/>
                <a:shade val="100000"/>
              </a:schemeClr>
            </a:gs>
            <a:gs pos="100000">
              <a:schemeClr val="accent5">
                <a:hueOff val="-1648851"/>
                <a:satOff val="0"/>
                <a:lumOff val="2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Diet / Substances</a:t>
          </a:r>
        </a:p>
      </dsp:txBody>
      <dsp:txXfrm>
        <a:off x="4639792" y="1971651"/>
        <a:ext cx="1666627" cy="1043781"/>
      </dsp:txXfrm>
    </dsp:sp>
    <dsp:sp modelId="{123E864D-9844-45BB-895D-688095F531AC}">
      <dsp:nvSpPr>
        <dsp:cNvPr id="0" name=""/>
        <dsp:cNvSpPr/>
      </dsp:nvSpPr>
      <dsp:spPr>
        <a:xfrm>
          <a:off x="1645129" y="579553"/>
          <a:ext cx="3827976" cy="3827976"/>
        </a:xfrm>
        <a:custGeom>
          <a:avLst/>
          <a:gdLst/>
          <a:ahLst/>
          <a:cxnLst/>
          <a:rect l="0" t="0" r="0" b="0"/>
          <a:pathLst>
            <a:path>
              <a:moveTo>
                <a:pt x="3629780" y="2762167"/>
              </a:moveTo>
              <a:arcTo wR="1913988" hR="1913988" stAng="1578294" swAng="1636548"/>
            </a:path>
          </a:pathLst>
        </a:custGeom>
        <a:noFill/>
        <a:ln w="6350" cap="flat" cmpd="sng" algn="ctr">
          <a:solidFill>
            <a:schemeClr val="accent5">
              <a:hueOff val="-1648851"/>
              <a:satOff val="0"/>
              <a:lumOff val="254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CEB5382-42C3-4F5E-B6E0-E2E0B45A6545}">
      <dsp:nvSpPr>
        <dsp:cNvPr id="0" name=""/>
        <dsp:cNvSpPr/>
      </dsp:nvSpPr>
      <dsp:spPr>
        <a:xfrm>
          <a:off x="2669338" y="3829173"/>
          <a:ext cx="1779559" cy="1156713"/>
        </a:xfrm>
        <a:prstGeom prst="roundRect">
          <a:avLst/>
        </a:prstGeom>
        <a:gradFill rotWithShape="0">
          <a:gsLst>
            <a:gs pos="0">
              <a:schemeClr val="accent5">
                <a:hueOff val="-3297702"/>
                <a:satOff val="0"/>
                <a:lumOff val="5098"/>
                <a:alphaOff val="0"/>
                <a:satMod val="103000"/>
                <a:lumMod val="102000"/>
                <a:tint val="94000"/>
              </a:schemeClr>
            </a:gs>
            <a:gs pos="50000">
              <a:schemeClr val="accent5">
                <a:hueOff val="-3297702"/>
                <a:satOff val="0"/>
                <a:lumOff val="5098"/>
                <a:alphaOff val="0"/>
                <a:satMod val="110000"/>
                <a:lumMod val="100000"/>
                <a:shade val="100000"/>
              </a:schemeClr>
            </a:gs>
            <a:gs pos="100000">
              <a:schemeClr val="accent5">
                <a:hueOff val="-3297702"/>
                <a:satOff val="0"/>
                <a:lumOff val="5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Tailored, Restorative  Exercise</a:t>
          </a:r>
        </a:p>
      </dsp:txBody>
      <dsp:txXfrm>
        <a:off x="2725804" y="3885639"/>
        <a:ext cx="1666627" cy="1043781"/>
      </dsp:txXfrm>
    </dsp:sp>
    <dsp:sp modelId="{C76004DA-211F-4AFC-8134-2093ABBD6E96}">
      <dsp:nvSpPr>
        <dsp:cNvPr id="0" name=""/>
        <dsp:cNvSpPr/>
      </dsp:nvSpPr>
      <dsp:spPr>
        <a:xfrm>
          <a:off x="1645129" y="579553"/>
          <a:ext cx="3827976" cy="3827976"/>
        </a:xfrm>
        <a:custGeom>
          <a:avLst/>
          <a:gdLst/>
          <a:ahLst/>
          <a:cxnLst/>
          <a:rect l="0" t="0" r="0" b="0"/>
          <a:pathLst>
            <a:path>
              <a:moveTo>
                <a:pt x="777672" y="3454162"/>
              </a:moveTo>
              <a:arcTo wR="1913988" hR="1913988" stAng="7585158" swAng="1636548"/>
            </a:path>
          </a:pathLst>
        </a:custGeom>
        <a:noFill/>
        <a:ln w="6350" cap="flat" cmpd="sng" algn="ctr">
          <a:solidFill>
            <a:schemeClr val="accent5">
              <a:hueOff val="-3297702"/>
              <a:satOff val="0"/>
              <a:lumOff val="50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F717B87-921F-4B69-97AD-CC1FF4015E53}">
      <dsp:nvSpPr>
        <dsp:cNvPr id="0" name=""/>
        <dsp:cNvSpPr/>
      </dsp:nvSpPr>
      <dsp:spPr>
        <a:xfrm>
          <a:off x="755350" y="1915185"/>
          <a:ext cx="1779559" cy="1156713"/>
        </a:xfrm>
        <a:prstGeom prst="roundRect">
          <a:avLst/>
        </a:prstGeom>
        <a:gradFill rotWithShape="0">
          <a:gsLst>
            <a:gs pos="0">
              <a:schemeClr val="accent5">
                <a:hueOff val="-4946552"/>
                <a:satOff val="0"/>
                <a:lumOff val="7647"/>
                <a:alphaOff val="0"/>
                <a:satMod val="103000"/>
                <a:lumMod val="102000"/>
                <a:tint val="94000"/>
              </a:schemeClr>
            </a:gs>
            <a:gs pos="50000">
              <a:schemeClr val="accent5">
                <a:hueOff val="-4946552"/>
                <a:satOff val="0"/>
                <a:lumOff val="7647"/>
                <a:alphaOff val="0"/>
                <a:satMod val="110000"/>
                <a:lumMod val="100000"/>
                <a:shade val="100000"/>
              </a:schemeClr>
            </a:gs>
            <a:gs pos="100000">
              <a:schemeClr val="accent5">
                <a:hueOff val="-4946552"/>
                <a:satOff val="0"/>
                <a:lumOff val="7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Sleep</a:t>
          </a:r>
        </a:p>
      </dsp:txBody>
      <dsp:txXfrm>
        <a:off x="811816" y="1971651"/>
        <a:ext cx="1666627" cy="1043781"/>
      </dsp:txXfrm>
    </dsp:sp>
    <dsp:sp modelId="{F261F347-203F-473D-A1FA-0E911E1A8F54}">
      <dsp:nvSpPr>
        <dsp:cNvPr id="0" name=""/>
        <dsp:cNvSpPr/>
      </dsp:nvSpPr>
      <dsp:spPr>
        <a:xfrm>
          <a:off x="1645129" y="579553"/>
          <a:ext cx="3827976" cy="3827976"/>
        </a:xfrm>
        <a:custGeom>
          <a:avLst/>
          <a:gdLst/>
          <a:ahLst/>
          <a:cxnLst/>
          <a:rect l="0" t="0" r="0" b="0"/>
          <a:pathLst>
            <a:path>
              <a:moveTo>
                <a:pt x="198196" y="1065808"/>
              </a:moveTo>
              <a:arcTo wR="1913988" hR="1913988" stAng="12378294" swAng="1636548"/>
            </a:path>
          </a:pathLst>
        </a:custGeom>
        <a:noFill/>
        <a:ln w="6350" cap="flat" cmpd="sng" algn="ctr">
          <a:solidFill>
            <a:schemeClr val="accent5">
              <a:hueOff val="-4946552"/>
              <a:satOff val="0"/>
              <a:lumOff val="764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ll Sans MT" panose="020B0502020104020203"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ll Sans MT" panose="020B0502020104020203" pitchFamily="34" charset="77"/>
              </a:defRPr>
            </a:lvl1pPr>
          </a:lstStyle>
          <a:p>
            <a:fld id="{B80933B4-1113-DE46-BE1E-AB37F36AE7FD}" type="datetimeFigureOut">
              <a:rPr lang="en-US" smtClean="0"/>
              <a:pPr/>
              <a:t>11/3/23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ll Sans MT" panose="020B0502020104020203"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ll Sans MT" panose="020B0502020104020203" pitchFamily="34" charset="77"/>
              </a:defRPr>
            </a:lvl1pPr>
          </a:lstStyle>
          <a:p>
            <a:fld id="{2A73634D-3E5D-EC49-B258-74CBD3DF802B}" type="slidenum">
              <a:rPr lang="en-US" smtClean="0"/>
              <a:pPr/>
              <a:t>‹#›</a:t>
            </a:fld>
            <a:endParaRPr lang="en-US" dirty="0"/>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Gill Sans MT" panose="020B0502020104020203" pitchFamily="34" charset="77"/>
        <a:ea typeface="+mn-ea"/>
        <a:cs typeface="+mn-cs"/>
      </a:defRPr>
    </a:lvl1pPr>
    <a:lvl2pPr marL="457200" algn="l" defTabSz="914400" rtl="0" eaLnBrk="1" latinLnBrk="0" hangingPunct="1">
      <a:defRPr sz="1200" b="0" i="0" kern="1200">
        <a:solidFill>
          <a:schemeClr val="tx1"/>
        </a:solidFill>
        <a:latin typeface="Gill Sans MT" panose="020B0502020104020203" pitchFamily="34" charset="77"/>
        <a:ea typeface="+mn-ea"/>
        <a:cs typeface="+mn-cs"/>
      </a:defRPr>
    </a:lvl2pPr>
    <a:lvl3pPr marL="914400" algn="l" defTabSz="914400" rtl="0" eaLnBrk="1" latinLnBrk="0" hangingPunct="1">
      <a:defRPr sz="1200" b="0" i="0" kern="1200">
        <a:solidFill>
          <a:schemeClr val="tx1"/>
        </a:solidFill>
        <a:latin typeface="Gill Sans MT" panose="020B0502020104020203" pitchFamily="34" charset="77"/>
        <a:ea typeface="+mn-ea"/>
        <a:cs typeface="+mn-cs"/>
      </a:defRPr>
    </a:lvl3pPr>
    <a:lvl4pPr marL="1371600" algn="l" defTabSz="914400" rtl="0" eaLnBrk="1" latinLnBrk="0" hangingPunct="1">
      <a:defRPr sz="1200" b="0" i="0" kern="1200">
        <a:solidFill>
          <a:schemeClr val="tx1"/>
        </a:solidFill>
        <a:latin typeface="Gill Sans MT" panose="020B0502020104020203" pitchFamily="34" charset="77"/>
        <a:ea typeface="+mn-ea"/>
        <a:cs typeface="+mn-cs"/>
      </a:defRPr>
    </a:lvl4pPr>
    <a:lvl5pPr marL="1828800" algn="l" defTabSz="914400" rtl="0" eaLnBrk="1" latinLnBrk="0" hangingPunct="1">
      <a:defRPr sz="1200" b="0" i="0" kern="1200">
        <a:solidFill>
          <a:schemeClr val="tx1"/>
        </a:solidFill>
        <a:latin typeface="Gill Sans MT" panose="020B050202010402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73634D-3E5D-EC49-B258-74CBD3DF802B}" type="slidenum">
              <a:rPr lang="en-US" smtClean="0"/>
              <a:t>1</a:t>
            </a:fld>
            <a:endParaRPr lang="en-US" dirty="0"/>
          </a:p>
        </p:txBody>
      </p:sp>
    </p:spTree>
    <p:extLst>
      <p:ext uri="{BB962C8B-B14F-4D97-AF65-F5344CB8AC3E}">
        <p14:creationId xmlns:p14="http://schemas.microsoft.com/office/powerpoint/2010/main" val="2436357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3c317683e9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41" name="Google Shape;441;g23c317683e9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 am a PASC Clinician, Editor, Patient, Researcher</a:t>
            </a:r>
          </a:p>
          <a:p>
            <a:endParaRPr lang="en-US" dirty="0"/>
          </a:p>
        </p:txBody>
      </p:sp>
      <p:sp>
        <p:nvSpPr>
          <p:cNvPr id="4" name="Slide Number Placeholder 3"/>
          <p:cNvSpPr>
            <a:spLocks noGrp="1"/>
          </p:cNvSpPr>
          <p:nvPr>
            <p:ph type="sldNum" sz="quarter" idx="5"/>
          </p:nvPr>
        </p:nvSpPr>
        <p:spPr/>
        <p:txBody>
          <a:bodyPr/>
          <a:lstStyle/>
          <a:p>
            <a:fld id="{2A73634D-3E5D-EC49-B258-74CBD3DF802B}" type="slidenum">
              <a:rPr lang="en-US" smtClean="0"/>
              <a:t>26</a:t>
            </a:fld>
            <a:endParaRPr lang="en-US" dirty="0"/>
          </a:p>
        </p:txBody>
      </p:sp>
    </p:spTree>
    <p:extLst>
      <p:ext uri="{BB962C8B-B14F-4D97-AF65-F5344CB8AC3E}">
        <p14:creationId xmlns:p14="http://schemas.microsoft.com/office/powerpoint/2010/main" val="2286750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 am a PASC Clinician, Editor, Patient, Researcher</a:t>
            </a:r>
          </a:p>
          <a:p>
            <a:endParaRPr lang="en-US" dirty="0"/>
          </a:p>
        </p:txBody>
      </p:sp>
      <p:sp>
        <p:nvSpPr>
          <p:cNvPr id="4" name="Slide Number Placeholder 3"/>
          <p:cNvSpPr>
            <a:spLocks noGrp="1"/>
          </p:cNvSpPr>
          <p:nvPr>
            <p:ph type="sldNum" sz="quarter" idx="5"/>
          </p:nvPr>
        </p:nvSpPr>
        <p:spPr/>
        <p:txBody>
          <a:bodyPr/>
          <a:lstStyle/>
          <a:p>
            <a:fld id="{2A73634D-3E5D-EC49-B258-74CBD3DF802B}" type="slidenum">
              <a:rPr lang="en-US" smtClean="0"/>
              <a:t>31</a:t>
            </a:fld>
            <a:endParaRPr lang="en-US" dirty="0"/>
          </a:p>
        </p:txBody>
      </p:sp>
    </p:spTree>
    <p:extLst>
      <p:ext uri="{BB962C8B-B14F-4D97-AF65-F5344CB8AC3E}">
        <p14:creationId xmlns:p14="http://schemas.microsoft.com/office/powerpoint/2010/main" val="1297532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a typeface="+mn-ea"/>
              <a:cs typeface="+mn-cs"/>
            </a:endParaRPr>
          </a:p>
        </p:txBody>
      </p:sp>
      <p:sp>
        <p:nvSpPr>
          <p:cNvPr id="4" name="Slide Number Placeholder 3"/>
          <p:cNvSpPr>
            <a:spLocks noGrp="1"/>
          </p:cNvSpPr>
          <p:nvPr>
            <p:ph type="sldNum" sz="quarter" idx="5"/>
          </p:nvPr>
        </p:nvSpPr>
        <p:spPr/>
        <p:txBody>
          <a:bodyPr/>
          <a:lstStyle/>
          <a:p>
            <a:fld id="{2A73634D-3E5D-EC49-B258-74CBD3DF802B}" type="slidenum">
              <a:rPr lang="en-US" smtClean="0"/>
              <a:t>38</a:t>
            </a:fld>
            <a:endParaRPr lang="en-US" dirty="0"/>
          </a:p>
        </p:txBody>
      </p:sp>
    </p:spTree>
    <p:extLst>
      <p:ext uri="{BB962C8B-B14F-4D97-AF65-F5344CB8AC3E}">
        <p14:creationId xmlns:p14="http://schemas.microsoft.com/office/powerpoint/2010/main" val="4249814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1508F-37D1-F440-BC36-7EDBD4476A5D}" type="slidenum">
              <a:rPr lang="en-US" smtClean="0"/>
              <a:t>41</a:t>
            </a:fld>
            <a:endParaRPr lang="en-US"/>
          </a:p>
        </p:txBody>
      </p:sp>
    </p:spTree>
    <p:extLst>
      <p:ext uri="{BB962C8B-B14F-4D97-AF65-F5344CB8AC3E}">
        <p14:creationId xmlns:p14="http://schemas.microsoft.com/office/powerpoint/2010/main" val="549671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73634D-3E5D-EC49-B258-74CBD3DF802B}" type="slidenum">
              <a:rPr lang="en-US" smtClean="0"/>
              <a:t>43</a:t>
            </a:fld>
            <a:endParaRPr lang="en-US" dirty="0"/>
          </a:p>
        </p:txBody>
      </p:sp>
    </p:spTree>
    <p:extLst>
      <p:ext uri="{BB962C8B-B14F-4D97-AF65-F5344CB8AC3E}">
        <p14:creationId xmlns:p14="http://schemas.microsoft.com/office/powerpoint/2010/main" val="241504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 am a PASC Clinician, Editor, Patient, Researcher</a:t>
            </a:r>
          </a:p>
          <a:p>
            <a:endParaRPr lang="en-US" dirty="0"/>
          </a:p>
        </p:txBody>
      </p:sp>
      <p:sp>
        <p:nvSpPr>
          <p:cNvPr id="4" name="Slide Number Placeholder 3"/>
          <p:cNvSpPr>
            <a:spLocks noGrp="1"/>
          </p:cNvSpPr>
          <p:nvPr>
            <p:ph type="sldNum" sz="quarter" idx="5"/>
          </p:nvPr>
        </p:nvSpPr>
        <p:spPr/>
        <p:txBody>
          <a:bodyPr/>
          <a:lstStyle/>
          <a:p>
            <a:fld id="{2A73634D-3E5D-EC49-B258-74CBD3DF802B}" type="slidenum">
              <a:rPr lang="en-US" smtClean="0"/>
              <a:t>4</a:t>
            </a:fld>
            <a:endParaRPr lang="en-US" dirty="0"/>
          </a:p>
        </p:txBody>
      </p:sp>
    </p:spTree>
    <p:extLst>
      <p:ext uri="{BB962C8B-B14F-4D97-AF65-F5344CB8AC3E}">
        <p14:creationId xmlns:p14="http://schemas.microsoft.com/office/powerpoint/2010/main" val="634615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3B491-3B1F-424D-8013-CB466CF34CFE}" type="slidenum">
              <a:rPr kumimoji="0" lang="en-US" sz="13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69930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endParaRPr lang="en-US" sz="2000" b="0" strike="noStrike" spc="-1" dirty="0">
              <a:latin typeface="Arial"/>
            </a:endParaRPr>
          </a:p>
          <a:p>
            <a:pPr algn="l" fontAlgn="base"/>
            <a:r>
              <a:rPr lang="en-US" sz="3200" b="0" i="0" u="none" strike="noStrike" dirty="0" err="1">
                <a:solidFill>
                  <a:srgbClr val="645D5F"/>
                </a:solidFill>
                <a:effectLst/>
                <a:latin typeface="Arial" panose="020B0604020202020204" pitchFamily="34" charset="0"/>
              </a:rPr>
              <a:t>ryptophan</a:t>
            </a:r>
            <a:r>
              <a:rPr lang="en-US" sz="3200" b="0" i="0" u="none" strike="noStrike" dirty="0">
                <a:solidFill>
                  <a:srgbClr val="645D5F"/>
                </a:solidFill>
                <a:effectLst/>
                <a:latin typeface="Arial" panose="020B0604020202020204" pitchFamily="34" charset="0"/>
              </a:rPr>
              <a:t> is a building block for several neurotransmitters, including serotonin, which is primarily produced in the GI tract and carries messages between nerve cells in the brain and throughout the body. It plays a key role in regulating memory, sleep, digestion, wound healing, and other functions that maintain homeostasis within the body. Serotonin is also an important regulator of the </a:t>
            </a:r>
            <a:r>
              <a:rPr lang="en-US" sz="3200" b="0" i="0" u="none" strike="noStrike" dirty="0" err="1">
                <a:solidFill>
                  <a:srgbClr val="645D5F"/>
                </a:solidFill>
                <a:effectLst/>
                <a:latin typeface="Arial" panose="020B0604020202020204" pitchFamily="34" charset="0"/>
              </a:rPr>
              <a:t>vagus</a:t>
            </a:r>
            <a:r>
              <a:rPr lang="en-US" sz="3200" b="0" i="0" u="none" strike="noStrike" dirty="0">
                <a:solidFill>
                  <a:srgbClr val="645D5F"/>
                </a:solidFill>
                <a:effectLst/>
                <a:latin typeface="Arial" panose="020B0604020202020204" pitchFamily="34" charset="0"/>
              </a:rPr>
              <a:t> nerve, a system of neurons that mediate the communication between the body and the brain.</a:t>
            </a:r>
          </a:p>
          <a:p>
            <a:pPr algn="l" fontAlgn="base"/>
            <a:r>
              <a:rPr lang="en-US" sz="3200" b="0" i="0" u="none" strike="noStrike" dirty="0">
                <a:solidFill>
                  <a:srgbClr val="645D5F"/>
                </a:solidFill>
                <a:effectLst/>
                <a:latin typeface="Arial" panose="020B0604020202020204" pitchFamily="34" charset="0"/>
              </a:rPr>
              <a:t>The researchers found that when tryptophan absorption is reduced by persistent viral inflammation, serotonin is depleted, leading to disrupted </a:t>
            </a:r>
            <a:r>
              <a:rPr lang="en-US" sz="3200" b="0" i="0" u="none" strike="noStrike" dirty="0" err="1">
                <a:solidFill>
                  <a:srgbClr val="645D5F"/>
                </a:solidFill>
                <a:effectLst/>
                <a:latin typeface="Arial" panose="020B0604020202020204" pitchFamily="34" charset="0"/>
              </a:rPr>
              <a:t>vagus</a:t>
            </a:r>
            <a:r>
              <a:rPr lang="en-US" sz="3200" b="0" i="0" u="none" strike="noStrike" dirty="0">
                <a:solidFill>
                  <a:srgbClr val="645D5F"/>
                </a:solidFill>
                <a:effectLst/>
                <a:latin typeface="Arial" panose="020B0604020202020204" pitchFamily="34" charset="0"/>
              </a:rPr>
              <a:t> nerve signaling, which in turn can cause several of the symptoms associated with long COVID, such as memory loss.</a:t>
            </a:r>
          </a:p>
          <a:p>
            <a:pPr algn="l" fontAlgn="base"/>
            <a:endParaRPr lang="en-US" sz="3200" b="0" i="0" u="none" strike="noStrike" dirty="0">
              <a:solidFill>
                <a:srgbClr val="645D5F"/>
              </a:solidFill>
              <a:effectLst/>
              <a:latin typeface="Arial" panose="020B0604020202020204" pitchFamily="34" charset="0"/>
            </a:endParaRPr>
          </a:p>
          <a:p>
            <a:pPr algn="l" fontAlgn="base"/>
            <a:r>
              <a:rPr lang="en-US" sz="4400" b="0" i="0" u="none" strike="noStrike" dirty="0" err="1">
                <a:solidFill>
                  <a:srgbClr val="645D5F"/>
                </a:solidFill>
                <a:effectLst/>
                <a:latin typeface="Arial" panose="020B0604020202020204" pitchFamily="34" charset="0"/>
              </a:rPr>
              <a:t>ryptophan</a:t>
            </a:r>
            <a:r>
              <a:rPr lang="en-US" sz="4400" b="0" i="0" u="none" strike="noStrike" dirty="0">
                <a:solidFill>
                  <a:srgbClr val="645D5F"/>
                </a:solidFill>
                <a:effectLst/>
                <a:latin typeface="Arial" panose="020B0604020202020204" pitchFamily="34" charset="0"/>
              </a:rPr>
              <a:t> is a building block for many other important metabolites, like niacin, which helps the body turn food into energy, and melatonin, a hormone which regulates circadian rhythms and sleep.</a:t>
            </a:r>
            <a:endParaRPr lang="en-US" sz="3200" b="0" i="0" u="none" strike="noStrike" dirty="0">
              <a:solidFill>
                <a:srgbClr val="645D5F"/>
              </a:solidFill>
              <a:effectLst/>
              <a:latin typeface="Arial" panose="020B0604020202020204" pitchFamily="34" charset="0"/>
            </a:endParaRPr>
          </a:p>
          <a:p>
            <a:br>
              <a:rPr lang="en-US" sz="3200" dirty="0"/>
            </a:br>
            <a:endParaRPr lang="en-US" sz="2000" b="0" strike="noStrike" spc="-1" dirty="0">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 a third response that allows for a more complex understanding of the reciprocal relationships between triggers, conditioning mechanisms, and symptoms.</a:t>
            </a:r>
          </a:p>
          <a:p>
            <a:endParaRPr lang="en-US" dirty="0"/>
          </a:p>
          <a:p>
            <a:r>
              <a:rPr lang="en-US" u="sng" dirty="0"/>
              <a:t>What does the patient bring to the illness or condition?</a:t>
            </a:r>
          </a:p>
          <a:p>
            <a:endParaRPr lang="en-US" dirty="0"/>
          </a:p>
          <a:p>
            <a:r>
              <a:rPr lang="en-US" b="0" i="0" dirty="0">
                <a:solidFill>
                  <a:srgbClr val="040C28"/>
                </a:solidFill>
                <a:effectLst/>
                <a:latin typeface="Google Sans"/>
              </a:rPr>
              <a:t>A behavioral process whereby a response becomes more frequent or more predictable in a given environment as a result of reinforcement</a:t>
            </a:r>
            <a:r>
              <a:rPr lang="en-US" b="0" i="0" dirty="0">
                <a:solidFill>
                  <a:srgbClr val="202124"/>
                </a:solidFill>
                <a:effectLst/>
                <a:latin typeface="Google Sans"/>
              </a:rPr>
              <a:t>,</a:t>
            </a:r>
            <a:endParaRPr lang="en-US" b="1" dirty="0"/>
          </a:p>
        </p:txBody>
      </p:sp>
      <p:sp>
        <p:nvSpPr>
          <p:cNvPr id="4" name="Slide Number Placeholder 3"/>
          <p:cNvSpPr>
            <a:spLocks noGrp="1"/>
          </p:cNvSpPr>
          <p:nvPr>
            <p:ph type="sldNum" sz="quarter" idx="5"/>
          </p:nvPr>
        </p:nvSpPr>
        <p:spPr/>
        <p:txBody>
          <a:bodyPr/>
          <a:lstStyle/>
          <a:p>
            <a:fld id="{B1A98A85-BE1B-5C47-92F0-450CE3EF3BF9}" type="slidenum">
              <a:rPr lang="en-US" smtClean="0"/>
              <a:t>9</a:t>
            </a:fld>
            <a:endParaRPr lang="en-US"/>
          </a:p>
        </p:txBody>
      </p:sp>
    </p:spTree>
    <p:extLst>
      <p:ext uri="{BB962C8B-B14F-4D97-AF65-F5344CB8AC3E}">
        <p14:creationId xmlns:p14="http://schemas.microsoft.com/office/powerpoint/2010/main" val="318989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graphic that I think is helpful to depict how interrelated the symptoms are and to help patients to understand how seemingly very disparate symptoms can all be related and are not necessarily signals that there is organ damage – most often it isn’t a primary lung or heart problem, but rather a more systemic effect of the immune system response and requires a holistic approach to make headway. </a:t>
            </a:r>
          </a:p>
        </p:txBody>
      </p:sp>
      <p:sp>
        <p:nvSpPr>
          <p:cNvPr id="4" name="Slide Number Placeholder 3"/>
          <p:cNvSpPr>
            <a:spLocks noGrp="1"/>
          </p:cNvSpPr>
          <p:nvPr>
            <p:ph type="sldNum" sz="quarter" idx="5"/>
          </p:nvPr>
        </p:nvSpPr>
        <p:spPr/>
        <p:txBody>
          <a:bodyPr/>
          <a:lstStyle/>
          <a:p>
            <a:fld id="{2A73634D-3E5D-EC49-B258-74CBD3DF802B}" type="slidenum">
              <a:rPr lang="en-US" smtClean="0"/>
              <a:pPr/>
              <a:t>10</a:t>
            </a:fld>
            <a:endParaRPr lang="en-US" dirty="0"/>
          </a:p>
        </p:txBody>
      </p:sp>
    </p:spTree>
    <p:extLst>
      <p:ext uri="{BB962C8B-B14F-4D97-AF65-F5344CB8AC3E}">
        <p14:creationId xmlns:p14="http://schemas.microsoft.com/office/powerpoint/2010/main" val="1754227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 am a PASC Clinician, Editor, Patient, Researcher</a:t>
            </a:r>
          </a:p>
          <a:p>
            <a:endParaRPr lang="en-US" dirty="0"/>
          </a:p>
        </p:txBody>
      </p:sp>
      <p:sp>
        <p:nvSpPr>
          <p:cNvPr id="4" name="Slide Number Placeholder 3"/>
          <p:cNvSpPr>
            <a:spLocks noGrp="1"/>
          </p:cNvSpPr>
          <p:nvPr>
            <p:ph type="sldNum" sz="quarter" idx="5"/>
          </p:nvPr>
        </p:nvSpPr>
        <p:spPr/>
        <p:txBody>
          <a:bodyPr/>
          <a:lstStyle/>
          <a:p>
            <a:fld id="{2A73634D-3E5D-EC49-B258-74CBD3DF802B}" type="slidenum">
              <a:rPr lang="en-US" smtClean="0"/>
              <a:t>11</a:t>
            </a:fld>
            <a:endParaRPr lang="en-US" dirty="0"/>
          </a:p>
        </p:txBody>
      </p:sp>
    </p:spTree>
    <p:extLst>
      <p:ext uri="{BB962C8B-B14F-4D97-AF65-F5344CB8AC3E}">
        <p14:creationId xmlns:p14="http://schemas.microsoft.com/office/powerpoint/2010/main" val="3195912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 am a PASC Clinician, Editor, Patient, Researcher</a:t>
            </a:r>
          </a:p>
          <a:p>
            <a:endParaRPr lang="en-US" dirty="0"/>
          </a:p>
        </p:txBody>
      </p:sp>
      <p:sp>
        <p:nvSpPr>
          <p:cNvPr id="4" name="Slide Number Placeholder 3"/>
          <p:cNvSpPr>
            <a:spLocks noGrp="1"/>
          </p:cNvSpPr>
          <p:nvPr>
            <p:ph type="sldNum" sz="quarter" idx="5"/>
          </p:nvPr>
        </p:nvSpPr>
        <p:spPr/>
        <p:txBody>
          <a:bodyPr/>
          <a:lstStyle/>
          <a:p>
            <a:fld id="{2A73634D-3E5D-EC49-B258-74CBD3DF802B}" type="slidenum">
              <a:rPr lang="en-US" smtClean="0"/>
              <a:t>15</a:t>
            </a:fld>
            <a:endParaRPr lang="en-US" dirty="0"/>
          </a:p>
        </p:txBody>
      </p:sp>
    </p:spTree>
    <p:extLst>
      <p:ext uri="{BB962C8B-B14F-4D97-AF65-F5344CB8AC3E}">
        <p14:creationId xmlns:p14="http://schemas.microsoft.com/office/powerpoint/2010/main" val="274595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 am a PASC Clinician, Editor, Patient, Researcher</a:t>
            </a:r>
          </a:p>
          <a:p>
            <a:endParaRPr lang="en-US" dirty="0"/>
          </a:p>
        </p:txBody>
      </p:sp>
      <p:sp>
        <p:nvSpPr>
          <p:cNvPr id="4" name="Slide Number Placeholder 3"/>
          <p:cNvSpPr>
            <a:spLocks noGrp="1"/>
          </p:cNvSpPr>
          <p:nvPr>
            <p:ph type="sldNum" sz="quarter" idx="5"/>
          </p:nvPr>
        </p:nvSpPr>
        <p:spPr/>
        <p:txBody>
          <a:bodyPr/>
          <a:lstStyle/>
          <a:p>
            <a:fld id="{2A73634D-3E5D-EC49-B258-74CBD3DF802B}" type="slidenum">
              <a:rPr lang="en-US" smtClean="0"/>
              <a:t>19</a:t>
            </a:fld>
            <a:endParaRPr lang="en-US" dirty="0"/>
          </a:p>
        </p:txBody>
      </p:sp>
    </p:spTree>
    <p:extLst>
      <p:ext uri="{BB962C8B-B14F-4D97-AF65-F5344CB8AC3E}">
        <p14:creationId xmlns:p14="http://schemas.microsoft.com/office/powerpoint/2010/main" val="2503862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1839383-F057-3048-AD91-C3B2D0E98308}"/>
              </a:ext>
            </a:extLst>
          </p:cNvPr>
          <p:cNvSpPr/>
          <p:nvPr userDrawn="1"/>
        </p:nvSpPr>
        <p:spPr>
          <a:xfrm rot="10800000">
            <a:off x="2514" y="0"/>
            <a:ext cx="12223266" cy="6933460"/>
          </a:xfrm>
          <a:prstGeom prst="rect">
            <a:avLst/>
          </a:prstGeom>
          <a:gradFill>
            <a:gsLst>
              <a:gs pos="33000">
                <a:srgbClr val="35246C">
                  <a:alpha val="75000"/>
                </a:srgbClr>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grpSp>
        <p:nvGrpSpPr>
          <p:cNvPr id="17" name="Group 16"/>
          <p:cNvGrpSpPr/>
          <p:nvPr userDrawn="1"/>
        </p:nvGrpSpPr>
        <p:grpSpPr>
          <a:xfrm>
            <a:off x="5883162" y="5870682"/>
            <a:ext cx="6351583" cy="1077418"/>
            <a:chOff x="6217708" y="5870682"/>
            <a:chExt cx="6017037" cy="1020669"/>
          </a:xfrm>
        </p:grpSpPr>
        <p:sp>
          <p:nvSpPr>
            <p:cNvPr id="18" name="Rectangle 19">
              <a:extLst>
                <a:ext uri="{FF2B5EF4-FFF2-40B4-BE49-F238E27FC236}">
                  <a16:creationId xmlns:a16="http://schemas.microsoft.com/office/drawing/2014/main" id="{1D57C588-67DA-944C-9093-5A6A4326EF68}"/>
                </a:ext>
              </a:extLst>
            </p:cNvPr>
            <p:cNvSpPr/>
            <p:nvPr/>
          </p:nvSpPr>
          <p:spPr>
            <a:xfrm rot="10800000">
              <a:off x="6217708" y="5870682"/>
              <a:ext cx="6017037" cy="1020669"/>
            </a:xfrm>
            <a:custGeom>
              <a:avLst/>
              <a:gdLst>
                <a:gd name="connsiteX0" fmla="*/ 0 w 12202510"/>
                <a:gd name="connsiteY0" fmla="*/ 0 h 620726"/>
                <a:gd name="connsiteX1" fmla="*/ 12202510 w 12202510"/>
                <a:gd name="connsiteY1" fmla="*/ 0 h 620726"/>
                <a:gd name="connsiteX2" fmla="*/ 12202510 w 12202510"/>
                <a:gd name="connsiteY2" fmla="*/ 620726 h 620726"/>
                <a:gd name="connsiteX3" fmla="*/ 0 w 12202510"/>
                <a:gd name="connsiteY3" fmla="*/ 620726 h 620726"/>
                <a:gd name="connsiteX4" fmla="*/ 0 w 12202510"/>
                <a:gd name="connsiteY4" fmla="*/ 0 h 620726"/>
                <a:gd name="connsiteX0" fmla="*/ 12700 w 12215210"/>
                <a:gd name="connsiteY0" fmla="*/ 0 h 1243026"/>
                <a:gd name="connsiteX1" fmla="*/ 12215210 w 12215210"/>
                <a:gd name="connsiteY1" fmla="*/ 0 h 1243026"/>
                <a:gd name="connsiteX2" fmla="*/ 12215210 w 12215210"/>
                <a:gd name="connsiteY2" fmla="*/ 620726 h 1243026"/>
                <a:gd name="connsiteX3" fmla="*/ 0 w 12215210"/>
                <a:gd name="connsiteY3" fmla="*/ 1243026 h 1243026"/>
                <a:gd name="connsiteX4" fmla="*/ 12700 w 12215210"/>
                <a:gd name="connsiteY4" fmla="*/ 0 h 1243026"/>
                <a:gd name="connsiteX0" fmla="*/ 12700 w 12227910"/>
                <a:gd name="connsiteY0" fmla="*/ 0 h 1243026"/>
                <a:gd name="connsiteX1" fmla="*/ 12215210 w 12227910"/>
                <a:gd name="connsiteY1" fmla="*/ 0 h 1243026"/>
                <a:gd name="connsiteX2" fmla="*/ 12227910 w 12227910"/>
                <a:gd name="connsiteY2" fmla="*/ 468326 h 1243026"/>
                <a:gd name="connsiteX3" fmla="*/ 0 w 12227910"/>
                <a:gd name="connsiteY3" fmla="*/ 1243026 h 1243026"/>
                <a:gd name="connsiteX4" fmla="*/ 12700 w 12227910"/>
                <a:gd name="connsiteY4" fmla="*/ 0 h 1243026"/>
                <a:gd name="connsiteX0" fmla="*/ 12700 w 12227910"/>
                <a:gd name="connsiteY0" fmla="*/ 0 h 1090626"/>
                <a:gd name="connsiteX1" fmla="*/ 12215210 w 12227910"/>
                <a:gd name="connsiteY1" fmla="*/ 0 h 1090626"/>
                <a:gd name="connsiteX2" fmla="*/ 12227910 w 12227910"/>
                <a:gd name="connsiteY2" fmla="*/ 468326 h 1090626"/>
                <a:gd name="connsiteX3" fmla="*/ 0 w 12227910"/>
                <a:gd name="connsiteY3" fmla="*/ 1090626 h 1090626"/>
                <a:gd name="connsiteX4" fmla="*/ 12700 w 12227910"/>
                <a:gd name="connsiteY4" fmla="*/ 0 h 1090626"/>
                <a:gd name="connsiteX0" fmla="*/ 0 w 12215210"/>
                <a:gd name="connsiteY0" fmla="*/ 0 h 963626"/>
                <a:gd name="connsiteX1" fmla="*/ 12202510 w 12215210"/>
                <a:gd name="connsiteY1" fmla="*/ 0 h 963626"/>
                <a:gd name="connsiteX2" fmla="*/ 12215210 w 12215210"/>
                <a:gd name="connsiteY2" fmla="*/ 468326 h 963626"/>
                <a:gd name="connsiteX3" fmla="*/ 0 w 12215210"/>
                <a:gd name="connsiteY3" fmla="*/ 963626 h 963626"/>
                <a:gd name="connsiteX4" fmla="*/ 0 w 12215210"/>
                <a:gd name="connsiteY4" fmla="*/ 0 h 963626"/>
                <a:gd name="connsiteX0" fmla="*/ 0 w 12215210"/>
                <a:gd name="connsiteY0" fmla="*/ 0 h 963626"/>
                <a:gd name="connsiteX1" fmla="*/ 12202510 w 12215210"/>
                <a:gd name="connsiteY1" fmla="*/ 0 h 963626"/>
                <a:gd name="connsiteX2" fmla="*/ 12215210 w 12215210"/>
                <a:gd name="connsiteY2" fmla="*/ 430226 h 963626"/>
                <a:gd name="connsiteX3" fmla="*/ 0 w 12215210"/>
                <a:gd name="connsiteY3" fmla="*/ 963626 h 963626"/>
                <a:gd name="connsiteX4" fmla="*/ 0 w 12215210"/>
                <a:gd name="connsiteY4" fmla="*/ 0 h 963626"/>
                <a:gd name="connsiteX0" fmla="*/ 0 w 12215210"/>
                <a:gd name="connsiteY0" fmla="*/ 304800 h 1268426"/>
                <a:gd name="connsiteX1" fmla="*/ 7186010 w 12215210"/>
                <a:gd name="connsiteY1" fmla="*/ 0 h 1268426"/>
                <a:gd name="connsiteX2" fmla="*/ 12215210 w 12215210"/>
                <a:gd name="connsiteY2" fmla="*/ 735026 h 1268426"/>
                <a:gd name="connsiteX3" fmla="*/ 0 w 12215210"/>
                <a:gd name="connsiteY3" fmla="*/ 1268426 h 1268426"/>
                <a:gd name="connsiteX4" fmla="*/ 0 w 12215210"/>
                <a:gd name="connsiteY4" fmla="*/ 304800 h 1268426"/>
                <a:gd name="connsiteX0" fmla="*/ 0 w 7186010"/>
                <a:gd name="connsiteY0" fmla="*/ 304800 h 1268426"/>
                <a:gd name="connsiteX1" fmla="*/ 7186010 w 7186010"/>
                <a:gd name="connsiteY1" fmla="*/ 0 h 1268426"/>
                <a:gd name="connsiteX2" fmla="*/ 6576410 w 7186010"/>
                <a:gd name="connsiteY2" fmla="*/ 138126 h 1268426"/>
                <a:gd name="connsiteX3" fmla="*/ 0 w 7186010"/>
                <a:gd name="connsiteY3" fmla="*/ 1268426 h 1268426"/>
                <a:gd name="connsiteX4" fmla="*/ 0 w 7186010"/>
                <a:gd name="connsiteY4" fmla="*/ 304800 h 1268426"/>
                <a:gd name="connsiteX0" fmla="*/ 0 w 7186010"/>
                <a:gd name="connsiteY0" fmla="*/ 304800 h 1458926"/>
                <a:gd name="connsiteX1" fmla="*/ 7186010 w 7186010"/>
                <a:gd name="connsiteY1" fmla="*/ 0 h 1458926"/>
                <a:gd name="connsiteX2" fmla="*/ 6576410 w 7186010"/>
                <a:gd name="connsiteY2" fmla="*/ 138126 h 1458926"/>
                <a:gd name="connsiteX3" fmla="*/ 0 w 7186010"/>
                <a:gd name="connsiteY3" fmla="*/ 1458926 h 1458926"/>
                <a:gd name="connsiteX4" fmla="*/ 0 w 7186010"/>
                <a:gd name="connsiteY4" fmla="*/ 304800 h 1458926"/>
                <a:gd name="connsiteX0" fmla="*/ 0 w 7186010"/>
                <a:gd name="connsiteY0" fmla="*/ 304800 h 1458926"/>
                <a:gd name="connsiteX1" fmla="*/ 7186010 w 7186010"/>
                <a:gd name="connsiteY1" fmla="*/ 0 h 1458926"/>
                <a:gd name="connsiteX2" fmla="*/ 5966810 w 7186010"/>
                <a:gd name="connsiteY2" fmla="*/ 315926 h 1458926"/>
                <a:gd name="connsiteX3" fmla="*/ 0 w 7186010"/>
                <a:gd name="connsiteY3" fmla="*/ 1458926 h 1458926"/>
                <a:gd name="connsiteX4" fmla="*/ 0 w 7186010"/>
                <a:gd name="connsiteY4" fmla="*/ 304800 h 1458926"/>
                <a:gd name="connsiteX0" fmla="*/ 0 w 5966810"/>
                <a:gd name="connsiteY0" fmla="*/ 0 h 1154126"/>
                <a:gd name="connsiteX1" fmla="*/ 4823810 w 5966810"/>
                <a:gd name="connsiteY1" fmla="*/ 12700 h 1154126"/>
                <a:gd name="connsiteX2" fmla="*/ 5966810 w 5966810"/>
                <a:gd name="connsiteY2" fmla="*/ 11126 h 1154126"/>
                <a:gd name="connsiteX3" fmla="*/ 0 w 5966810"/>
                <a:gd name="connsiteY3" fmla="*/ 1154126 h 1154126"/>
                <a:gd name="connsiteX4" fmla="*/ 0 w 5966810"/>
                <a:gd name="connsiteY4" fmla="*/ 0 h 115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810" h="1154126">
                  <a:moveTo>
                    <a:pt x="0" y="0"/>
                  </a:moveTo>
                  <a:lnTo>
                    <a:pt x="4823810" y="12700"/>
                  </a:lnTo>
                  <a:lnTo>
                    <a:pt x="5966810" y="11126"/>
                  </a:lnTo>
                  <a:lnTo>
                    <a:pt x="0" y="1154126"/>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9" name="Rectangle 19">
              <a:extLst>
                <a:ext uri="{FF2B5EF4-FFF2-40B4-BE49-F238E27FC236}">
                  <a16:creationId xmlns:a16="http://schemas.microsoft.com/office/drawing/2014/main" id="{D75B2378-E6C7-E04A-B0F6-CC1B779EC5B1}"/>
                </a:ext>
              </a:extLst>
            </p:cNvPr>
            <p:cNvSpPr/>
            <p:nvPr/>
          </p:nvSpPr>
          <p:spPr>
            <a:xfrm rot="10800000">
              <a:off x="6781289" y="5953157"/>
              <a:ext cx="5420648" cy="919504"/>
            </a:xfrm>
            <a:custGeom>
              <a:avLst/>
              <a:gdLst>
                <a:gd name="connsiteX0" fmla="*/ 0 w 12202510"/>
                <a:gd name="connsiteY0" fmla="*/ 0 h 620726"/>
                <a:gd name="connsiteX1" fmla="*/ 12202510 w 12202510"/>
                <a:gd name="connsiteY1" fmla="*/ 0 h 620726"/>
                <a:gd name="connsiteX2" fmla="*/ 12202510 w 12202510"/>
                <a:gd name="connsiteY2" fmla="*/ 620726 h 620726"/>
                <a:gd name="connsiteX3" fmla="*/ 0 w 12202510"/>
                <a:gd name="connsiteY3" fmla="*/ 620726 h 620726"/>
                <a:gd name="connsiteX4" fmla="*/ 0 w 12202510"/>
                <a:gd name="connsiteY4" fmla="*/ 0 h 620726"/>
                <a:gd name="connsiteX0" fmla="*/ 12700 w 12215210"/>
                <a:gd name="connsiteY0" fmla="*/ 0 h 1243026"/>
                <a:gd name="connsiteX1" fmla="*/ 12215210 w 12215210"/>
                <a:gd name="connsiteY1" fmla="*/ 0 h 1243026"/>
                <a:gd name="connsiteX2" fmla="*/ 12215210 w 12215210"/>
                <a:gd name="connsiteY2" fmla="*/ 620726 h 1243026"/>
                <a:gd name="connsiteX3" fmla="*/ 0 w 12215210"/>
                <a:gd name="connsiteY3" fmla="*/ 1243026 h 1243026"/>
                <a:gd name="connsiteX4" fmla="*/ 12700 w 12215210"/>
                <a:gd name="connsiteY4" fmla="*/ 0 h 1243026"/>
                <a:gd name="connsiteX0" fmla="*/ 12700 w 12227910"/>
                <a:gd name="connsiteY0" fmla="*/ 0 h 1243026"/>
                <a:gd name="connsiteX1" fmla="*/ 12215210 w 12227910"/>
                <a:gd name="connsiteY1" fmla="*/ 0 h 1243026"/>
                <a:gd name="connsiteX2" fmla="*/ 12227910 w 12227910"/>
                <a:gd name="connsiteY2" fmla="*/ 468326 h 1243026"/>
                <a:gd name="connsiteX3" fmla="*/ 0 w 12227910"/>
                <a:gd name="connsiteY3" fmla="*/ 1243026 h 1243026"/>
                <a:gd name="connsiteX4" fmla="*/ 12700 w 12227910"/>
                <a:gd name="connsiteY4" fmla="*/ 0 h 1243026"/>
                <a:gd name="connsiteX0" fmla="*/ 12700 w 12227910"/>
                <a:gd name="connsiteY0" fmla="*/ 0 h 1090626"/>
                <a:gd name="connsiteX1" fmla="*/ 12215210 w 12227910"/>
                <a:gd name="connsiteY1" fmla="*/ 0 h 1090626"/>
                <a:gd name="connsiteX2" fmla="*/ 12227910 w 12227910"/>
                <a:gd name="connsiteY2" fmla="*/ 468326 h 1090626"/>
                <a:gd name="connsiteX3" fmla="*/ 0 w 12227910"/>
                <a:gd name="connsiteY3" fmla="*/ 1090626 h 1090626"/>
                <a:gd name="connsiteX4" fmla="*/ 12700 w 12227910"/>
                <a:gd name="connsiteY4" fmla="*/ 0 h 1090626"/>
                <a:gd name="connsiteX0" fmla="*/ 0 w 12215210"/>
                <a:gd name="connsiteY0" fmla="*/ 0 h 963626"/>
                <a:gd name="connsiteX1" fmla="*/ 12202510 w 12215210"/>
                <a:gd name="connsiteY1" fmla="*/ 0 h 963626"/>
                <a:gd name="connsiteX2" fmla="*/ 12215210 w 12215210"/>
                <a:gd name="connsiteY2" fmla="*/ 468326 h 963626"/>
                <a:gd name="connsiteX3" fmla="*/ 0 w 12215210"/>
                <a:gd name="connsiteY3" fmla="*/ 963626 h 963626"/>
                <a:gd name="connsiteX4" fmla="*/ 0 w 12215210"/>
                <a:gd name="connsiteY4" fmla="*/ 0 h 963626"/>
                <a:gd name="connsiteX0" fmla="*/ 0 w 12215210"/>
                <a:gd name="connsiteY0" fmla="*/ 0 h 963626"/>
                <a:gd name="connsiteX1" fmla="*/ 12202510 w 12215210"/>
                <a:gd name="connsiteY1" fmla="*/ 0 h 963626"/>
                <a:gd name="connsiteX2" fmla="*/ 12215210 w 12215210"/>
                <a:gd name="connsiteY2" fmla="*/ 430226 h 963626"/>
                <a:gd name="connsiteX3" fmla="*/ 0 w 12215210"/>
                <a:gd name="connsiteY3" fmla="*/ 963626 h 963626"/>
                <a:gd name="connsiteX4" fmla="*/ 0 w 12215210"/>
                <a:gd name="connsiteY4" fmla="*/ 0 h 963626"/>
                <a:gd name="connsiteX0" fmla="*/ 0 w 12215210"/>
                <a:gd name="connsiteY0" fmla="*/ 304800 h 1268426"/>
                <a:gd name="connsiteX1" fmla="*/ 7186010 w 12215210"/>
                <a:gd name="connsiteY1" fmla="*/ 0 h 1268426"/>
                <a:gd name="connsiteX2" fmla="*/ 12215210 w 12215210"/>
                <a:gd name="connsiteY2" fmla="*/ 735026 h 1268426"/>
                <a:gd name="connsiteX3" fmla="*/ 0 w 12215210"/>
                <a:gd name="connsiteY3" fmla="*/ 1268426 h 1268426"/>
                <a:gd name="connsiteX4" fmla="*/ 0 w 12215210"/>
                <a:gd name="connsiteY4" fmla="*/ 304800 h 1268426"/>
                <a:gd name="connsiteX0" fmla="*/ 0 w 7186010"/>
                <a:gd name="connsiteY0" fmla="*/ 304800 h 1268426"/>
                <a:gd name="connsiteX1" fmla="*/ 7186010 w 7186010"/>
                <a:gd name="connsiteY1" fmla="*/ 0 h 1268426"/>
                <a:gd name="connsiteX2" fmla="*/ 6576410 w 7186010"/>
                <a:gd name="connsiteY2" fmla="*/ 138126 h 1268426"/>
                <a:gd name="connsiteX3" fmla="*/ 0 w 7186010"/>
                <a:gd name="connsiteY3" fmla="*/ 1268426 h 1268426"/>
                <a:gd name="connsiteX4" fmla="*/ 0 w 7186010"/>
                <a:gd name="connsiteY4" fmla="*/ 304800 h 1268426"/>
                <a:gd name="connsiteX0" fmla="*/ 0 w 7186010"/>
                <a:gd name="connsiteY0" fmla="*/ 304800 h 1458926"/>
                <a:gd name="connsiteX1" fmla="*/ 7186010 w 7186010"/>
                <a:gd name="connsiteY1" fmla="*/ 0 h 1458926"/>
                <a:gd name="connsiteX2" fmla="*/ 6576410 w 7186010"/>
                <a:gd name="connsiteY2" fmla="*/ 138126 h 1458926"/>
                <a:gd name="connsiteX3" fmla="*/ 0 w 7186010"/>
                <a:gd name="connsiteY3" fmla="*/ 1458926 h 1458926"/>
                <a:gd name="connsiteX4" fmla="*/ 0 w 7186010"/>
                <a:gd name="connsiteY4" fmla="*/ 304800 h 1458926"/>
                <a:gd name="connsiteX0" fmla="*/ 0 w 7186010"/>
                <a:gd name="connsiteY0" fmla="*/ 304800 h 1458926"/>
                <a:gd name="connsiteX1" fmla="*/ 7186010 w 7186010"/>
                <a:gd name="connsiteY1" fmla="*/ 0 h 1458926"/>
                <a:gd name="connsiteX2" fmla="*/ 5966810 w 7186010"/>
                <a:gd name="connsiteY2" fmla="*/ 315926 h 1458926"/>
                <a:gd name="connsiteX3" fmla="*/ 0 w 7186010"/>
                <a:gd name="connsiteY3" fmla="*/ 1458926 h 1458926"/>
                <a:gd name="connsiteX4" fmla="*/ 0 w 7186010"/>
                <a:gd name="connsiteY4" fmla="*/ 304800 h 1458926"/>
                <a:gd name="connsiteX0" fmla="*/ 0 w 5966810"/>
                <a:gd name="connsiteY0" fmla="*/ 0 h 1154126"/>
                <a:gd name="connsiteX1" fmla="*/ 4823810 w 5966810"/>
                <a:gd name="connsiteY1" fmla="*/ 12700 h 1154126"/>
                <a:gd name="connsiteX2" fmla="*/ 5966810 w 5966810"/>
                <a:gd name="connsiteY2" fmla="*/ 11126 h 1154126"/>
                <a:gd name="connsiteX3" fmla="*/ 0 w 5966810"/>
                <a:gd name="connsiteY3" fmla="*/ 1154126 h 1154126"/>
                <a:gd name="connsiteX4" fmla="*/ 0 w 5966810"/>
                <a:gd name="connsiteY4" fmla="*/ 0 h 115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810" h="1154126">
                  <a:moveTo>
                    <a:pt x="0" y="0"/>
                  </a:moveTo>
                  <a:lnTo>
                    <a:pt x="4823810" y="12700"/>
                  </a:lnTo>
                  <a:lnTo>
                    <a:pt x="5966810" y="11126"/>
                  </a:lnTo>
                  <a:lnTo>
                    <a:pt x="0" y="115412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pic>
          <p:nvPicPr>
            <p:cNvPr id="21" name="Picture 20">
              <a:extLst>
                <a:ext uri="{FF2B5EF4-FFF2-40B4-BE49-F238E27FC236}">
                  <a16:creationId xmlns:a16="http://schemas.microsoft.com/office/drawing/2014/main" id="{623819A9-C37F-B54D-AA89-A1941DEE8E61}"/>
                </a:ext>
              </a:extLst>
            </p:cNvPr>
            <p:cNvPicPr>
              <a:picLocks noChangeAspect="1"/>
            </p:cNvPicPr>
            <p:nvPr/>
          </p:nvPicPr>
          <p:blipFill>
            <a:blip r:embed="rId2">
              <a:alphaModFix amt="69000"/>
            </a:blip>
            <a:stretch>
              <a:fillRect/>
            </a:stretch>
          </p:blipFill>
          <p:spPr>
            <a:xfrm>
              <a:off x="10210800" y="6393717"/>
              <a:ext cx="1672366" cy="222982"/>
            </a:xfrm>
            <a:prstGeom prst="rect">
              <a:avLst/>
            </a:prstGeom>
          </p:spPr>
        </p:pic>
      </p:grpSp>
      <p:sp>
        <p:nvSpPr>
          <p:cNvPr id="20" name="Rectangle 2">
            <a:extLst>
              <a:ext uri="{FF2B5EF4-FFF2-40B4-BE49-F238E27FC236}">
                <a16:creationId xmlns:a16="http://schemas.microsoft.com/office/drawing/2014/main" id="{9FCF5C50-BE6E-184D-9EA9-1DE1F51EC7D7}"/>
              </a:ext>
            </a:extLst>
          </p:cNvPr>
          <p:cNvSpPr/>
          <p:nvPr userDrawn="1"/>
        </p:nvSpPr>
        <p:spPr>
          <a:xfrm>
            <a:off x="457200" y="3661682"/>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3" name="Title 2"/>
          <p:cNvSpPr>
            <a:spLocks noGrp="1"/>
          </p:cNvSpPr>
          <p:nvPr>
            <p:ph type="title" hasCustomPrompt="1"/>
          </p:nvPr>
        </p:nvSpPr>
        <p:spPr>
          <a:xfrm>
            <a:off x="385282" y="1404506"/>
            <a:ext cx="11476979" cy="1967323"/>
          </a:xfrm>
        </p:spPr>
        <p:txBody>
          <a:bodyPr anchor="b" anchorCtr="0">
            <a:normAutofit/>
          </a:bodyPr>
          <a:lstStyle>
            <a:lvl1pPr>
              <a:defRPr sz="6600" b="0" i="0" cap="none" baseline="0">
                <a:solidFill>
                  <a:schemeClr val="bg1"/>
                </a:solidFill>
                <a:effectLst/>
                <a:latin typeface="Gill Sans MT" panose="020B0502020104020203" pitchFamily="34" charset="77"/>
                <a:ea typeface="Gill Sans MT" panose="020B0502020104020203" pitchFamily="34" charset="77"/>
                <a:cs typeface="Calibri" panose="020F0502020204030204" pitchFamily="34" charset="0"/>
              </a:defRPr>
            </a:lvl1pPr>
          </a:lstStyle>
          <a:p>
            <a:r>
              <a:rPr lang="en-US" dirty="0"/>
              <a:t>PRESENTATION TITLE SLIDE</a:t>
            </a:r>
          </a:p>
        </p:txBody>
      </p:sp>
      <p:sp>
        <p:nvSpPr>
          <p:cNvPr id="7" name="Text Placeholder 6"/>
          <p:cNvSpPr>
            <a:spLocks noGrp="1"/>
          </p:cNvSpPr>
          <p:nvPr>
            <p:ph type="body" sz="quarter" idx="11" hasCustomPrompt="1"/>
          </p:nvPr>
        </p:nvSpPr>
        <p:spPr>
          <a:xfrm>
            <a:off x="367527" y="4199867"/>
            <a:ext cx="8842883" cy="330279"/>
          </a:xfrm>
          <a:prstGeom prst="rect">
            <a:avLst/>
          </a:prstGeom>
        </p:spPr>
        <p:txBody>
          <a:bodyPr>
            <a:noAutofit/>
          </a:bodyPr>
          <a:lstStyle>
            <a:lvl1pPr marL="0" indent="0">
              <a:buFontTx/>
              <a:buNone/>
              <a:defRPr sz="1800" b="0" i="0" cap="all" baseline="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Content owner/department</a:t>
            </a:r>
          </a:p>
        </p:txBody>
      </p:sp>
      <p:sp>
        <p:nvSpPr>
          <p:cNvPr id="9" name="Text Placeholder 8"/>
          <p:cNvSpPr>
            <a:spLocks noGrp="1"/>
          </p:cNvSpPr>
          <p:nvPr>
            <p:ph type="body" sz="quarter" idx="12" hasCustomPrompt="1"/>
          </p:nvPr>
        </p:nvSpPr>
        <p:spPr>
          <a:xfrm>
            <a:off x="367527" y="4544785"/>
            <a:ext cx="8842883" cy="435585"/>
          </a:xfrm>
          <a:prstGeom prst="rect">
            <a:avLst/>
          </a:prstGeom>
        </p:spPr>
        <p:txBody>
          <a:bodyPr>
            <a:noAutofit/>
          </a:bodyPr>
          <a:lstStyle>
            <a:lvl1pPr marL="0" indent="0">
              <a:buFontTx/>
              <a:buNone/>
              <a:defRPr sz="1800" b="0" i="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vl2pPr marL="457200" indent="0">
              <a:buFontTx/>
              <a:buNone/>
              <a:defRPr sz="1600" b="0" i="0">
                <a:latin typeface="Encode Sans Normal Medium" charset="0"/>
                <a:ea typeface="Encode Sans Normal Medium" charset="0"/>
                <a:cs typeface="Encode Sans Normal Medium" charset="0"/>
              </a:defRPr>
            </a:lvl2pPr>
            <a:lvl3pPr marL="914400" indent="0">
              <a:buFontTx/>
              <a:buNone/>
              <a:defRPr sz="1600" b="0" i="0">
                <a:latin typeface="Encode Sans Normal Medium" charset="0"/>
                <a:ea typeface="Encode Sans Normal Medium" charset="0"/>
                <a:cs typeface="Encode Sans Normal Medium" charset="0"/>
              </a:defRPr>
            </a:lvl3pPr>
            <a:lvl4pPr marL="1371600" indent="0">
              <a:buFontTx/>
              <a:buNone/>
              <a:defRPr sz="1600" b="0" i="0">
                <a:latin typeface="Encode Sans Normal Medium" charset="0"/>
                <a:ea typeface="Encode Sans Normal Medium" charset="0"/>
                <a:cs typeface="Encode Sans Normal Medium" charset="0"/>
              </a:defRPr>
            </a:lvl4pPr>
            <a:lvl5pPr marL="1828800" indent="0">
              <a:buFontTx/>
              <a:buNone/>
              <a:defRPr sz="1600" b="0" i="0">
                <a:latin typeface="Encode Sans Normal Medium" charset="0"/>
                <a:ea typeface="Encode Sans Normal Medium" charset="0"/>
                <a:cs typeface="Encode Sans Normal Medium" charset="0"/>
              </a:defRPr>
            </a:lvl5pPr>
          </a:lstStyle>
          <a:p>
            <a:pPr lvl="0"/>
            <a:r>
              <a:rPr lang="en-US" dirty="0"/>
              <a:t>Month 0000</a:t>
            </a:r>
          </a:p>
        </p:txBody>
      </p:sp>
    </p:spTree>
  </p:cSld>
  <p:clrMapOvr>
    <a:masterClrMapping/>
  </p:clrMapOvr>
  <p:extLst>
    <p:ext uri="{DCECCB84-F9BA-43D5-87BE-67443E8EF086}">
      <p15:sldGuideLst xmlns:p15="http://schemas.microsoft.com/office/powerpoint/2012/main">
        <p15:guide id="1" orient="horz" pos="19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44F5BB-131B-BC47-85A2-7AF786579D81}"/>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b="0" i="0" dirty="0">
              <a:solidFill>
                <a:srgbClr val="474747"/>
              </a:solidFill>
              <a:latin typeface="Gill Sans MT" panose="020B0502020104020203" pitchFamily="34" charset="77"/>
            </a:endParaRPr>
          </a:p>
        </p:txBody>
      </p:sp>
      <p:sp>
        <p:nvSpPr>
          <p:cNvPr id="2" name="Title 1"/>
          <p:cNvSpPr>
            <a:spLocks noGrp="1"/>
          </p:cNvSpPr>
          <p:nvPr>
            <p:ph type="title" hasCustomPrompt="1"/>
          </p:nvPr>
        </p:nvSpPr>
        <p:spPr>
          <a:xfrm>
            <a:off x="364388" y="546895"/>
            <a:ext cx="11484711" cy="1325563"/>
          </a:xfrm>
        </p:spPr>
        <p:txBody>
          <a:bodyPr/>
          <a:lstStyle>
            <a:lvl1pPr>
              <a:defRPr b="0" i="0" baseline="0"/>
            </a:lvl1pPr>
          </a:lstStyle>
          <a:p>
            <a:r>
              <a:rPr lang="en-US" dirty="0"/>
              <a:t>Text Slide With Bullet List #2</a:t>
            </a:r>
          </a:p>
        </p:txBody>
      </p:sp>
      <p:sp>
        <p:nvSpPr>
          <p:cNvPr id="17" name="Text Placeholder 16"/>
          <p:cNvSpPr>
            <a:spLocks noGrp="1"/>
          </p:cNvSpPr>
          <p:nvPr>
            <p:ph type="body" sz="quarter" idx="13" hasCustomPrompt="1"/>
          </p:nvPr>
        </p:nvSpPr>
        <p:spPr>
          <a:xfrm>
            <a:off x="364388" y="1944218"/>
            <a:ext cx="11484712" cy="602664"/>
          </a:xfrm>
          <a:prstGeom prst="rect">
            <a:avLst/>
          </a:prstGeom>
        </p:spPr>
        <p:txBody>
          <a:bodyPr>
            <a:noAutofit/>
          </a:bodyPr>
          <a:lstStyle>
            <a:lvl1pPr>
              <a:defRPr sz="2400" b="0" i="0">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This is a sub header for bullets</a:t>
            </a:r>
          </a:p>
        </p:txBody>
      </p:sp>
      <p:sp>
        <p:nvSpPr>
          <p:cNvPr id="8" name="Text Placeholder 7"/>
          <p:cNvSpPr>
            <a:spLocks noGrp="1"/>
          </p:cNvSpPr>
          <p:nvPr>
            <p:ph type="body" sz="quarter" idx="17" hasCustomPrompt="1"/>
          </p:nvPr>
        </p:nvSpPr>
        <p:spPr>
          <a:xfrm>
            <a:off x="376743" y="2632135"/>
            <a:ext cx="5740835" cy="3525904"/>
          </a:xfrm>
          <a:prstGeom prst="rect">
            <a:avLst/>
          </a:prstGeom>
        </p:spPr>
        <p:txBody>
          <a:bodyPr>
            <a:normAutofit/>
          </a:bodyPr>
          <a:lstStyle>
            <a:lvl1pPr marL="233363" indent="-228600">
              <a:spcBef>
                <a:spcPts val="300"/>
              </a:spcBef>
              <a:spcAft>
                <a:spcPts val="300"/>
              </a:spcAft>
              <a:buFont typeface="Arial" charset="0"/>
              <a:buChar char="•"/>
              <a:tabLst>
                <a:tab pos="1247775" algn="l"/>
              </a:tabLst>
              <a:defRPr sz="2100" b="0" i="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1pPr>
            <a:lvl2pPr marL="687388" indent="-230188">
              <a:spcBef>
                <a:spcPts val="300"/>
              </a:spcBef>
              <a:spcAft>
                <a:spcPts val="300"/>
              </a:spcAft>
              <a:buFont typeface="Arial" charset="0"/>
              <a:buChar char="•"/>
              <a:tabLst/>
              <a:defRPr sz="2100" b="0" i="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2pPr>
            <a:lvl3pPr marL="1147763" marR="0" indent="-228600" algn="l" defTabSz="914400" rtl="0" eaLnBrk="1" fontAlgn="auto" latinLnBrk="0" hangingPunct="1">
              <a:lnSpc>
                <a:spcPct val="90000"/>
              </a:lnSpc>
              <a:spcBef>
                <a:spcPts val="300"/>
              </a:spcBef>
              <a:spcAft>
                <a:spcPts val="300"/>
              </a:spcAft>
              <a:buClrTx/>
              <a:buSzTx/>
              <a:buFont typeface="Arial" charset="0"/>
              <a:buChar char="•"/>
              <a:tabLst/>
              <a:defRPr sz="2100" b="0" i="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3pPr>
            <a:lvl4pPr>
              <a:defRPr sz="2100" b="0" i="0">
                <a:latin typeface="Open Sans" charset="0"/>
                <a:ea typeface="Open Sans" charset="0"/>
                <a:cs typeface="Open Sans" charset="0"/>
              </a:defRPr>
            </a:lvl4pPr>
            <a:lvl5pPr>
              <a:defRPr sz="2100" b="0" i="0">
                <a:latin typeface="Open Sans" charset="0"/>
                <a:ea typeface="Open Sans" charset="0"/>
                <a:cs typeface="Open Sans" charset="0"/>
              </a:defRPr>
            </a:lvl5pPr>
          </a:lstStyle>
          <a:p>
            <a:pPr lvl="0"/>
            <a:r>
              <a:rPr lang="en-US" dirty="0"/>
              <a:t>Bullet</a:t>
            </a:r>
          </a:p>
          <a:p>
            <a:pPr lvl="1"/>
            <a:r>
              <a:rPr lang="en-US" dirty="0"/>
              <a:t>Second level</a:t>
            </a:r>
          </a:p>
          <a:p>
            <a:pPr lvl="2"/>
            <a:r>
              <a:rPr lang="en-US" dirty="0"/>
              <a:t>Third level</a:t>
            </a:r>
          </a:p>
          <a:p>
            <a:pPr lvl="0"/>
            <a:r>
              <a:rPr lang="en-US" dirty="0"/>
              <a:t>Bullet</a:t>
            </a:r>
          </a:p>
          <a:p>
            <a:pPr lvl="1"/>
            <a:r>
              <a:rPr lang="en-US" dirty="0"/>
              <a:t>Second level</a:t>
            </a:r>
          </a:p>
          <a:p>
            <a:pPr lvl="2"/>
            <a:r>
              <a:rPr lang="en-US" dirty="0"/>
              <a:t>Third level</a:t>
            </a:r>
          </a:p>
        </p:txBody>
      </p:sp>
      <p:sp>
        <p:nvSpPr>
          <p:cNvPr id="23" name="Text Placeholder 7"/>
          <p:cNvSpPr>
            <a:spLocks noGrp="1"/>
          </p:cNvSpPr>
          <p:nvPr>
            <p:ph type="body" sz="quarter" idx="18" hasCustomPrompt="1"/>
          </p:nvPr>
        </p:nvSpPr>
        <p:spPr>
          <a:xfrm>
            <a:off x="6254750" y="2632135"/>
            <a:ext cx="5594350" cy="3525904"/>
          </a:xfrm>
          <a:prstGeom prst="rect">
            <a:avLst/>
          </a:prstGeom>
        </p:spPr>
        <p:txBody>
          <a:bodyPr>
            <a:normAutofit/>
          </a:bodyPr>
          <a:lstStyle>
            <a:lvl1pPr marL="233363" indent="-228600">
              <a:spcBef>
                <a:spcPts val="300"/>
              </a:spcBef>
              <a:spcAft>
                <a:spcPts val="300"/>
              </a:spcAft>
              <a:buFont typeface="Arial" charset="0"/>
              <a:buChar char="•"/>
              <a:tabLst>
                <a:tab pos="1247775" algn="l"/>
              </a:tabLst>
              <a:defRPr sz="2100" b="0" i="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1pPr>
            <a:lvl2pPr marL="687388" indent="-230188">
              <a:spcBef>
                <a:spcPts val="300"/>
              </a:spcBef>
              <a:spcAft>
                <a:spcPts val="300"/>
              </a:spcAft>
              <a:buFont typeface="Arial" charset="0"/>
              <a:buChar char="•"/>
              <a:tabLst/>
              <a:defRPr sz="2100" b="0" i="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2pPr>
            <a:lvl3pPr marL="1147763" marR="0" indent="-228600" algn="l" defTabSz="914400" rtl="0" eaLnBrk="1" fontAlgn="auto" latinLnBrk="0" hangingPunct="1">
              <a:lnSpc>
                <a:spcPct val="90000"/>
              </a:lnSpc>
              <a:spcBef>
                <a:spcPts val="300"/>
              </a:spcBef>
              <a:spcAft>
                <a:spcPts val="300"/>
              </a:spcAft>
              <a:buClrTx/>
              <a:buSzTx/>
              <a:buFont typeface="Arial" charset="0"/>
              <a:buChar char="•"/>
              <a:tabLst/>
              <a:defRPr sz="2100" b="0" i="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3pPr>
            <a:lvl4pPr>
              <a:defRPr sz="2100" b="0" i="0">
                <a:latin typeface="Open Sans" charset="0"/>
                <a:ea typeface="Open Sans" charset="0"/>
                <a:cs typeface="Open Sans" charset="0"/>
              </a:defRPr>
            </a:lvl4pPr>
            <a:lvl5pPr>
              <a:defRPr sz="2100" b="0" i="0">
                <a:latin typeface="Open Sans" charset="0"/>
                <a:ea typeface="Open Sans" charset="0"/>
                <a:cs typeface="Open Sans" charset="0"/>
              </a:defRPr>
            </a:lvl5pPr>
          </a:lstStyle>
          <a:p>
            <a:pPr lvl="0"/>
            <a:r>
              <a:rPr lang="en-US" dirty="0"/>
              <a:t>Bullet</a:t>
            </a:r>
          </a:p>
          <a:p>
            <a:pPr lvl="1"/>
            <a:r>
              <a:rPr lang="en-US" dirty="0"/>
              <a:t>Second level</a:t>
            </a:r>
          </a:p>
          <a:p>
            <a:pPr lvl="2"/>
            <a:r>
              <a:rPr lang="en-US" dirty="0"/>
              <a:t>Third level</a:t>
            </a:r>
          </a:p>
          <a:p>
            <a:pPr lvl="0"/>
            <a:r>
              <a:rPr lang="en-US" dirty="0"/>
              <a:t>Bullet</a:t>
            </a:r>
          </a:p>
          <a:p>
            <a:pPr lvl="1"/>
            <a:r>
              <a:rPr lang="en-US" dirty="0"/>
              <a:t>Second level</a:t>
            </a:r>
          </a:p>
          <a:p>
            <a:pPr lvl="2"/>
            <a:r>
              <a:rPr lang="en-US" dirty="0"/>
              <a:t>Third level</a:t>
            </a:r>
          </a:p>
        </p:txBody>
      </p:sp>
      <p:sp>
        <p:nvSpPr>
          <p:cNvPr id="24" name="Rectangle 23">
            <a:extLst>
              <a:ext uri="{FF2B5EF4-FFF2-40B4-BE49-F238E27FC236}">
                <a16:creationId xmlns:a16="http://schemas.microsoft.com/office/drawing/2014/main" id="{098C4377-3F3A-AA45-8985-7AA39054DF2F}"/>
              </a:ext>
            </a:extLst>
          </p:cNvPr>
          <p:cNvSpPr/>
          <p:nvPr userDrawn="1"/>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 name="Rectangle 2">
            <a:extLst>
              <a:ext uri="{FF2B5EF4-FFF2-40B4-BE49-F238E27FC236}">
                <a16:creationId xmlns:a16="http://schemas.microsoft.com/office/drawing/2014/main" id="{9FCF5C50-BE6E-184D-9EA9-1DE1F51EC7D7}"/>
              </a:ext>
            </a:extLst>
          </p:cNvPr>
          <p:cNvSpPr/>
          <p:nvPr userDrawn="1"/>
        </p:nvSpPr>
        <p:spPr>
          <a:xfrm>
            <a:off x="457200" y="153207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Tree>
  </p:cSld>
  <p:clrMapOvr>
    <a:masterClrMapping/>
  </p:clrMapOvr>
  <p:extLst>
    <p:ext uri="{DCECCB84-F9BA-43D5-87BE-67443E8EF086}">
      <p15:sldGuideLst xmlns:p15="http://schemas.microsoft.com/office/powerpoint/2012/main">
        <p15:guide id="1" orient="horz" pos="1296">
          <p15:clr>
            <a:srgbClr val="FBAE40"/>
          </p15:clr>
        </p15:guide>
        <p15:guide id="2" pos="7464">
          <p15:clr>
            <a:srgbClr val="FBAE40"/>
          </p15:clr>
        </p15:guide>
        <p15:guide id="3" orient="horz" pos="1872" userDrawn="1">
          <p15:clr>
            <a:srgbClr val="FBAE40"/>
          </p15:clr>
        </p15:guide>
        <p15:guide id="4" pos="288" userDrawn="1">
          <p15:clr>
            <a:srgbClr val="FBAE40"/>
          </p15:clr>
        </p15:guide>
        <p15:guide id="5" pos="4728">
          <p15:clr>
            <a:srgbClr val="FBAE40"/>
          </p15:clr>
        </p15:guide>
        <p15:guide id="6" pos="39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estions -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621B9A-BD52-4A4A-8262-E2AB09BDA51B}"/>
              </a:ext>
            </a:extLst>
          </p:cNvPr>
          <p:cNvSpPr txBox="1">
            <a:spLocks/>
          </p:cNvSpPr>
          <p:nvPr userDrawn="1"/>
        </p:nvSpPr>
        <p:spPr>
          <a:xfrm>
            <a:off x="384464" y="2967173"/>
            <a:ext cx="11423072" cy="844184"/>
          </a:xfrm>
          <a:prstGeom prst="rect">
            <a:avLst/>
          </a:prstGeom>
          <a:solidFill>
            <a:schemeClr val="bg1"/>
          </a:solidFill>
        </p:spPr>
        <p:txBody>
          <a:bodyPr vert="horz" wrap="square" lIns="0" tIns="0" rIns="0" bIns="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5020"/>
              </a:lnSpc>
              <a:tabLst>
                <a:tab pos="1247775" algn="l"/>
              </a:tabLst>
            </a:pPr>
            <a:r>
              <a:rPr lang="en-US" sz="6600" b="0" i="0" dirty="0">
                <a:solidFill>
                  <a:srgbClr val="2E2161"/>
                </a:solidFill>
                <a:latin typeface="Gill Sans MT" panose="020B0502020104020203" pitchFamily="34" charset="77"/>
                <a:ea typeface="Calibri Light" charset="0"/>
                <a:cs typeface="Calibri" panose="020F0502020204030204" pitchFamily="34" charset="0"/>
              </a:rPr>
              <a:t>QUESTIONS?</a:t>
            </a:r>
            <a:endParaRPr lang="en-US" sz="6600" b="0" i="0" baseline="30000" dirty="0">
              <a:solidFill>
                <a:srgbClr val="2E2161"/>
              </a:solidFill>
              <a:latin typeface="Gill Sans MT" panose="020B0502020104020203" pitchFamily="34" charset="77"/>
              <a:ea typeface="Calibri Light" charset="0"/>
              <a:cs typeface="Calibri" panose="020F0502020204030204" pitchFamily="34" charset="0"/>
            </a:endParaRPr>
          </a:p>
        </p:txBody>
      </p:sp>
      <p:grpSp>
        <p:nvGrpSpPr>
          <p:cNvPr id="6" name="Group 5">
            <a:extLst>
              <a:ext uri="{FF2B5EF4-FFF2-40B4-BE49-F238E27FC236}">
                <a16:creationId xmlns:a16="http://schemas.microsoft.com/office/drawing/2014/main" id="{E9311512-39E5-CA48-8125-CE0D61FF9BAB}"/>
              </a:ext>
            </a:extLst>
          </p:cNvPr>
          <p:cNvGrpSpPr/>
          <p:nvPr userDrawn="1"/>
        </p:nvGrpSpPr>
        <p:grpSpPr>
          <a:xfrm>
            <a:off x="5822327" y="3995857"/>
            <a:ext cx="647553" cy="62223"/>
            <a:chOff x="5960343" y="3683949"/>
            <a:chExt cx="647553" cy="62223"/>
          </a:xfrm>
        </p:grpSpPr>
        <p:sp>
          <p:nvSpPr>
            <p:cNvPr id="7" name="Rectangle 2">
              <a:extLst>
                <a:ext uri="{FF2B5EF4-FFF2-40B4-BE49-F238E27FC236}">
                  <a16:creationId xmlns:a16="http://schemas.microsoft.com/office/drawing/2014/main" id="{B98C188C-DE36-574C-8F61-AF3C0AB2D659}"/>
                </a:ext>
              </a:extLst>
            </p:cNvPr>
            <p:cNvSpPr/>
            <p:nvPr/>
          </p:nvSpPr>
          <p:spPr>
            <a:xfrm>
              <a:off x="6101255"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8" name="Rectangle 2">
              <a:extLst>
                <a:ext uri="{FF2B5EF4-FFF2-40B4-BE49-F238E27FC236}">
                  <a16:creationId xmlns:a16="http://schemas.microsoft.com/office/drawing/2014/main" id="{DE6A539C-A32B-384F-B5C5-92C3FC309497}"/>
                </a:ext>
              </a:extLst>
            </p:cNvPr>
            <p:cNvSpPr/>
            <p:nvPr/>
          </p:nvSpPr>
          <p:spPr>
            <a:xfrm rot="10800000" flipV="1">
              <a:off x="5960343"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grpSp>
      <p:sp>
        <p:nvSpPr>
          <p:cNvPr id="9" name="Rectangle 8">
            <a:extLst>
              <a:ext uri="{FF2B5EF4-FFF2-40B4-BE49-F238E27FC236}">
                <a16:creationId xmlns:a16="http://schemas.microsoft.com/office/drawing/2014/main" id="{098C4377-3F3A-AA45-8985-7AA39054DF2F}"/>
              </a:ext>
            </a:extLst>
          </p:cNvPr>
          <p:cNvSpPr/>
          <p:nvPr userDrawn="1"/>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C4377-3F3A-AA45-8985-7AA39054DF2F}"/>
              </a:ext>
            </a:extLst>
          </p:cNvPr>
          <p:cNvSpPr/>
          <p:nvPr userDrawn="1"/>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1D0367-2B6B-4EED-83D5-AABB398DDA49}"/>
              </a:ext>
            </a:extLst>
          </p:cNvPr>
          <p:cNvSpPr>
            <a:spLocks noGrp="1"/>
          </p:cNvSpPr>
          <p:nvPr>
            <p:ph type="dt" sz="half" idx="10"/>
          </p:nvPr>
        </p:nvSpPr>
        <p:spPr/>
        <p:txBody>
          <a:bodyPr/>
          <a:lstStyle>
            <a:lvl1pPr>
              <a:defRPr b="0" i="0">
                <a:latin typeface="Gill Sans MT" panose="020B0502020104020203" pitchFamily="34" charset="77"/>
              </a:defRPr>
            </a:lvl1pPr>
          </a:lstStyle>
          <a:p>
            <a:fld id="{E84A507E-6260-4998-9C3D-5961455D1837}" type="datetimeFigureOut">
              <a:rPr lang="en-US" smtClean="0"/>
              <a:pPr/>
              <a:t>11/3/23</a:t>
            </a:fld>
            <a:endParaRPr lang="en-US" dirty="0"/>
          </a:p>
        </p:txBody>
      </p:sp>
      <p:sp>
        <p:nvSpPr>
          <p:cNvPr id="3" name="Footer Placeholder 2">
            <a:extLst>
              <a:ext uri="{FF2B5EF4-FFF2-40B4-BE49-F238E27FC236}">
                <a16:creationId xmlns:a16="http://schemas.microsoft.com/office/drawing/2014/main" id="{B67A22CF-D68D-4446-A16E-C20E82A4376F}"/>
              </a:ext>
            </a:extLst>
          </p:cNvPr>
          <p:cNvSpPr>
            <a:spLocks noGrp="1"/>
          </p:cNvSpPr>
          <p:nvPr>
            <p:ph type="ftr" sz="quarter" idx="11"/>
          </p:nvPr>
        </p:nvSpPr>
        <p:spPr/>
        <p:txBody>
          <a:bodyPr/>
          <a:lstStyle>
            <a:lvl1pPr>
              <a:defRPr b="0" i="0"/>
            </a:lvl1pPr>
          </a:lstStyle>
          <a:p>
            <a:endParaRPr lang="en-US" dirty="0"/>
          </a:p>
        </p:txBody>
      </p:sp>
      <p:sp>
        <p:nvSpPr>
          <p:cNvPr id="4" name="Slide Number Placeholder 3">
            <a:extLst>
              <a:ext uri="{FF2B5EF4-FFF2-40B4-BE49-F238E27FC236}">
                <a16:creationId xmlns:a16="http://schemas.microsoft.com/office/drawing/2014/main" id="{46B4AFF9-B617-4460-8302-27FDF1113C16}"/>
              </a:ext>
            </a:extLst>
          </p:cNvPr>
          <p:cNvSpPr>
            <a:spLocks noGrp="1"/>
          </p:cNvSpPr>
          <p:nvPr>
            <p:ph type="sldNum" sz="quarter" idx="12"/>
          </p:nvPr>
        </p:nvSpPr>
        <p:spPr/>
        <p:txBody>
          <a:bodyPr/>
          <a:lstStyle>
            <a:lvl1pPr>
              <a:defRPr b="0" i="0">
                <a:latin typeface="Gill Sans MT" panose="020B0502020104020203" pitchFamily="34" charset="77"/>
              </a:defRPr>
            </a:lvl1pPr>
          </a:lstStyle>
          <a:p>
            <a:fld id="{45CBC359-43B0-48F6-A649-FAEEE5BE1A2B}" type="slidenum">
              <a:rPr lang="en-US" smtClean="0"/>
              <a:pPr/>
              <a:t>‹#›</a:t>
            </a:fld>
            <a:endParaRPr lang="en-US" dirty="0"/>
          </a:p>
        </p:txBody>
      </p:sp>
    </p:spTree>
    <p:extLst>
      <p:ext uri="{BB962C8B-B14F-4D97-AF65-F5344CB8AC3E}">
        <p14:creationId xmlns:p14="http://schemas.microsoft.com/office/powerpoint/2010/main" val="3468211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2336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7ED3-A70B-561B-5D9B-60982EA043DD}"/>
              </a:ext>
            </a:extLst>
          </p:cNvPr>
          <p:cNvSpPr>
            <a:spLocks noGrp="1"/>
          </p:cNvSpPr>
          <p:nvPr>
            <p:ph type="ctrTitle"/>
          </p:nvPr>
        </p:nvSpPr>
        <p:spPr>
          <a:xfrm>
            <a:off x="1524000" y="1122363"/>
            <a:ext cx="9144000" cy="2387600"/>
          </a:xfrm>
        </p:spPr>
        <p:txBody>
          <a:bodyPr anchor="b"/>
          <a:lstStyle>
            <a:lvl1pPr algn="ctr">
              <a:defRPr sz="6000" b="0" i="0"/>
            </a:lvl1pPr>
          </a:lstStyle>
          <a:p>
            <a:r>
              <a:rPr lang="en-US" dirty="0"/>
              <a:t>Click to edit Master title style</a:t>
            </a:r>
          </a:p>
        </p:txBody>
      </p:sp>
      <p:sp>
        <p:nvSpPr>
          <p:cNvPr id="3" name="Subtitle 2">
            <a:extLst>
              <a:ext uri="{FF2B5EF4-FFF2-40B4-BE49-F238E27FC236}">
                <a16:creationId xmlns:a16="http://schemas.microsoft.com/office/drawing/2014/main" id="{C5C8FDC0-1A03-B606-07A6-3E426D9DE7F1}"/>
              </a:ext>
            </a:extLst>
          </p:cNvPr>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971BC00-88DA-4EB5-7B40-150E9C5D3F53}"/>
              </a:ext>
            </a:extLst>
          </p:cNvPr>
          <p:cNvSpPr>
            <a:spLocks noGrp="1"/>
          </p:cNvSpPr>
          <p:nvPr>
            <p:ph type="dt" sz="half" idx="10"/>
          </p:nvPr>
        </p:nvSpPr>
        <p:spPr/>
        <p:txBody>
          <a:bodyPr/>
          <a:lstStyle>
            <a:lvl1pPr>
              <a:defRPr b="0" i="0">
                <a:latin typeface="Gill Sans MT" panose="020B0502020104020203" pitchFamily="34" charset="77"/>
              </a:defRPr>
            </a:lvl1pPr>
          </a:lstStyle>
          <a:p>
            <a:fld id="{771FFD48-16E1-CD44-B884-10B6473EBC54}" type="datetimeFigureOut">
              <a:rPr lang="en-US" smtClean="0"/>
              <a:pPr/>
              <a:t>11/3/23</a:t>
            </a:fld>
            <a:endParaRPr lang="en-US"/>
          </a:p>
        </p:txBody>
      </p:sp>
      <p:sp>
        <p:nvSpPr>
          <p:cNvPr id="5" name="Footer Placeholder 4">
            <a:extLst>
              <a:ext uri="{FF2B5EF4-FFF2-40B4-BE49-F238E27FC236}">
                <a16:creationId xmlns:a16="http://schemas.microsoft.com/office/drawing/2014/main" id="{B089D35F-B622-A629-CA3E-C8B815628421}"/>
              </a:ext>
            </a:extLst>
          </p:cNvPr>
          <p:cNvSpPr>
            <a:spLocks noGrp="1"/>
          </p:cNvSpPr>
          <p:nvPr>
            <p:ph type="ftr" sz="quarter" idx="11"/>
          </p:nvPr>
        </p:nvSpPr>
        <p:spPr/>
        <p:txBody>
          <a:bodyPr/>
          <a:lstStyle>
            <a:lvl1pPr>
              <a:defRPr b="0" i="0"/>
            </a:lvl1pPr>
          </a:lstStyle>
          <a:p>
            <a:endParaRPr lang="en-US" dirty="0"/>
          </a:p>
        </p:txBody>
      </p:sp>
      <p:sp>
        <p:nvSpPr>
          <p:cNvPr id="6" name="Slide Number Placeholder 5">
            <a:extLst>
              <a:ext uri="{FF2B5EF4-FFF2-40B4-BE49-F238E27FC236}">
                <a16:creationId xmlns:a16="http://schemas.microsoft.com/office/drawing/2014/main" id="{1A8C3300-A6EA-EBEF-D1DE-A77715892B77}"/>
              </a:ext>
            </a:extLst>
          </p:cNvPr>
          <p:cNvSpPr>
            <a:spLocks noGrp="1"/>
          </p:cNvSpPr>
          <p:nvPr>
            <p:ph type="sldNum" sz="quarter" idx="12"/>
          </p:nvPr>
        </p:nvSpPr>
        <p:spPr/>
        <p:txBody>
          <a:bodyPr/>
          <a:lstStyle>
            <a:lvl1pPr>
              <a:defRPr b="0" i="0">
                <a:latin typeface="Gill Sans MT" panose="020B0502020104020203" pitchFamily="34" charset="77"/>
              </a:defRPr>
            </a:lvl1pPr>
          </a:lstStyle>
          <a:p>
            <a:fld id="{BEF933BC-254B-9646-AECB-2AA6332D66C2}" type="slidenum">
              <a:rPr lang="en-US" smtClean="0"/>
              <a:pPr/>
              <a:t>‹#›</a:t>
            </a:fld>
            <a:endParaRPr lang="en-US"/>
          </a:p>
        </p:txBody>
      </p:sp>
    </p:spTree>
    <p:extLst>
      <p:ext uri="{BB962C8B-B14F-4D97-AF65-F5344CB8AC3E}">
        <p14:creationId xmlns:p14="http://schemas.microsoft.com/office/powerpoint/2010/main" val="164318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0" i="0">
                <a:latin typeface="Gill Sans MT" panose="020B0502020104020203" pitchFamily="34" charset="77"/>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a:defRPr b="0" i="0">
                <a:latin typeface="Gill Sans MT" panose="020B0502020104020203" pitchFamily="34" charset="77"/>
              </a:defRPr>
            </a:lvl1pPr>
          </a:lstStyle>
          <a:p>
            <a:fld id="{E3F9EE93-59DE-6E47-9DE1-43DF08574DFF}" type="datetimeFigureOut">
              <a:rPr lang="en-US" smtClean="0"/>
              <a:pPr/>
              <a:t>11/3/23</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b="0" i="0">
                <a:latin typeface="Gill Sans MT" panose="020B0502020104020203" pitchFamily="34" charset="77"/>
              </a:defRPr>
            </a:lvl1p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a:defRPr b="0" i="0">
                <a:latin typeface="Gill Sans MT" panose="020B0502020104020203" pitchFamily="34" charset="77"/>
              </a:defRPr>
            </a:lvl1pPr>
          </a:lstStyle>
          <a:p>
            <a:fld id="{F3BFBB29-00CD-D143-B748-E1756D8FDF1F}" type="slidenum">
              <a:rPr lang="en-US" smtClean="0"/>
              <a:pPr/>
              <a:t>‹#›</a:t>
            </a:fld>
            <a:endParaRPr lang="en-US" dirty="0"/>
          </a:p>
        </p:txBody>
      </p:sp>
    </p:spTree>
    <p:extLst>
      <p:ext uri="{BB962C8B-B14F-4D97-AF65-F5344CB8AC3E}">
        <p14:creationId xmlns:p14="http://schemas.microsoft.com/office/powerpoint/2010/main" val="909574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0" i="0">
                <a:latin typeface="Gill Sans MT" panose="020B0502020104020203" pitchFamily="34" charset="77"/>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b="0" i="0">
                <a:latin typeface="Gill Sans MT" panose="020B0502020104020203" pitchFamily="34" charset="77"/>
              </a:defRPr>
            </a:lvl1pPr>
            <a:lvl2pPr>
              <a:defRPr sz="2400" b="0" i="0">
                <a:latin typeface="Gill Sans MT" panose="020B0502020104020203" pitchFamily="34" charset="77"/>
              </a:defRPr>
            </a:lvl2pPr>
            <a:lvl3pPr>
              <a:defRPr sz="2000" b="0" i="0">
                <a:latin typeface="Gill Sans MT" panose="020B0502020104020203" pitchFamily="34" charset="77"/>
              </a:defRPr>
            </a:lvl3pPr>
            <a:lvl4pPr>
              <a:defRPr sz="1800" b="0" i="0">
                <a:latin typeface="Gill Sans MT" panose="020B0502020104020203" pitchFamily="34" charset="77"/>
              </a:defRPr>
            </a:lvl4pPr>
            <a:lvl5pPr>
              <a:defRPr sz="1800" b="0" i="0">
                <a:latin typeface="Gill Sans MT" panose="020B0502020104020203" pitchFamily="34" charset="77"/>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b="0" i="0">
                <a:latin typeface="Gill Sans MT" panose="020B0502020104020203" pitchFamily="34" charset="77"/>
              </a:defRPr>
            </a:lvl1pPr>
            <a:lvl2pPr>
              <a:defRPr sz="2400" b="0" i="0">
                <a:latin typeface="Gill Sans MT" panose="020B0502020104020203" pitchFamily="34" charset="77"/>
              </a:defRPr>
            </a:lvl2pPr>
            <a:lvl3pPr>
              <a:defRPr sz="2000" b="0" i="0">
                <a:latin typeface="Gill Sans MT" panose="020B0502020104020203" pitchFamily="34" charset="77"/>
              </a:defRPr>
            </a:lvl3pPr>
            <a:lvl4pPr>
              <a:defRPr sz="1800" b="0" i="0">
                <a:latin typeface="Gill Sans MT" panose="020B0502020104020203" pitchFamily="34" charset="77"/>
              </a:defRPr>
            </a:lvl4pPr>
            <a:lvl5pPr>
              <a:defRPr sz="1800" b="0" i="0">
                <a:latin typeface="Gill Sans MT" panose="020B0502020104020203" pitchFamily="34" charset="77"/>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b="0" i="0">
                <a:latin typeface="Gill Sans MT" panose="020B0502020104020203" pitchFamily="34" charset="77"/>
              </a:defRPr>
            </a:lvl1pPr>
          </a:lstStyle>
          <a:p>
            <a:fld id="{E3F9EE93-59DE-6E47-9DE1-43DF08574DFF}" type="datetimeFigureOut">
              <a:rPr lang="en-US" smtClean="0"/>
              <a:pPr/>
              <a:t>11/3/23</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b="0" i="0">
                <a:latin typeface="Gill Sans MT" panose="020B0502020104020203" pitchFamily="34" charset="77"/>
              </a:defRPr>
            </a:lvl1p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a:defRPr b="0" i="0">
                <a:latin typeface="Gill Sans MT" panose="020B0502020104020203" pitchFamily="34" charset="77"/>
              </a:defRPr>
            </a:lvl1pPr>
          </a:lstStyle>
          <a:p>
            <a:fld id="{F3BFBB29-00CD-D143-B748-E1756D8FDF1F}" type="slidenum">
              <a:rPr lang="en-US" smtClean="0"/>
              <a:pPr/>
              <a:t>‹#›</a:t>
            </a:fld>
            <a:endParaRPr lang="en-US" dirty="0"/>
          </a:p>
        </p:txBody>
      </p:sp>
    </p:spTree>
    <p:extLst>
      <p:ext uri="{BB962C8B-B14F-4D97-AF65-F5344CB8AC3E}">
        <p14:creationId xmlns:p14="http://schemas.microsoft.com/office/powerpoint/2010/main" val="2761605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 - teal">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2968E15-2E8E-B44F-86B5-5730746D9467}"/>
              </a:ext>
            </a:extLst>
          </p:cNvPr>
          <p:cNvSpPr>
            <a:spLocks noGrp="1"/>
          </p:cNvSpPr>
          <p:nvPr>
            <p:ph idx="10" hasCustomPrompt="1"/>
          </p:nvPr>
        </p:nvSpPr>
        <p:spPr>
          <a:xfrm>
            <a:off x="605234" y="2017423"/>
            <a:ext cx="11138131" cy="4500880"/>
          </a:xfrm>
          <a:prstGeom prst="rect">
            <a:avLst/>
          </a:prstGeom>
        </p:spPr>
        <p:txBody>
          <a:bodyPr lIns="0" tIns="0" rIns="0" bIns="0"/>
          <a:lstStyle>
            <a:lvl1pPr marL="0" indent="0">
              <a:buNone/>
              <a:defRPr sz="2400" b="1">
                <a:solidFill>
                  <a:schemeClr val="tx2"/>
                </a:solidFill>
                <a:latin typeface="Calibri" panose="020F0502020204030204" pitchFamily="34" charset="0"/>
                <a:cs typeface="Calibri" panose="020F0502020204030204" pitchFamily="34" charset="0"/>
              </a:defRPr>
            </a:lvl1pPr>
            <a:lvl2pPr marL="0" indent="0">
              <a:spcBef>
                <a:spcPts val="200"/>
              </a:spcBef>
              <a:buFontTx/>
              <a:buNone/>
              <a:defRPr sz="2000" b="0" i="0">
                <a:solidFill>
                  <a:schemeClr val="tx1">
                    <a:lumMod val="50000"/>
                  </a:schemeClr>
                </a:solidFill>
                <a:latin typeface="Gill Sans MT" panose="020B0502020104020203" pitchFamily="34" charset="77"/>
                <a:cs typeface="Calibri" panose="020F0502020204030204" pitchFamily="34" charset="0"/>
              </a:defRPr>
            </a:lvl2pPr>
            <a:lvl3pPr marL="457200">
              <a:spcBef>
                <a:spcPts val="250"/>
              </a:spcBef>
              <a:defRPr sz="1600" b="0" i="0">
                <a:solidFill>
                  <a:schemeClr val="tx1">
                    <a:lumMod val="50000"/>
                  </a:schemeClr>
                </a:solidFill>
                <a:latin typeface="Gill Sans MT" panose="020B0502020104020203" pitchFamily="34" charset="77"/>
                <a:cs typeface="Calibri" panose="020F0502020204030204" pitchFamily="34" charset="0"/>
              </a:defRPr>
            </a:lvl3pPr>
            <a:lvl4pPr marL="640080">
              <a:spcBef>
                <a:spcPts val="250"/>
              </a:spcBef>
              <a:defRPr sz="1400" b="0" i="0">
                <a:solidFill>
                  <a:schemeClr val="tx1">
                    <a:lumMod val="50000"/>
                  </a:schemeClr>
                </a:solidFill>
                <a:latin typeface="Gill Sans MT" panose="020B0502020104020203" pitchFamily="34" charset="77"/>
                <a:cs typeface="Calibri" panose="020F0502020204030204" pitchFamily="34" charset="0"/>
              </a:defRPr>
            </a:lvl4pPr>
            <a:lvl5pPr marL="1371600" indent="0">
              <a:buNone/>
              <a:defRPr>
                <a:solidFill>
                  <a:schemeClr val="tx1">
                    <a:lumMod val="50000"/>
                  </a:schemeClr>
                </a:solidFill>
                <a:latin typeface="Calibri" panose="020F0502020204030204" pitchFamily="34" charset="0"/>
                <a:cs typeface="Calibri" panose="020F0502020204030204" pitchFamily="34" charset="0"/>
              </a:defRPr>
            </a:lvl5pPr>
          </a:lstStyle>
          <a:p>
            <a:pPr lvl="1"/>
            <a:r>
              <a:rPr lang="en-US" dirty="0"/>
              <a:t>Body text</a:t>
            </a:r>
          </a:p>
          <a:p>
            <a:pPr lvl="2"/>
            <a:r>
              <a:rPr lang="en-US" dirty="0"/>
              <a:t>First level bullet point</a:t>
            </a:r>
          </a:p>
          <a:p>
            <a:pPr lvl="3"/>
            <a:r>
              <a:rPr lang="en-US" dirty="0"/>
              <a:t>Second level bullet point</a:t>
            </a:r>
          </a:p>
        </p:txBody>
      </p:sp>
      <p:sp>
        <p:nvSpPr>
          <p:cNvPr id="6" name="Text Placeholder 7">
            <a:extLst>
              <a:ext uri="{FF2B5EF4-FFF2-40B4-BE49-F238E27FC236}">
                <a16:creationId xmlns:a16="http://schemas.microsoft.com/office/drawing/2014/main" id="{DA092AF6-ABD4-474F-8AB4-734F0CFEF098}"/>
              </a:ext>
            </a:extLst>
          </p:cNvPr>
          <p:cNvSpPr>
            <a:spLocks noGrp="1"/>
          </p:cNvSpPr>
          <p:nvPr>
            <p:ph type="body" sz="quarter" idx="11" hasCustomPrompt="1"/>
          </p:nvPr>
        </p:nvSpPr>
        <p:spPr>
          <a:xfrm>
            <a:off x="603835" y="1547353"/>
            <a:ext cx="11139529" cy="470070"/>
          </a:xfrm>
          <a:prstGeom prst="rect">
            <a:avLst/>
          </a:prstGeom>
        </p:spPr>
        <p:txBody>
          <a:bodyPr lIns="0" tIns="0" rIns="0" bIns="0" anchor="t" anchorCtr="0"/>
          <a:lstStyle>
            <a:lvl1pPr marL="0" indent="0">
              <a:buFontTx/>
              <a:buNone/>
              <a:defRPr sz="2400" b="0" i="0">
                <a:solidFill>
                  <a:schemeClr val="accent2"/>
                </a:solidFill>
                <a:latin typeface="Gill Sans MT" panose="020B0502020104020203" pitchFamily="34" charset="77"/>
                <a:cs typeface="Calibri" panose="020F0502020204030204" pitchFamily="34" charset="0"/>
              </a:defRPr>
            </a:lvl1pPr>
          </a:lstStyle>
          <a:p>
            <a:pPr lvl="0"/>
            <a:r>
              <a:rPr lang="en-US" dirty="0"/>
              <a:t>Content Header</a:t>
            </a:r>
          </a:p>
        </p:txBody>
      </p:sp>
      <p:pic>
        <p:nvPicPr>
          <p:cNvPr id="3" name="Picture 2">
            <a:extLst>
              <a:ext uri="{FF2B5EF4-FFF2-40B4-BE49-F238E27FC236}">
                <a16:creationId xmlns:a16="http://schemas.microsoft.com/office/drawing/2014/main" id="{BD504967-A40C-E646-B771-900C6CAAB6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2752"/>
          <a:stretch/>
        </p:blipFill>
        <p:spPr>
          <a:xfrm>
            <a:off x="0" y="0"/>
            <a:ext cx="12192000" cy="1182848"/>
          </a:xfrm>
          <a:prstGeom prst="rect">
            <a:avLst/>
          </a:prstGeom>
        </p:spPr>
      </p:pic>
    </p:spTree>
    <p:extLst>
      <p:ext uri="{BB962C8B-B14F-4D97-AF65-F5344CB8AC3E}">
        <p14:creationId xmlns:p14="http://schemas.microsoft.com/office/powerpoint/2010/main" val="3651449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Picture - Grey Highlight">
    <p:bg>
      <p:bgPr>
        <a:gradFill>
          <a:gsLst>
            <a:gs pos="0">
              <a:schemeClr val="tx2">
                <a:lumMod val="91000"/>
                <a:lumOff val="9000"/>
              </a:schemeClr>
            </a:gs>
            <a:gs pos="75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28" name="Picture Placeholder 27"/>
          <p:cNvSpPr>
            <a:spLocks noGrp="1"/>
          </p:cNvSpPr>
          <p:nvPr>
            <p:ph type="pic" sz="quarter" idx="15"/>
          </p:nvPr>
        </p:nvSpPr>
        <p:spPr>
          <a:xfrm>
            <a:off x="6737350" y="571500"/>
            <a:ext cx="5454650" cy="5676900"/>
          </a:xfrm>
          <a:prstGeom prst="rect">
            <a:avLst/>
          </a:prstGeom>
          <a:solidFill>
            <a:schemeClr val="bg1">
              <a:alpha val="10000"/>
            </a:schemeClr>
          </a:solidFill>
          <a:effectLst/>
        </p:spPr>
        <p:txBody>
          <a:bodyPr anchor="ctr" anchorCtr="1"/>
          <a:lstStyle>
            <a:lvl1pPr marL="0" indent="0">
              <a:buNone/>
              <a:defRPr b="0" i="0">
                <a:solidFill>
                  <a:schemeClr val="bg1">
                    <a:lumMod val="65000"/>
                  </a:schemeClr>
                </a:solidFill>
                <a:effectLst/>
              </a:defRPr>
            </a:lvl1pPr>
          </a:lstStyle>
          <a:p>
            <a:r>
              <a:rPr lang="en-US" dirty="0"/>
              <a:t>Drag picture to placeholder or click icon to add</a:t>
            </a:r>
          </a:p>
        </p:txBody>
      </p:sp>
      <p:sp>
        <p:nvSpPr>
          <p:cNvPr id="5" name="Title 1">
            <a:extLst>
              <a:ext uri="{FF2B5EF4-FFF2-40B4-BE49-F238E27FC236}">
                <a16:creationId xmlns:a16="http://schemas.microsoft.com/office/drawing/2014/main" id="{6544F5BB-131B-BC47-85A2-7AF786579D81}"/>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b="0" i="0" dirty="0">
              <a:solidFill>
                <a:srgbClr val="474747"/>
              </a:solidFill>
              <a:latin typeface="Gill Sans MT" panose="020B0502020104020203" pitchFamily="34" charset="77"/>
            </a:endParaRPr>
          </a:p>
        </p:txBody>
      </p:sp>
      <p:sp>
        <p:nvSpPr>
          <p:cNvPr id="8" name="Rectangle 2">
            <a:extLst>
              <a:ext uri="{FF2B5EF4-FFF2-40B4-BE49-F238E27FC236}">
                <a16:creationId xmlns:a16="http://schemas.microsoft.com/office/drawing/2014/main" id="{1649A38A-B4E4-3D4A-B1B3-756795080968}"/>
              </a:ext>
            </a:extLst>
          </p:cNvPr>
          <p:cNvSpPr/>
          <p:nvPr userDrawn="1"/>
        </p:nvSpPr>
        <p:spPr>
          <a:xfrm>
            <a:off x="460093" y="2076348"/>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3" name="Title 12"/>
          <p:cNvSpPr>
            <a:spLocks noGrp="1"/>
          </p:cNvSpPr>
          <p:nvPr>
            <p:ph type="title" hasCustomPrompt="1"/>
          </p:nvPr>
        </p:nvSpPr>
        <p:spPr>
          <a:xfrm>
            <a:off x="364390" y="519920"/>
            <a:ext cx="5936658" cy="1541040"/>
          </a:xfrm>
        </p:spPr>
        <p:txBody>
          <a:bodyPr anchor="t" anchorCtr="0"/>
          <a:lstStyle>
            <a:lvl1pPr>
              <a:defRPr b="0" i="0">
                <a:solidFill>
                  <a:schemeClr val="bg1"/>
                </a:solidFill>
              </a:defRPr>
            </a:lvl1pPr>
          </a:lstStyle>
          <a:p>
            <a:r>
              <a:rPr lang="en-US" dirty="0"/>
              <a:t>Highlight Text Slide With Image</a:t>
            </a:r>
          </a:p>
        </p:txBody>
      </p:sp>
      <p:sp>
        <p:nvSpPr>
          <p:cNvPr id="17" name="Text Placeholder 16"/>
          <p:cNvSpPr>
            <a:spLocks noGrp="1"/>
          </p:cNvSpPr>
          <p:nvPr>
            <p:ph type="body" sz="quarter" idx="13" hasCustomPrompt="1"/>
          </p:nvPr>
        </p:nvSpPr>
        <p:spPr>
          <a:xfrm>
            <a:off x="364389" y="2446193"/>
            <a:ext cx="5936659" cy="472935"/>
          </a:xfrm>
          <a:prstGeom prst="rect">
            <a:avLst/>
          </a:prstGeom>
        </p:spPr>
        <p:txBody>
          <a:bodyPr>
            <a:noAutofit/>
          </a:bodyPr>
          <a:lstStyle>
            <a:lvl1pPr indent="-228600">
              <a:defRPr sz="2400" b="0" i="0">
                <a:solidFill>
                  <a:schemeClr val="bg1"/>
                </a:solidFill>
                <a:latin typeface="Gill Sans MT" panose="020B0502020104020203" pitchFamily="34" charset="77"/>
              </a:defRPr>
            </a:lvl1pPr>
          </a:lstStyle>
          <a:p>
            <a:pPr lvl="0"/>
            <a:r>
              <a:rPr lang="en-US" dirty="0"/>
              <a:t>This is a sub header for the slide</a:t>
            </a:r>
          </a:p>
        </p:txBody>
      </p:sp>
      <p:sp>
        <p:nvSpPr>
          <p:cNvPr id="6" name="Text Placeholder 5"/>
          <p:cNvSpPr>
            <a:spLocks noGrp="1"/>
          </p:cNvSpPr>
          <p:nvPr>
            <p:ph type="body" sz="quarter" idx="16" hasCustomPrompt="1"/>
          </p:nvPr>
        </p:nvSpPr>
        <p:spPr>
          <a:xfrm>
            <a:off x="364389" y="3068758"/>
            <a:ext cx="5936660" cy="3179642"/>
          </a:xfrm>
          <a:prstGeom prst="rect">
            <a:avLst/>
          </a:prstGeom>
        </p:spPr>
        <p:txBody>
          <a:bodyPr>
            <a:normAutofit/>
          </a:bodyPr>
          <a:lstStyle>
            <a:lvl1pPr indent="-228600">
              <a:defRPr sz="2000" b="0" i="0" baseline="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Body text goes here</a:t>
            </a:r>
          </a:p>
        </p:txBody>
      </p:sp>
    </p:spTree>
  </p:cSld>
  <p:clrMapOvr>
    <a:masterClrMapping/>
  </p:clrMapOvr>
  <p:extLst>
    <p:ext uri="{DCECCB84-F9BA-43D5-87BE-67443E8EF086}">
      <p15:sldGuideLst xmlns:p15="http://schemas.microsoft.com/office/powerpoint/2012/main">
        <p15:guide id="1" pos="288">
          <p15:clr>
            <a:srgbClr val="FBAE40"/>
          </p15:clr>
        </p15:guide>
        <p15:guide id="2" orient="horz" pos="360">
          <p15:clr>
            <a:srgbClr val="FBAE40"/>
          </p15:clr>
        </p15:guide>
        <p15:guide id="3" orient="horz" pos="1608">
          <p15:clr>
            <a:srgbClr val="FBAE4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Banner Slide">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951F9105-65D5-B04B-AF20-5B62CFABED3E}"/>
              </a:ext>
            </a:extLst>
          </p:cNvPr>
          <p:cNvSpPr/>
          <p:nvPr userDrawn="1"/>
        </p:nvSpPr>
        <p:spPr>
          <a:xfrm rot="10800000">
            <a:off x="369904" y="-1"/>
            <a:ext cx="5203605" cy="5881564"/>
          </a:xfrm>
          <a:custGeom>
            <a:avLst/>
            <a:gdLst>
              <a:gd name="connsiteX0" fmla="*/ 5203605 w 5203605"/>
              <a:gd name="connsiteY0" fmla="*/ 5881564 h 5881564"/>
              <a:gd name="connsiteX1" fmla="*/ 0 w 5203605"/>
              <a:gd name="connsiteY1" fmla="*/ 5881564 h 5881564"/>
              <a:gd name="connsiteX2" fmla="*/ 0 w 5203605"/>
              <a:gd name="connsiteY2" fmla="*/ 996800 h 5881564"/>
              <a:gd name="connsiteX3" fmla="*/ 5203605 w 5203605"/>
              <a:gd name="connsiteY3" fmla="*/ 0 h 5881564"/>
            </a:gdLst>
            <a:ahLst/>
            <a:cxnLst>
              <a:cxn ang="0">
                <a:pos x="connsiteX0" y="connsiteY0"/>
              </a:cxn>
              <a:cxn ang="0">
                <a:pos x="connsiteX1" y="connsiteY1"/>
              </a:cxn>
              <a:cxn ang="0">
                <a:pos x="connsiteX2" y="connsiteY2"/>
              </a:cxn>
              <a:cxn ang="0">
                <a:pos x="connsiteX3" y="connsiteY3"/>
              </a:cxn>
            </a:cxnLst>
            <a:rect l="l" t="t" r="r" b="b"/>
            <a:pathLst>
              <a:path w="5203605" h="5881564">
                <a:moveTo>
                  <a:pt x="5203605" y="5881564"/>
                </a:moveTo>
                <a:lnTo>
                  <a:pt x="0" y="5881564"/>
                </a:lnTo>
                <a:lnTo>
                  <a:pt x="0" y="996800"/>
                </a:lnTo>
                <a:lnTo>
                  <a:pt x="5203605" y="0"/>
                </a:lnTo>
                <a:close/>
              </a:path>
            </a:pathLst>
          </a:custGeom>
          <a:gradFill>
            <a:gsLst>
              <a:gs pos="33000">
                <a:srgbClr val="35246C">
                  <a:alpha val="82000"/>
                </a:srgbClr>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ll Sans MT" panose="020B0502020104020203" pitchFamily="34" charset="77"/>
            </a:endParaRPr>
          </a:p>
        </p:txBody>
      </p:sp>
      <p:sp>
        <p:nvSpPr>
          <p:cNvPr id="14" name="Text Placeholder 13"/>
          <p:cNvSpPr>
            <a:spLocks noGrp="1"/>
          </p:cNvSpPr>
          <p:nvPr>
            <p:ph type="body" sz="quarter" idx="13" hasCustomPrompt="1"/>
          </p:nvPr>
        </p:nvSpPr>
        <p:spPr>
          <a:xfrm>
            <a:off x="743142" y="765667"/>
            <a:ext cx="4395300" cy="557106"/>
          </a:xfrm>
          <a:prstGeom prst="rect">
            <a:avLst/>
          </a:prstGeom>
        </p:spPr>
        <p:txBody>
          <a:bodyPr>
            <a:normAutofit/>
          </a:bodyPr>
          <a:lstStyle>
            <a:lvl1pPr>
              <a:defRPr sz="3600" b="0" i="0" cap="all" baseline="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Banner Slide</a:t>
            </a:r>
          </a:p>
        </p:txBody>
      </p:sp>
      <p:sp>
        <p:nvSpPr>
          <p:cNvPr id="18" name="Text Placeholder 17"/>
          <p:cNvSpPr>
            <a:spLocks noGrp="1"/>
          </p:cNvSpPr>
          <p:nvPr>
            <p:ph type="body" sz="quarter" idx="14" hasCustomPrompt="1"/>
          </p:nvPr>
        </p:nvSpPr>
        <p:spPr>
          <a:xfrm>
            <a:off x="776728" y="1902266"/>
            <a:ext cx="4361714" cy="3237905"/>
          </a:xfrm>
          <a:prstGeom prst="rect">
            <a:avLst/>
          </a:prstGeom>
        </p:spPr>
        <p:txBody>
          <a:bodyPr>
            <a:noAutofit/>
          </a:bodyPr>
          <a:lstStyle>
            <a:lvl1pPr marL="228600" marR="0" indent="-228600" algn="l" defTabSz="914400" rtl="0" eaLnBrk="1" fontAlgn="auto" latinLnBrk="0" hangingPunct="1">
              <a:lnSpc>
                <a:spcPts val="3080"/>
              </a:lnSpc>
              <a:spcBef>
                <a:spcPts val="300"/>
              </a:spcBef>
              <a:spcAft>
                <a:spcPts val="300"/>
              </a:spcAft>
              <a:buClrTx/>
              <a:buSzTx/>
              <a:buFont typeface="Arial" charset="0"/>
              <a:buChar char="•"/>
              <a:tabLst>
                <a:tab pos="1247775" algn="l"/>
              </a:tabLst>
              <a:defRPr sz="2400" b="0" i="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vl2pPr marL="692150" indent="-234950">
              <a:spcBef>
                <a:spcPts val="300"/>
              </a:spcBef>
              <a:spcAft>
                <a:spcPts val="300"/>
              </a:spcAft>
              <a:buFont typeface="Arial" charset="0"/>
              <a:buChar char="•"/>
              <a:tabLst/>
              <a:defRPr sz="2100" b="0" i="0">
                <a:solidFill>
                  <a:schemeClr val="bg1"/>
                </a:solidFill>
                <a:latin typeface="Gill Sans MT" panose="020B0502020104020203" pitchFamily="34" charset="77"/>
                <a:ea typeface="Gill Sans MT" panose="020B0502020104020203" pitchFamily="34" charset="77"/>
                <a:cs typeface="Calibri" panose="020F0502020204030204" pitchFamily="34" charset="0"/>
              </a:defRPr>
            </a:lvl2pPr>
            <a:lvl3pPr marL="1092200" indent="-177800">
              <a:spcBef>
                <a:spcPts val="300"/>
              </a:spcBef>
              <a:spcAft>
                <a:spcPts val="300"/>
              </a:spcAft>
              <a:buFont typeface="Arial" charset="0"/>
              <a:buChar char="•"/>
              <a:tabLst/>
              <a:defRPr sz="1800" b="0" i="0">
                <a:solidFill>
                  <a:schemeClr val="bg1"/>
                </a:solidFill>
                <a:latin typeface="Gill Sans MT" panose="020B0502020104020203" pitchFamily="34" charset="77"/>
                <a:ea typeface="Gill Sans MT" panose="020B0502020104020203" pitchFamily="34" charset="77"/>
                <a:cs typeface="Calibri" panose="020F0502020204030204" pitchFamily="34"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dirty="0"/>
              <a:t>Bulleted text</a:t>
            </a:r>
          </a:p>
          <a:p>
            <a:pPr lvl="1"/>
            <a:r>
              <a:rPr lang="en-US" dirty="0"/>
              <a:t>Sub-bulleted text</a:t>
            </a:r>
          </a:p>
          <a:p>
            <a:pPr lvl="2"/>
            <a:r>
              <a:rPr lang="en-US" dirty="0"/>
              <a:t>Sub-sub-bulleted text</a:t>
            </a:r>
          </a:p>
        </p:txBody>
      </p:sp>
      <p:sp>
        <p:nvSpPr>
          <p:cNvPr id="7" name="Rectangle 2">
            <a:extLst>
              <a:ext uri="{FF2B5EF4-FFF2-40B4-BE49-F238E27FC236}">
                <a16:creationId xmlns:a16="http://schemas.microsoft.com/office/drawing/2014/main" id="{9FCF5C50-BE6E-184D-9EA9-1DE1F51EC7D7}"/>
              </a:ext>
            </a:extLst>
          </p:cNvPr>
          <p:cNvSpPr/>
          <p:nvPr userDrawn="1"/>
        </p:nvSpPr>
        <p:spPr>
          <a:xfrm>
            <a:off x="838200" y="153207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Tree>
  </p:cSld>
  <p:clrMapOvr>
    <a:masterClrMapping/>
  </p:clrMapOvr>
  <p:extLst>
    <p:ext uri="{DCECCB84-F9BA-43D5-87BE-67443E8EF086}">
      <p15:sldGuideLst xmlns:p15="http://schemas.microsoft.com/office/powerpoint/2012/main">
        <p15:guide id="1" pos="5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Grey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5A47-3F53-EB42-8615-869908B08163}"/>
              </a:ext>
            </a:extLst>
          </p:cNvPr>
          <p:cNvSpPr>
            <a:spLocks noGrp="1"/>
          </p:cNvSpPr>
          <p:nvPr>
            <p:ph type="title" hasCustomPrompt="1"/>
          </p:nvPr>
        </p:nvSpPr>
        <p:spPr/>
        <p:txBody>
          <a:bodyPr/>
          <a:lstStyle>
            <a:lvl1pPr>
              <a:defRPr b="0" i="0"/>
            </a:lvl1pPr>
          </a:lstStyle>
          <a:p>
            <a:r>
              <a:rPr lang="en-US" dirty="0"/>
              <a:t>Highlight Text Slide</a:t>
            </a:r>
          </a:p>
        </p:txBody>
      </p:sp>
      <p:sp>
        <p:nvSpPr>
          <p:cNvPr id="10" name="Text Placeholder 10">
            <a:extLst>
              <a:ext uri="{FF2B5EF4-FFF2-40B4-BE49-F238E27FC236}">
                <a16:creationId xmlns:a16="http://schemas.microsoft.com/office/drawing/2014/main" id="{B2D2490F-BEEB-1246-977A-615DBECA7355}"/>
              </a:ext>
            </a:extLst>
          </p:cNvPr>
          <p:cNvSpPr>
            <a:spLocks noGrp="1"/>
          </p:cNvSpPr>
          <p:nvPr>
            <p:ph type="body" sz="quarter" idx="13" hasCustomPrompt="1"/>
          </p:nvPr>
        </p:nvSpPr>
        <p:spPr>
          <a:xfrm>
            <a:off x="364389" y="2918467"/>
            <a:ext cx="11416278" cy="3304780"/>
          </a:xfrm>
          <a:prstGeom prst="rect">
            <a:avLst/>
          </a:prstGeom>
          <a:noFill/>
        </p:spPr>
        <p:txBody>
          <a:bodyPr>
            <a:noAutofit/>
          </a:bodyPr>
          <a:lstStyle>
            <a:lvl1pPr indent="-228600">
              <a:defRPr sz="2400" b="0" i="0">
                <a:solidFill>
                  <a:schemeClr val="bg1"/>
                </a:solidFill>
                <a:effectLst/>
                <a:latin typeface="Gill Sans MT" panose="020B0502020104020203" pitchFamily="34" charset="77"/>
                <a:ea typeface="Gill Sans MT" panose="020B0502020104020203" pitchFamily="34" charset="77"/>
                <a:cs typeface="Calibri" panose="020F0502020204030204" pitchFamily="34" charset="0"/>
              </a:defRPr>
            </a:lvl1pPr>
            <a:lvl2pPr>
              <a:defRPr sz="2400" b="0" i="0">
                <a:latin typeface="Open Sans" charset="0"/>
                <a:ea typeface="Open Sans" charset="0"/>
                <a:cs typeface="Open Sans" charset="0"/>
              </a:defRPr>
            </a:lvl2pPr>
            <a:lvl3pPr>
              <a:defRPr sz="2400" b="0" i="0">
                <a:latin typeface="Open Sans" charset="0"/>
                <a:ea typeface="Open Sans" charset="0"/>
                <a:cs typeface="Open Sans"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dirty="0"/>
              <a:t>Body text goes here</a:t>
            </a:r>
          </a:p>
        </p:txBody>
      </p:sp>
      <p:sp>
        <p:nvSpPr>
          <p:cNvPr id="12" name="Text Placeholder 12">
            <a:extLst>
              <a:ext uri="{FF2B5EF4-FFF2-40B4-BE49-F238E27FC236}">
                <a16:creationId xmlns:a16="http://schemas.microsoft.com/office/drawing/2014/main" id="{E387CB15-4293-5343-A099-DCDA9E64D905}"/>
              </a:ext>
            </a:extLst>
          </p:cNvPr>
          <p:cNvSpPr>
            <a:spLocks noGrp="1"/>
          </p:cNvSpPr>
          <p:nvPr>
            <p:ph type="body" sz="quarter" idx="17" hasCustomPrompt="1"/>
          </p:nvPr>
        </p:nvSpPr>
        <p:spPr>
          <a:xfrm>
            <a:off x="364389" y="1919288"/>
            <a:ext cx="11416277" cy="790575"/>
          </a:xfrm>
        </p:spPr>
        <p:txBody>
          <a:bodyPr>
            <a:noAutofit/>
          </a:bodyPr>
          <a:lstStyle>
            <a:lvl1pPr indent="-228600" algn="l">
              <a:lnSpc>
                <a:spcPts val="3120"/>
              </a:lnSpc>
              <a:tabLst>
                <a:tab pos="1247775" algn="l"/>
              </a:tabLst>
              <a:defRPr sz="2400" b="0" i="0">
                <a:latin typeface="Gill Sans MT" panose="020B0502020104020203" pitchFamily="34" charset="77"/>
              </a:defRPr>
            </a:lvl1pPr>
          </a:lstStyle>
          <a:p>
            <a:pPr lvl="0"/>
            <a:r>
              <a:rPr lang="en-US" dirty="0"/>
              <a:t>This is a longer sub header for the slide. If it does not run into two lines, please adjust the body text below to equal the spacing as shown. </a:t>
            </a:r>
          </a:p>
        </p:txBody>
      </p:sp>
    </p:spTree>
    <p:extLst>
      <p:ext uri="{BB962C8B-B14F-4D97-AF65-F5344CB8AC3E}">
        <p14:creationId xmlns:p14="http://schemas.microsoft.com/office/powerpoint/2010/main" val="275894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s - Grey Highlight ">
    <p:bg>
      <p:bgPr>
        <a:gradFill>
          <a:gsLst>
            <a:gs pos="0">
              <a:schemeClr val="tx2">
                <a:lumMod val="91000"/>
                <a:lumOff val="9000"/>
              </a:schemeClr>
            </a:gs>
            <a:gs pos="75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2621B9A-BD52-4A4A-8262-E2AB09BDA51B}"/>
              </a:ext>
            </a:extLst>
          </p:cNvPr>
          <p:cNvSpPr txBox="1">
            <a:spLocks/>
          </p:cNvSpPr>
          <p:nvPr userDrawn="1"/>
        </p:nvSpPr>
        <p:spPr>
          <a:xfrm>
            <a:off x="384464" y="2967173"/>
            <a:ext cx="11423072" cy="844184"/>
          </a:xfrm>
          <a:prstGeom prst="rect">
            <a:avLst/>
          </a:prstGeom>
        </p:spPr>
        <p:txBody>
          <a:bodyPr vert="horz" wrap="square" lIns="0" tIns="0" rIns="0" bIns="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5020"/>
              </a:lnSpc>
              <a:tabLst>
                <a:tab pos="1247775" algn="l"/>
              </a:tabLst>
            </a:pPr>
            <a:r>
              <a:rPr lang="en-US" sz="6600" b="0" i="0" dirty="0">
                <a:solidFill>
                  <a:schemeClr val="bg1"/>
                </a:solidFill>
                <a:latin typeface="Gill Sans MT" panose="020B0502020104020203" pitchFamily="34" charset="77"/>
                <a:ea typeface="Calibri Light" charset="0"/>
                <a:cs typeface="Calibri" panose="020F0502020204030204" pitchFamily="34" charset="0"/>
              </a:rPr>
              <a:t>QUESTIONS?</a:t>
            </a:r>
            <a:endParaRPr lang="en-US" sz="6600" b="0" i="0" baseline="30000" dirty="0">
              <a:solidFill>
                <a:schemeClr val="bg1"/>
              </a:solidFill>
              <a:latin typeface="Gill Sans MT" panose="020B0502020104020203" pitchFamily="34" charset="77"/>
              <a:ea typeface="Calibri Light" charset="0"/>
              <a:cs typeface="Calibri" panose="020F0502020204030204" pitchFamily="34" charset="0"/>
            </a:endParaRPr>
          </a:p>
        </p:txBody>
      </p:sp>
      <p:grpSp>
        <p:nvGrpSpPr>
          <p:cNvPr id="11" name="Group 10">
            <a:extLst>
              <a:ext uri="{FF2B5EF4-FFF2-40B4-BE49-F238E27FC236}">
                <a16:creationId xmlns:a16="http://schemas.microsoft.com/office/drawing/2014/main" id="{E9311512-39E5-CA48-8125-CE0D61FF9BAB}"/>
              </a:ext>
            </a:extLst>
          </p:cNvPr>
          <p:cNvGrpSpPr/>
          <p:nvPr userDrawn="1"/>
        </p:nvGrpSpPr>
        <p:grpSpPr>
          <a:xfrm>
            <a:off x="5822327" y="3995857"/>
            <a:ext cx="647553" cy="62223"/>
            <a:chOff x="5960343" y="3683949"/>
            <a:chExt cx="647553" cy="62223"/>
          </a:xfrm>
        </p:grpSpPr>
        <p:sp>
          <p:nvSpPr>
            <p:cNvPr id="12" name="Rectangle 2">
              <a:extLst>
                <a:ext uri="{FF2B5EF4-FFF2-40B4-BE49-F238E27FC236}">
                  <a16:creationId xmlns:a16="http://schemas.microsoft.com/office/drawing/2014/main" id="{B98C188C-DE36-574C-8F61-AF3C0AB2D659}"/>
                </a:ext>
              </a:extLst>
            </p:cNvPr>
            <p:cNvSpPr/>
            <p:nvPr/>
          </p:nvSpPr>
          <p:spPr>
            <a:xfrm>
              <a:off x="6101255"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4" name="Rectangle 2">
              <a:extLst>
                <a:ext uri="{FF2B5EF4-FFF2-40B4-BE49-F238E27FC236}">
                  <a16:creationId xmlns:a16="http://schemas.microsoft.com/office/drawing/2014/main" id="{DE6A539C-A32B-384F-B5C5-92C3FC309497}"/>
                </a:ext>
              </a:extLst>
            </p:cNvPr>
            <p:cNvSpPr/>
            <p:nvPr/>
          </p:nvSpPr>
          <p:spPr>
            <a:xfrm rot="10800000" flipV="1">
              <a:off x="5960343"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grpSp>
    </p:spTree>
  </p:cSld>
  <p:clrMapOvr>
    <a:masterClrMapping/>
  </p:clrMapOvr>
  <p:extLst>
    <p:ext uri="{DCECCB84-F9BA-43D5-87BE-67443E8EF086}">
      <p15:sldGuideLst xmlns:p15="http://schemas.microsoft.com/office/powerpoint/2012/main">
        <p15:guide id="1" pos="288">
          <p15:clr>
            <a:srgbClr val="FBAE40"/>
          </p15:clr>
        </p15:guide>
        <p15:guide id="2" orient="horz" pos="360">
          <p15:clr>
            <a:srgbClr val="FBAE40"/>
          </p15:clr>
        </p15:guide>
        <p15:guide id="3" orient="horz" pos="1608">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Picture - Purple Highlight">
    <p:bg>
      <p:bgPr>
        <a:gradFill>
          <a:gsLst>
            <a:gs pos="0">
              <a:srgbClr val="6C2B69"/>
            </a:gs>
            <a:gs pos="75000">
              <a:srgbClr val="3D2E69"/>
            </a:gs>
          </a:gsLst>
          <a:lin ang="5400000" scaled="1"/>
        </a:gradFill>
        <a:effectLst/>
      </p:bgPr>
    </p:bg>
    <p:spTree>
      <p:nvGrpSpPr>
        <p:cNvPr id="1" name=""/>
        <p:cNvGrpSpPr/>
        <p:nvPr/>
      </p:nvGrpSpPr>
      <p:grpSpPr>
        <a:xfrm>
          <a:off x="0" y="0"/>
          <a:ext cx="0" cy="0"/>
          <a:chOff x="0" y="0"/>
          <a:chExt cx="0" cy="0"/>
        </a:xfrm>
      </p:grpSpPr>
      <p:sp>
        <p:nvSpPr>
          <p:cNvPr id="28" name="Picture Placeholder 27"/>
          <p:cNvSpPr>
            <a:spLocks noGrp="1"/>
          </p:cNvSpPr>
          <p:nvPr>
            <p:ph type="pic" sz="quarter" idx="15"/>
          </p:nvPr>
        </p:nvSpPr>
        <p:spPr>
          <a:xfrm>
            <a:off x="6737350" y="571500"/>
            <a:ext cx="5454650" cy="5676900"/>
          </a:xfrm>
          <a:prstGeom prst="rect">
            <a:avLst/>
          </a:prstGeom>
          <a:solidFill>
            <a:schemeClr val="bg1">
              <a:alpha val="10000"/>
            </a:schemeClr>
          </a:solidFill>
          <a:effectLst>
            <a:outerShdw blurRad="177800" sx="99000" sy="99000" algn="ctr" rotWithShape="0">
              <a:schemeClr val="tx1">
                <a:alpha val="25000"/>
              </a:schemeClr>
            </a:outerShdw>
          </a:effectLst>
        </p:spPr>
        <p:txBody>
          <a:bodyPr anchor="ctr" anchorCtr="1"/>
          <a:lstStyle>
            <a:lvl1pPr marL="114300" indent="0">
              <a:buNone/>
              <a:defRPr b="0" i="0">
                <a:solidFill>
                  <a:schemeClr val="tx1"/>
                </a:solidFill>
              </a:defRPr>
            </a:lvl1pPr>
          </a:lstStyle>
          <a:p>
            <a:r>
              <a:rPr lang="en-US" dirty="0"/>
              <a:t>Drag picture to placeholder or click icon to add</a:t>
            </a:r>
          </a:p>
        </p:txBody>
      </p:sp>
      <p:sp>
        <p:nvSpPr>
          <p:cNvPr id="5" name="Title 1">
            <a:extLst>
              <a:ext uri="{FF2B5EF4-FFF2-40B4-BE49-F238E27FC236}">
                <a16:creationId xmlns:a16="http://schemas.microsoft.com/office/drawing/2014/main" id="{6544F5BB-131B-BC47-85A2-7AF786579D81}"/>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b="0" i="0" dirty="0">
              <a:solidFill>
                <a:srgbClr val="474747"/>
              </a:solidFill>
              <a:latin typeface="Gill Sans MT" panose="020B0502020104020203" pitchFamily="34" charset="77"/>
            </a:endParaRPr>
          </a:p>
        </p:txBody>
      </p:sp>
      <p:sp>
        <p:nvSpPr>
          <p:cNvPr id="8" name="Rectangle 2">
            <a:extLst>
              <a:ext uri="{FF2B5EF4-FFF2-40B4-BE49-F238E27FC236}">
                <a16:creationId xmlns:a16="http://schemas.microsoft.com/office/drawing/2014/main" id="{1649A38A-B4E4-3D4A-B1B3-756795080968}"/>
              </a:ext>
            </a:extLst>
          </p:cNvPr>
          <p:cNvSpPr/>
          <p:nvPr userDrawn="1"/>
        </p:nvSpPr>
        <p:spPr>
          <a:xfrm>
            <a:off x="460093" y="2076348"/>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3" name="Title 12"/>
          <p:cNvSpPr>
            <a:spLocks noGrp="1"/>
          </p:cNvSpPr>
          <p:nvPr>
            <p:ph type="title" hasCustomPrompt="1"/>
          </p:nvPr>
        </p:nvSpPr>
        <p:spPr>
          <a:xfrm>
            <a:off x="364390" y="533568"/>
            <a:ext cx="5936658" cy="1541040"/>
          </a:xfrm>
        </p:spPr>
        <p:txBody>
          <a:bodyPr anchor="t" anchorCtr="0"/>
          <a:lstStyle>
            <a:lvl1pPr>
              <a:defRPr b="0" i="0">
                <a:solidFill>
                  <a:schemeClr val="tx1"/>
                </a:solidFill>
              </a:defRPr>
            </a:lvl1pPr>
          </a:lstStyle>
          <a:p>
            <a:r>
              <a:rPr lang="en-US" dirty="0"/>
              <a:t>Highlight Text Slide With Image</a:t>
            </a:r>
          </a:p>
        </p:txBody>
      </p:sp>
      <p:sp>
        <p:nvSpPr>
          <p:cNvPr id="17" name="Text Placeholder 16"/>
          <p:cNvSpPr>
            <a:spLocks noGrp="1"/>
          </p:cNvSpPr>
          <p:nvPr>
            <p:ph type="body" sz="quarter" idx="13" hasCustomPrompt="1"/>
          </p:nvPr>
        </p:nvSpPr>
        <p:spPr>
          <a:xfrm>
            <a:off x="364389" y="2446193"/>
            <a:ext cx="5936659" cy="472935"/>
          </a:xfrm>
          <a:prstGeom prst="rect">
            <a:avLst/>
          </a:prstGeom>
        </p:spPr>
        <p:txBody>
          <a:bodyPr>
            <a:noAutofit/>
          </a:bodyPr>
          <a:lstStyle>
            <a:lvl1pPr>
              <a:defRPr sz="2400" b="0" i="0">
                <a:solidFill>
                  <a:schemeClr val="tx1"/>
                </a:solidFill>
                <a:latin typeface="Gill Sans MT" panose="020B0502020104020203" pitchFamily="34" charset="77"/>
              </a:defRPr>
            </a:lvl1pPr>
          </a:lstStyle>
          <a:p>
            <a:pPr lvl="0"/>
            <a:r>
              <a:rPr lang="en-US" dirty="0"/>
              <a:t>This is a sub header for the slide</a:t>
            </a:r>
          </a:p>
        </p:txBody>
      </p:sp>
      <p:sp>
        <p:nvSpPr>
          <p:cNvPr id="6" name="Text Placeholder 5"/>
          <p:cNvSpPr>
            <a:spLocks noGrp="1"/>
          </p:cNvSpPr>
          <p:nvPr>
            <p:ph type="body" sz="quarter" idx="16" hasCustomPrompt="1"/>
          </p:nvPr>
        </p:nvSpPr>
        <p:spPr>
          <a:xfrm>
            <a:off x="364389" y="3068758"/>
            <a:ext cx="5936660" cy="3179642"/>
          </a:xfrm>
          <a:prstGeom prst="rect">
            <a:avLst/>
          </a:prstGeom>
        </p:spPr>
        <p:txBody>
          <a:bodyPr>
            <a:normAutofit/>
          </a:bodyPr>
          <a:lstStyle>
            <a:lvl1pPr>
              <a:defRPr sz="2000" b="0" i="0" baseline="0">
                <a:solidFill>
                  <a:schemeClr val="tx1"/>
                </a:solidFill>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Body text goes here</a:t>
            </a:r>
          </a:p>
        </p:txBody>
      </p:sp>
    </p:spTree>
  </p:cSld>
  <p:clrMapOvr>
    <a:masterClrMapping/>
  </p:clrMapOvr>
  <p:extLst>
    <p:ext uri="{DCECCB84-F9BA-43D5-87BE-67443E8EF086}">
      <p15:sldGuideLst xmlns:p15="http://schemas.microsoft.com/office/powerpoint/2012/main">
        <p15:guide id="1" pos="288">
          <p15:clr>
            <a:srgbClr val="FBAE40"/>
          </p15:clr>
        </p15:guide>
        <p15:guide id="2" orient="horz" pos="360">
          <p15:clr>
            <a:srgbClr val="FBAE40"/>
          </p15:clr>
        </p15:guide>
        <p15:guide id="3" orient="horz" pos="1608">
          <p15:clr>
            <a:srgbClr val="FBAE4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Purple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5A47-3F53-EB42-8615-869908B08163}"/>
              </a:ext>
            </a:extLst>
          </p:cNvPr>
          <p:cNvSpPr>
            <a:spLocks noGrp="1"/>
          </p:cNvSpPr>
          <p:nvPr>
            <p:ph type="title" hasCustomPrompt="1"/>
          </p:nvPr>
        </p:nvSpPr>
        <p:spPr/>
        <p:txBody>
          <a:bodyPr/>
          <a:lstStyle>
            <a:lvl1pPr>
              <a:defRPr b="0" i="0"/>
            </a:lvl1pPr>
          </a:lstStyle>
          <a:p>
            <a:r>
              <a:rPr lang="en-US" dirty="0"/>
              <a:t>Highlight Text Slide</a:t>
            </a:r>
          </a:p>
        </p:txBody>
      </p:sp>
      <p:sp>
        <p:nvSpPr>
          <p:cNvPr id="8" name="Text Placeholder 10">
            <a:extLst>
              <a:ext uri="{FF2B5EF4-FFF2-40B4-BE49-F238E27FC236}">
                <a16:creationId xmlns:a16="http://schemas.microsoft.com/office/drawing/2014/main" id="{4C8CC1CC-49CC-CB42-AA8B-4C8EAEE4FEE7}"/>
              </a:ext>
            </a:extLst>
          </p:cNvPr>
          <p:cNvSpPr>
            <a:spLocks noGrp="1"/>
          </p:cNvSpPr>
          <p:nvPr>
            <p:ph type="body" sz="quarter" idx="13" hasCustomPrompt="1"/>
          </p:nvPr>
        </p:nvSpPr>
        <p:spPr>
          <a:xfrm>
            <a:off x="364389" y="2918467"/>
            <a:ext cx="11416278" cy="3304780"/>
          </a:xfrm>
          <a:prstGeom prst="rect">
            <a:avLst/>
          </a:prstGeom>
          <a:noFill/>
        </p:spPr>
        <p:txBody>
          <a:bodyPr>
            <a:noAutofit/>
          </a:bodyPr>
          <a:lstStyle>
            <a:lvl1pPr>
              <a:defRPr sz="2400" b="0" i="0">
                <a:solidFill>
                  <a:schemeClr val="tx1"/>
                </a:solidFill>
                <a:effectLst/>
                <a:latin typeface="Gill Sans MT" panose="020B0502020104020203" pitchFamily="34" charset="77"/>
                <a:ea typeface="Gill Sans MT" panose="020B0502020104020203" pitchFamily="34" charset="77"/>
                <a:cs typeface="Calibri" panose="020F0502020204030204" pitchFamily="34" charset="0"/>
              </a:defRPr>
            </a:lvl1pPr>
            <a:lvl2pPr>
              <a:defRPr sz="2400" b="0" i="0">
                <a:latin typeface="Open Sans" charset="0"/>
                <a:ea typeface="Open Sans" charset="0"/>
                <a:cs typeface="Open Sans" charset="0"/>
              </a:defRPr>
            </a:lvl2pPr>
            <a:lvl3pPr>
              <a:defRPr sz="2400" b="0" i="0">
                <a:latin typeface="Open Sans" charset="0"/>
                <a:ea typeface="Open Sans" charset="0"/>
                <a:cs typeface="Open Sans"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dirty="0"/>
              <a:t>Body text goes here</a:t>
            </a:r>
          </a:p>
        </p:txBody>
      </p:sp>
      <p:sp>
        <p:nvSpPr>
          <p:cNvPr id="9" name="Text Placeholder 12">
            <a:extLst>
              <a:ext uri="{FF2B5EF4-FFF2-40B4-BE49-F238E27FC236}">
                <a16:creationId xmlns:a16="http://schemas.microsoft.com/office/drawing/2014/main" id="{ABDEBC23-671C-ED4C-B089-7B2E966E61AE}"/>
              </a:ext>
            </a:extLst>
          </p:cNvPr>
          <p:cNvSpPr>
            <a:spLocks noGrp="1"/>
          </p:cNvSpPr>
          <p:nvPr>
            <p:ph type="body" sz="quarter" idx="17" hasCustomPrompt="1"/>
          </p:nvPr>
        </p:nvSpPr>
        <p:spPr>
          <a:xfrm>
            <a:off x="364389" y="1919288"/>
            <a:ext cx="11416277" cy="790575"/>
          </a:xfrm>
        </p:spPr>
        <p:txBody>
          <a:bodyPr>
            <a:noAutofit/>
          </a:bodyPr>
          <a:lstStyle>
            <a:lvl1pPr algn="l">
              <a:lnSpc>
                <a:spcPts val="3120"/>
              </a:lnSpc>
              <a:tabLst>
                <a:tab pos="1247775" algn="l"/>
              </a:tabLst>
              <a:defRPr sz="2400" b="0" i="0">
                <a:latin typeface="Gill Sans MT" panose="020B0502020104020203" pitchFamily="34" charset="77"/>
              </a:defRPr>
            </a:lvl1pPr>
          </a:lstStyle>
          <a:p>
            <a:pPr lvl="0"/>
            <a:r>
              <a:rPr lang="en-US" dirty="0"/>
              <a:t>This is a longer sub header for the slide. If it does not run into two lines, please adjust the body text below to equal the spacing as shown. </a:t>
            </a:r>
          </a:p>
        </p:txBody>
      </p:sp>
    </p:spTree>
    <p:extLst>
      <p:ext uri="{BB962C8B-B14F-4D97-AF65-F5344CB8AC3E}">
        <p14:creationId xmlns:p14="http://schemas.microsoft.com/office/powerpoint/2010/main" val="2846337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s - Purple Highlight ">
    <p:bg>
      <p:bgPr>
        <a:gradFill>
          <a:gsLst>
            <a:gs pos="0">
              <a:srgbClr val="6C2B69"/>
            </a:gs>
            <a:gs pos="75000">
              <a:srgbClr val="3D2E69"/>
            </a:gs>
          </a:gsLst>
          <a:lin ang="5400000" scaled="1"/>
        </a:gra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2621B9A-BD52-4A4A-8262-E2AB09BDA51B}"/>
              </a:ext>
            </a:extLst>
          </p:cNvPr>
          <p:cNvSpPr txBox="1">
            <a:spLocks/>
          </p:cNvSpPr>
          <p:nvPr userDrawn="1"/>
        </p:nvSpPr>
        <p:spPr>
          <a:xfrm>
            <a:off x="384464" y="2967173"/>
            <a:ext cx="11423072" cy="844184"/>
          </a:xfrm>
          <a:prstGeom prst="rect">
            <a:avLst/>
          </a:prstGeom>
        </p:spPr>
        <p:txBody>
          <a:bodyPr vert="horz" wrap="square" lIns="0" tIns="0" rIns="0" bIns="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5020"/>
              </a:lnSpc>
              <a:tabLst>
                <a:tab pos="1247775" algn="l"/>
              </a:tabLst>
            </a:pPr>
            <a:r>
              <a:rPr lang="en-US" sz="6600" b="0" i="0" dirty="0">
                <a:solidFill>
                  <a:schemeClr val="tx1"/>
                </a:solidFill>
                <a:latin typeface="Gill Sans MT" panose="020B0502020104020203" pitchFamily="34" charset="77"/>
                <a:ea typeface="Calibri Light" charset="0"/>
                <a:cs typeface="Calibri" panose="020F0502020204030204" pitchFamily="34" charset="0"/>
              </a:rPr>
              <a:t>QUESTIONS?</a:t>
            </a:r>
            <a:endParaRPr lang="en-US" sz="6600" b="0" i="0" baseline="30000" dirty="0">
              <a:solidFill>
                <a:schemeClr val="tx1"/>
              </a:solidFill>
              <a:latin typeface="Gill Sans MT" panose="020B0502020104020203" pitchFamily="34" charset="77"/>
              <a:ea typeface="Calibri Light" charset="0"/>
              <a:cs typeface="Calibri" panose="020F0502020204030204" pitchFamily="34" charset="0"/>
            </a:endParaRPr>
          </a:p>
        </p:txBody>
      </p:sp>
      <p:grpSp>
        <p:nvGrpSpPr>
          <p:cNvPr id="11" name="Group 10">
            <a:extLst>
              <a:ext uri="{FF2B5EF4-FFF2-40B4-BE49-F238E27FC236}">
                <a16:creationId xmlns:a16="http://schemas.microsoft.com/office/drawing/2014/main" id="{E9311512-39E5-CA48-8125-CE0D61FF9BAB}"/>
              </a:ext>
            </a:extLst>
          </p:cNvPr>
          <p:cNvGrpSpPr/>
          <p:nvPr userDrawn="1"/>
        </p:nvGrpSpPr>
        <p:grpSpPr>
          <a:xfrm>
            <a:off x="5822327" y="3995857"/>
            <a:ext cx="647553" cy="62223"/>
            <a:chOff x="5960343" y="3683949"/>
            <a:chExt cx="647553" cy="62223"/>
          </a:xfrm>
        </p:grpSpPr>
        <p:sp>
          <p:nvSpPr>
            <p:cNvPr id="12" name="Rectangle 2">
              <a:extLst>
                <a:ext uri="{FF2B5EF4-FFF2-40B4-BE49-F238E27FC236}">
                  <a16:creationId xmlns:a16="http://schemas.microsoft.com/office/drawing/2014/main" id="{B98C188C-DE36-574C-8F61-AF3C0AB2D659}"/>
                </a:ext>
              </a:extLst>
            </p:cNvPr>
            <p:cNvSpPr/>
            <p:nvPr/>
          </p:nvSpPr>
          <p:spPr>
            <a:xfrm>
              <a:off x="6101255"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4" name="Rectangle 2">
              <a:extLst>
                <a:ext uri="{FF2B5EF4-FFF2-40B4-BE49-F238E27FC236}">
                  <a16:creationId xmlns:a16="http://schemas.microsoft.com/office/drawing/2014/main" id="{DE6A539C-A32B-384F-B5C5-92C3FC309497}"/>
                </a:ext>
              </a:extLst>
            </p:cNvPr>
            <p:cNvSpPr/>
            <p:nvPr/>
          </p:nvSpPr>
          <p:spPr>
            <a:xfrm rot="10800000" flipV="1">
              <a:off x="5960343"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grpSp>
    </p:spTree>
  </p:cSld>
  <p:clrMapOvr>
    <a:masterClrMapping/>
  </p:clrMapOvr>
  <p:extLst>
    <p:ext uri="{DCECCB84-F9BA-43D5-87BE-67443E8EF086}">
      <p15:sldGuideLst xmlns:p15="http://schemas.microsoft.com/office/powerpoint/2012/main">
        <p15:guide id="1" pos="288">
          <p15:clr>
            <a:srgbClr val="FBAE40"/>
          </p15:clr>
        </p15:guide>
        <p15:guide id="2" orient="horz" pos="360">
          <p15:clr>
            <a:srgbClr val="FBAE40"/>
          </p15:clr>
        </p15:guide>
        <p15:guide id="3" orient="horz" pos="1608">
          <p15:clr>
            <a:srgbClr val="FBAE4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689353" y="6564313"/>
            <a:ext cx="3350683"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b="0" i="0" dirty="0">
              <a:latin typeface="Gill Sans MT" panose="020B0502020104020203" pitchFamily="34" charset="77"/>
            </a:endParaRPr>
          </a:p>
        </p:txBody>
      </p:sp>
      <p:grpSp>
        <p:nvGrpSpPr>
          <p:cNvPr id="5" name="Group 98"/>
          <p:cNvGrpSpPr>
            <a:grpSpLocks/>
          </p:cNvGrpSpPr>
          <p:nvPr userDrawn="1"/>
        </p:nvGrpSpPr>
        <p:grpSpPr bwMode="auto">
          <a:xfrm>
            <a:off x="0" y="0"/>
            <a:ext cx="11785600" cy="6858000"/>
            <a:chOff x="0" y="0"/>
            <a:chExt cx="5568" cy="4320"/>
          </a:xfrm>
        </p:grpSpPr>
        <p:pic>
          <p:nvPicPr>
            <p:cNvPr id="6" name="Picture 85" descr="Penn_Medicine_color_xtra_s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92" y="3858"/>
              <a:ext cx="1776" cy="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ine 92"/>
            <p:cNvSpPr>
              <a:spLocks noChangeShapeType="1"/>
            </p:cNvSpPr>
            <p:nvPr userDrawn="1"/>
          </p:nvSpPr>
          <p:spPr bwMode="auto">
            <a:xfrm>
              <a:off x="463" y="1553"/>
              <a:ext cx="4901" cy="0"/>
            </a:xfrm>
            <a:prstGeom prst="line">
              <a:avLst/>
            </a:prstGeom>
            <a:noFill/>
            <a:ln w="25400">
              <a:solidFill>
                <a:srgbClr val="003264"/>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800" b="0" i="0" dirty="0">
                <a:latin typeface="Gill Sans MT" panose="020B0502020104020203" pitchFamily="34" charset="77"/>
              </a:endParaRPr>
            </a:p>
          </p:txBody>
        </p:sp>
        <p:pic>
          <p:nvPicPr>
            <p:cNvPr id="8" name="Picture 97" descr="blue-gradien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64"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050" name="Rectangle 2"/>
          <p:cNvSpPr>
            <a:spLocks noGrp="1" noChangeArrowheads="1"/>
          </p:cNvSpPr>
          <p:nvPr>
            <p:ph type="subTitle" sz="quarter" idx="1"/>
          </p:nvPr>
        </p:nvSpPr>
        <p:spPr>
          <a:xfrm>
            <a:off x="980025" y="2508250"/>
            <a:ext cx="10068983" cy="547688"/>
          </a:xfrm>
        </p:spPr>
        <p:txBody>
          <a:bodyPr/>
          <a:lstStyle>
            <a:lvl1pPr marL="228600" indent="0">
              <a:buFont typeface="Wingdings" panose="05000000000000000000" pitchFamily="2" charset="2"/>
              <a:buNone/>
              <a:defRPr sz="2300">
                <a:solidFill>
                  <a:schemeClr val="tx1"/>
                </a:solidFill>
              </a:defRPr>
            </a:lvl1pPr>
          </a:lstStyle>
          <a:p>
            <a:pPr lvl="0"/>
            <a:r>
              <a:rPr lang="en-US" altLang="en-US" noProof="0"/>
              <a:t>Click to edit Master subtitle style</a:t>
            </a:r>
          </a:p>
        </p:txBody>
      </p:sp>
      <p:sp>
        <p:nvSpPr>
          <p:cNvPr id="2051" name="Rectangle 3"/>
          <p:cNvSpPr>
            <a:spLocks noGrp="1" noChangeArrowheads="1"/>
          </p:cNvSpPr>
          <p:nvPr>
            <p:ph type="ctrTitle" sz="quarter"/>
          </p:nvPr>
        </p:nvSpPr>
        <p:spPr>
          <a:xfrm>
            <a:off x="980025" y="1890724"/>
            <a:ext cx="10068983" cy="542925"/>
          </a:xfrm>
        </p:spPr>
        <p:txBody>
          <a:bodyPr anchor="ctr"/>
          <a:lstStyle>
            <a:lvl1pPr>
              <a:defRPr/>
            </a:lvl1pPr>
          </a:lstStyle>
          <a:p>
            <a:pPr lvl="0"/>
            <a:r>
              <a:rPr lang="en-US" altLang="en-US" noProof="0"/>
              <a:t>Click to edit Master title style</a:t>
            </a:r>
          </a:p>
        </p:txBody>
      </p:sp>
    </p:spTree>
    <p:extLst>
      <p:ext uri="{BB962C8B-B14F-4D97-AF65-F5344CB8AC3E}">
        <p14:creationId xmlns:p14="http://schemas.microsoft.com/office/powerpoint/2010/main" val="615330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386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74"/>
            <a:ext cx="10515600" cy="56653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4193399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825511"/>
            <a:ext cx="5115984"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5558" y="825511"/>
            <a:ext cx="511598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903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938550"/>
            <a:ext cx="5158316"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9" y="2505075"/>
            <a:ext cx="5158316"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938550"/>
            <a:ext cx="5183717"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67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y Banner Slide">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51F9105-65D5-B04B-AF20-5B62CFABED3E}"/>
              </a:ext>
            </a:extLst>
          </p:cNvPr>
          <p:cNvSpPr/>
          <p:nvPr userDrawn="1"/>
        </p:nvSpPr>
        <p:spPr>
          <a:xfrm rot="10800000">
            <a:off x="385143" y="-2"/>
            <a:ext cx="5203605" cy="5881564"/>
          </a:xfrm>
          <a:custGeom>
            <a:avLst/>
            <a:gdLst>
              <a:gd name="connsiteX0" fmla="*/ 5203605 w 5203605"/>
              <a:gd name="connsiteY0" fmla="*/ 5881564 h 5881564"/>
              <a:gd name="connsiteX1" fmla="*/ 0 w 5203605"/>
              <a:gd name="connsiteY1" fmla="*/ 5881564 h 5881564"/>
              <a:gd name="connsiteX2" fmla="*/ 0 w 5203605"/>
              <a:gd name="connsiteY2" fmla="*/ 996800 h 5881564"/>
              <a:gd name="connsiteX3" fmla="*/ 5203605 w 5203605"/>
              <a:gd name="connsiteY3" fmla="*/ 0 h 5881564"/>
            </a:gdLst>
            <a:ahLst/>
            <a:cxnLst>
              <a:cxn ang="0">
                <a:pos x="connsiteX0" y="connsiteY0"/>
              </a:cxn>
              <a:cxn ang="0">
                <a:pos x="connsiteX1" y="connsiteY1"/>
              </a:cxn>
              <a:cxn ang="0">
                <a:pos x="connsiteX2" y="connsiteY2"/>
              </a:cxn>
              <a:cxn ang="0">
                <a:pos x="connsiteX3" y="connsiteY3"/>
              </a:cxn>
            </a:cxnLst>
            <a:rect l="l" t="t" r="r" b="b"/>
            <a:pathLst>
              <a:path w="5203605" h="5881564">
                <a:moveTo>
                  <a:pt x="5203605" y="5881564"/>
                </a:moveTo>
                <a:lnTo>
                  <a:pt x="0" y="5881564"/>
                </a:lnTo>
                <a:lnTo>
                  <a:pt x="0" y="996800"/>
                </a:lnTo>
                <a:lnTo>
                  <a:pt x="5203605" y="0"/>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ll Sans MT" panose="020B0502020104020203" pitchFamily="34" charset="77"/>
            </a:endParaRPr>
          </a:p>
        </p:txBody>
      </p:sp>
      <p:sp>
        <p:nvSpPr>
          <p:cNvPr id="14" name="Text Placeholder 13"/>
          <p:cNvSpPr>
            <a:spLocks noGrp="1"/>
          </p:cNvSpPr>
          <p:nvPr>
            <p:ph type="body" sz="quarter" idx="13" hasCustomPrompt="1"/>
          </p:nvPr>
        </p:nvSpPr>
        <p:spPr>
          <a:xfrm>
            <a:off x="743142" y="765667"/>
            <a:ext cx="4395300" cy="557106"/>
          </a:xfrm>
          <a:prstGeom prst="rect">
            <a:avLst/>
          </a:prstGeom>
        </p:spPr>
        <p:txBody>
          <a:bodyPr>
            <a:normAutofit/>
          </a:bodyPr>
          <a:lstStyle>
            <a:lvl1pPr>
              <a:defRPr sz="3600" b="0" i="0" cap="all" baseline="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Banner Slide</a:t>
            </a:r>
          </a:p>
        </p:txBody>
      </p:sp>
      <p:sp>
        <p:nvSpPr>
          <p:cNvPr id="18" name="Text Placeholder 17"/>
          <p:cNvSpPr>
            <a:spLocks noGrp="1"/>
          </p:cNvSpPr>
          <p:nvPr>
            <p:ph type="body" sz="quarter" idx="14" hasCustomPrompt="1"/>
          </p:nvPr>
        </p:nvSpPr>
        <p:spPr>
          <a:xfrm>
            <a:off x="776728" y="1902266"/>
            <a:ext cx="4361714" cy="3237905"/>
          </a:xfrm>
          <a:prstGeom prst="rect">
            <a:avLst/>
          </a:prstGeom>
        </p:spPr>
        <p:txBody>
          <a:bodyPr>
            <a:noAutofit/>
          </a:bodyPr>
          <a:lstStyle>
            <a:lvl1pPr marL="228600" marR="0" indent="-228600" algn="l" defTabSz="914400" rtl="0" eaLnBrk="1" fontAlgn="auto" latinLnBrk="0" hangingPunct="1">
              <a:lnSpc>
                <a:spcPts val="3080"/>
              </a:lnSpc>
              <a:spcBef>
                <a:spcPts val="300"/>
              </a:spcBef>
              <a:spcAft>
                <a:spcPts val="300"/>
              </a:spcAft>
              <a:buClrTx/>
              <a:buSzTx/>
              <a:buFont typeface="Arial" charset="0"/>
              <a:buChar char="•"/>
              <a:tabLst>
                <a:tab pos="1247775" algn="l"/>
              </a:tabLst>
              <a:defRPr sz="2400" b="0" i="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vl2pPr marL="692150" indent="-234950">
              <a:spcBef>
                <a:spcPts val="300"/>
              </a:spcBef>
              <a:spcAft>
                <a:spcPts val="300"/>
              </a:spcAft>
              <a:buFont typeface="Arial" charset="0"/>
              <a:buChar char="•"/>
              <a:tabLst/>
              <a:defRPr sz="2100" b="0" i="0">
                <a:solidFill>
                  <a:schemeClr val="bg1"/>
                </a:solidFill>
                <a:latin typeface="Gill Sans MT" panose="020B0502020104020203" pitchFamily="34" charset="77"/>
                <a:ea typeface="Gill Sans MT" panose="020B0502020104020203" pitchFamily="34" charset="77"/>
                <a:cs typeface="Calibri" panose="020F0502020204030204" pitchFamily="34" charset="0"/>
              </a:defRPr>
            </a:lvl2pPr>
            <a:lvl3pPr marL="1092200" indent="-177800">
              <a:spcBef>
                <a:spcPts val="300"/>
              </a:spcBef>
              <a:spcAft>
                <a:spcPts val="300"/>
              </a:spcAft>
              <a:buFont typeface="Arial" charset="0"/>
              <a:buChar char="•"/>
              <a:tabLst/>
              <a:defRPr sz="1800" b="0" i="0">
                <a:solidFill>
                  <a:schemeClr val="bg1"/>
                </a:solidFill>
                <a:latin typeface="Gill Sans MT" panose="020B0502020104020203" pitchFamily="34" charset="77"/>
                <a:ea typeface="Gill Sans MT" panose="020B0502020104020203" pitchFamily="34" charset="77"/>
                <a:cs typeface="Calibri" panose="020F0502020204030204" pitchFamily="34"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dirty="0"/>
              <a:t>Bulleted text</a:t>
            </a:r>
          </a:p>
          <a:p>
            <a:pPr lvl="1"/>
            <a:r>
              <a:rPr lang="en-US" dirty="0"/>
              <a:t>Sub-bulleted text</a:t>
            </a:r>
          </a:p>
          <a:p>
            <a:pPr lvl="2"/>
            <a:r>
              <a:rPr lang="en-US" dirty="0"/>
              <a:t>Sub-sub-bulleted text</a:t>
            </a:r>
          </a:p>
        </p:txBody>
      </p:sp>
      <p:sp>
        <p:nvSpPr>
          <p:cNvPr id="7" name="Rectangle 2">
            <a:extLst>
              <a:ext uri="{FF2B5EF4-FFF2-40B4-BE49-F238E27FC236}">
                <a16:creationId xmlns:a16="http://schemas.microsoft.com/office/drawing/2014/main" id="{9FCF5C50-BE6E-184D-9EA9-1DE1F51EC7D7}"/>
              </a:ext>
            </a:extLst>
          </p:cNvPr>
          <p:cNvSpPr/>
          <p:nvPr userDrawn="1"/>
        </p:nvSpPr>
        <p:spPr>
          <a:xfrm>
            <a:off x="838200" y="153207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Tree>
  </p:cSld>
  <p:clrMapOvr>
    <a:masterClrMapping/>
  </p:clrMapOvr>
  <p:extLst>
    <p:ext uri="{DCECCB84-F9BA-43D5-87BE-67443E8EF086}">
      <p15:sldGuideLst xmlns:p15="http://schemas.microsoft.com/office/powerpoint/2012/main">
        <p15:guide id="1" pos="52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2506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149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5"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23106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5" y="2057400"/>
            <a:ext cx="3932767" cy="4434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98310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5"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6896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25" y="2057400"/>
            <a:ext cx="3932767" cy="4434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83773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752498" y="825511"/>
            <a:ext cx="8669043" cy="17430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411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69" y="90499"/>
            <a:ext cx="2838451" cy="2478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64247" y="90499"/>
            <a:ext cx="2359620" cy="24780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2019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anner Slide">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FD25944-D44D-0841-9090-26E86A981E35}"/>
              </a:ext>
            </a:extLst>
          </p:cNvPr>
          <p:cNvSpPr/>
          <p:nvPr userDrawn="1"/>
        </p:nvSpPr>
        <p:spPr>
          <a:xfrm rot="10800000">
            <a:off x="385143" y="-2"/>
            <a:ext cx="5203605" cy="5881564"/>
          </a:xfrm>
          <a:custGeom>
            <a:avLst/>
            <a:gdLst>
              <a:gd name="connsiteX0" fmla="*/ 5203605 w 5203605"/>
              <a:gd name="connsiteY0" fmla="*/ 5881564 h 5881564"/>
              <a:gd name="connsiteX1" fmla="*/ 0 w 5203605"/>
              <a:gd name="connsiteY1" fmla="*/ 5881564 h 5881564"/>
              <a:gd name="connsiteX2" fmla="*/ 0 w 5203605"/>
              <a:gd name="connsiteY2" fmla="*/ 996800 h 5881564"/>
              <a:gd name="connsiteX3" fmla="*/ 5203605 w 5203605"/>
              <a:gd name="connsiteY3" fmla="*/ 0 h 5881564"/>
            </a:gdLst>
            <a:ahLst/>
            <a:cxnLst>
              <a:cxn ang="0">
                <a:pos x="connsiteX0" y="connsiteY0"/>
              </a:cxn>
              <a:cxn ang="0">
                <a:pos x="connsiteX1" y="connsiteY1"/>
              </a:cxn>
              <a:cxn ang="0">
                <a:pos x="connsiteX2" y="connsiteY2"/>
              </a:cxn>
              <a:cxn ang="0">
                <a:pos x="connsiteX3" y="connsiteY3"/>
              </a:cxn>
            </a:cxnLst>
            <a:rect l="l" t="t" r="r" b="b"/>
            <a:pathLst>
              <a:path w="5203605" h="5881564">
                <a:moveTo>
                  <a:pt x="5203605" y="5881564"/>
                </a:moveTo>
                <a:lnTo>
                  <a:pt x="0" y="5881564"/>
                </a:lnTo>
                <a:lnTo>
                  <a:pt x="0" y="996800"/>
                </a:lnTo>
                <a:lnTo>
                  <a:pt x="5203605"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ll Sans MT" panose="020B0502020104020203" pitchFamily="34" charset="77"/>
            </a:endParaRPr>
          </a:p>
        </p:txBody>
      </p:sp>
      <p:sp>
        <p:nvSpPr>
          <p:cNvPr id="14" name="Text Placeholder 13"/>
          <p:cNvSpPr>
            <a:spLocks noGrp="1"/>
          </p:cNvSpPr>
          <p:nvPr>
            <p:ph type="body" sz="quarter" idx="13" hasCustomPrompt="1"/>
          </p:nvPr>
        </p:nvSpPr>
        <p:spPr>
          <a:xfrm>
            <a:off x="743142" y="765667"/>
            <a:ext cx="4387208" cy="557106"/>
          </a:xfrm>
          <a:prstGeom prst="rect">
            <a:avLst/>
          </a:prstGeom>
        </p:spPr>
        <p:txBody>
          <a:bodyPr>
            <a:normAutofit/>
          </a:bodyPr>
          <a:lstStyle>
            <a:lvl1pPr>
              <a:defRPr sz="3600" b="0" i="0" cap="all" baseline="0">
                <a:solidFill>
                  <a:srgbClr val="2E2161"/>
                </a:solidFill>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Banner Slide</a:t>
            </a:r>
          </a:p>
        </p:txBody>
      </p:sp>
      <p:sp>
        <p:nvSpPr>
          <p:cNvPr id="18" name="Text Placeholder 17"/>
          <p:cNvSpPr>
            <a:spLocks noGrp="1"/>
          </p:cNvSpPr>
          <p:nvPr>
            <p:ph type="body" sz="quarter" idx="14" hasCustomPrompt="1"/>
          </p:nvPr>
        </p:nvSpPr>
        <p:spPr>
          <a:xfrm>
            <a:off x="776728" y="1902266"/>
            <a:ext cx="4353622" cy="3237905"/>
          </a:xfrm>
          <a:prstGeom prst="rect">
            <a:avLst/>
          </a:prstGeom>
        </p:spPr>
        <p:txBody>
          <a:bodyPr>
            <a:noAutofit/>
          </a:bodyPr>
          <a:lstStyle>
            <a:lvl1pPr marL="173038" marR="0" indent="-173038" algn="l" defTabSz="914400" rtl="0" eaLnBrk="1" fontAlgn="auto" latinLnBrk="0" hangingPunct="1">
              <a:lnSpc>
                <a:spcPts val="3080"/>
              </a:lnSpc>
              <a:spcBef>
                <a:spcPts val="300"/>
              </a:spcBef>
              <a:spcAft>
                <a:spcPts val="300"/>
              </a:spcAft>
              <a:buClrTx/>
              <a:buSzTx/>
              <a:buFont typeface="Arial" charset="0"/>
              <a:buChar char="•"/>
              <a:tabLst>
                <a:tab pos="1247775" algn="l"/>
              </a:tabLst>
              <a:defRPr sz="2400" b="0" i="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1pPr>
            <a:lvl2pPr marL="631825" indent="-174625">
              <a:spcBef>
                <a:spcPts val="300"/>
              </a:spcBef>
              <a:spcAft>
                <a:spcPts val="300"/>
              </a:spcAft>
              <a:buFont typeface="Arial" charset="0"/>
              <a:buChar char="•"/>
              <a:tabLst/>
              <a:defRPr sz="2100" b="0" i="0" baseline="0">
                <a:latin typeface="Gill Sans MT" panose="020B0502020104020203" pitchFamily="34" charset="77"/>
                <a:ea typeface="Gill Sans MT" panose="020B0502020104020203" pitchFamily="34" charset="77"/>
                <a:cs typeface="Calibri" panose="020F0502020204030204" pitchFamily="34" charset="0"/>
              </a:defRPr>
            </a:lvl2pPr>
            <a:lvl3pPr marL="1089025" indent="-174625">
              <a:spcBef>
                <a:spcPts val="300"/>
              </a:spcBef>
              <a:spcAft>
                <a:spcPts val="300"/>
              </a:spcAft>
              <a:buFont typeface="Arial" charset="0"/>
              <a:buChar char="•"/>
              <a:tabLst/>
              <a:defRPr sz="1800" b="0" i="0">
                <a:latin typeface="Gill Sans MT" panose="020B0502020104020203" pitchFamily="34" charset="77"/>
                <a:ea typeface="Gill Sans MT" panose="020B0502020104020203" pitchFamily="34" charset="77"/>
                <a:cs typeface="Calibri" panose="020F0502020204030204" pitchFamily="34"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dirty="0"/>
              <a:t>Bulleted text</a:t>
            </a:r>
          </a:p>
          <a:p>
            <a:pPr lvl="1"/>
            <a:r>
              <a:rPr lang="en-US" dirty="0"/>
              <a:t>Sub-bulleted text</a:t>
            </a:r>
          </a:p>
          <a:p>
            <a:pPr lvl="2"/>
            <a:r>
              <a:rPr lang="en-US" dirty="0"/>
              <a:t>Sub-sub-bulleted text</a:t>
            </a:r>
          </a:p>
        </p:txBody>
      </p:sp>
      <p:sp>
        <p:nvSpPr>
          <p:cNvPr id="7" name="Rectangle 2">
            <a:extLst>
              <a:ext uri="{FF2B5EF4-FFF2-40B4-BE49-F238E27FC236}">
                <a16:creationId xmlns:a16="http://schemas.microsoft.com/office/drawing/2014/main" id="{9FCF5C50-BE6E-184D-9EA9-1DE1F51EC7D7}"/>
              </a:ext>
            </a:extLst>
          </p:cNvPr>
          <p:cNvSpPr/>
          <p:nvPr userDrawn="1"/>
        </p:nvSpPr>
        <p:spPr>
          <a:xfrm>
            <a:off x="838200" y="153207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2986-A3B8-934D-8A8B-50FDCE26EA69}"/>
              </a:ext>
            </a:extLst>
          </p:cNvPr>
          <p:cNvSpPr>
            <a:spLocks noGrp="1"/>
          </p:cNvSpPr>
          <p:nvPr>
            <p:ph type="title" hasCustomPrompt="1"/>
          </p:nvPr>
        </p:nvSpPr>
        <p:spPr/>
        <p:txBody>
          <a:bodyPr/>
          <a:lstStyle>
            <a:lvl1pPr>
              <a:defRPr b="0" i="0"/>
            </a:lvl1pPr>
          </a:lstStyle>
          <a:p>
            <a:r>
              <a:rPr lang="en-US" dirty="0"/>
              <a:t>Text Slide </a:t>
            </a:r>
          </a:p>
        </p:txBody>
      </p:sp>
      <p:sp>
        <p:nvSpPr>
          <p:cNvPr id="11" name="Text Placeholder 10"/>
          <p:cNvSpPr>
            <a:spLocks noGrp="1"/>
          </p:cNvSpPr>
          <p:nvPr>
            <p:ph type="body" sz="quarter" idx="13" hasCustomPrompt="1"/>
          </p:nvPr>
        </p:nvSpPr>
        <p:spPr>
          <a:xfrm>
            <a:off x="364389" y="2918467"/>
            <a:ext cx="11416278" cy="3304780"/>
          </a:xfrm>
          <a:prstGeom prst="rect">
            <a:avLst/>
          </a:prstGeom>
          <a:solidFill>
            <a:schemeClr val="bg1"/>
          </a:solidFill>
        </p:spPr>
        <p:txBody>
          <a:bodyPr>
            <a:noAutofit/>
          </a:bodyPr>
          <a:lstStyle>
            <a:lvl1pPr>
              <a:defRPr sz="2400" b="0" i="0">
                <a:solidFill>
                  <a:srgbClr val="333D47"/>
                </a:solidFill>
                <a:effectLst/>
                <a:latin typeface="Gill Sans MT" panose="020B0502020104020203" pitchFamily="34" charset="77"/>
                <a:ea typeface="Gill Sans MT" panose="020B0502020104020203" pitchFamily="34" charset="77"/>
                <a:cs typeface="Calibri" panose="020F0502020204030204" pitchFamily="34" charset="0"/>
              </a:defRPr>
            </a:lvl1pPr>
            <a:lvl2pPr>
              <a:defRPr sz="2400" b="0" i="0">
                <a:latin typeface="Open Sans" charset="0"/>
                <a:ea typeface="Open Sans" charset="0"/>
                <a:cs typeface="Open Sans" charset="0"/>
              </a:defRPr>
            </a:lvl2pPr>
            <a:lvl3pPr>
              <a:defRPr sz="2400" b="0" i="0">
                <a:latin typeface="Open Sans" charset="0"/>
                <a:ea typeface="Open Sans" charset="0"/>
                <a:cs typeface="Open Sans"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dirty="0"/>
              <a:t>Body text goes here</a:t>
            </a:r>
          </a:p>
        </p:txBody>
      </p:sp>
      <p:sp>
        <p:nvSpPr>
          <p:cNvPr id="17" name="Rectangle 16">
            <a:extLst>
              <a:ext uri="{FF2B5EF4-FFF2-40B4-BE49-F238E27FC236}">
                <a16:creationId xmlns:a16="http://schemas.microsoft.com/office/drawing/2014/main" id="{098C4377-3F3A-AA45-8985-7AA39054DF2F}"/>
              </a:ext>
            </a:extLst>
          </p:cNvPr>
          <p:cNvSpPr/>
          <p:nvPr userDrawn="1"/>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 name="Rectangle 2">
            <a:extLst>
              <a:ext uri="{FF2B5EF4-FFF2-40B4-BE49-F238E27FC236}">
                <a16:creationId xmlns:a16="http://schemas.microsoft.com/office/drawing/2014/main" id="{9FCF5C50-BE6E-184D-9EA9-1DE1F51EC7D7}"/>
              </a:ext>
            </a:extLst>
          </p:cNvPr>
          <p:cNvSpPr/>
          <p:nvPr userDrawn="1"/>
        </p:nvSpPr>
        <p:spPr>
          <a:xfrm>
            <a:off x="457200" y="153207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3" name="Text Placeholder 12">
            <a:extLst>
              <a:ext uri="{FF2B5EF4-FFF2-40B4-BE49-F238E27FC236}">
                <a16:creationId xmlns:a16="http://schemas.microsoft.com/office/drawing/2014/main" id="{284410E3-9057-234E-AA12-BD0FC19BCBE0}"/>
              </a:ext>
            </a:extLst>
          </p:cNvPr>
          <p:cNvSpPr>
            <a:spLocks noGrp="1"/>
          </p:cNvSpPr>
          <p:nvPr>
            <p:ph type="body" sz="quarter" idx="17" hasCustomPrompt="1"/>
          </p:nvPr>
        </p:nvSpPr>
        <p:spPr>
          <a:xfrm>
            <a:off x="364389" y="1919288"/>
            <a:ext cx="11416277" cy="790575"/>
          </a:xfrm>
        </p:spPr>
        <p:txBody>
          <a:bodyPr>
            <a:noAutofit/>
          </a:bodyPr>
          <a:lstStyle>
            <a:lvl1pPr algn="l">
              <a:lnSpc>
                <a:spcPts val="3120"/>
              </a:lnSpc>
              <a:tabLst>
                <a:tab pos="1247775" algn="l"/>
              </a:tabLst>
              <a:defRPr sz="2400" b="0" i="0">
                <a:latin typeface="Gill Sans MT" panose="020B0502020104020203" pitchFamily="34" charset="77"/>
              </a:defRPr>
            </a:lvl1pPr>
          </a:lstStyle>
          <a:p>
            <a:pPr lvl="0"/>
            <a:r>
              <a:rPr lang="en-US" dirty="0"/>
              <a:t>This is a longer sub header for the slide. If it does not run into two lines, please adjust the body text below to equal the spacing as shown. </a:t>
            </a:r>
          </a:p>
        </p:txBody>
      </p:sp>
    </p:spTree>
    <p:extLst>
      <p:ext uri="{BB962C8B-B14F-4D97-AF65-F5344CB8AC3E}">
        <p14:creationId xmlns:p14="http://schemas.microsoft.com/office/powerpoint/2010/main" val="2504909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nut Chart P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44F5BB-131B-BC47-85A2-7AF786579D81}"/>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b="0" i="0" dirty="0">
              <a:solidFill>
                <a:srgbClr val="474747"/>
              </a:solidFill>
              <a:latin typeface="Gill Sans MT" panose="020B0502020104020203" pitchFamily="34" charset="77"/>
            </a:endParaRPr>
          </a:p>
        </p:txBody>
      </p:sp>
      <p:cxnSp>
        <p:nvCxnSpPr>
          <p:cNvPr id="10" name="Straight Connector 9">
            <a:extLst>
              <a:ext uri="{FF2B5EF4-FFF2-40B4-BE49-F238E27FC236}">
                <a16:creationId xmlns:a16="http://schemas.microsoft.com/office/drawing/2014/main" id="{A132769F-46B4-7E42-B14E-84F6D120597B}"/>
              </a:ext>
            </a:extLst>
          </p:cNvPr>
          <p:cNvCxnSpPr/>
          <p:nvPr userDrawn="1"/>
        </p:nvCxnSpPr>
        <p:spPr>
          <a:xfrm>
            <a:off x="460214" y="4326635"/>
            <a:ext cx="4182621"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descr="AngleBackground_gold_RGB.png">
            <a:extLst>
              <a:ext uri="{FF2B5EF4-FFF2-40B4-BE49-F238E27FC236}">
                <a16:creationId xmlns:a16="http://schemas.microsoft.com/office/drawing/2014/main" id="{47676B41-8F82-9E48-A09C-150105BCB01D}"/>
              </a:ext>
            </a:extLst>
          </p:cNvPr>
          <p:cNvPicPr>
            <a:picLocks noChangeAspect="1"/>
          </p:cNvPicPr>
          <p:nvPr userDrawn="1"/>
        </p:nvPicPr>
        <p:blipFill rotWithShape="1">
          <a:blip r:embed="rId2" cstate="print">
            <a:duotone>
              <a:prstClr val="black"/>
              <a:srgbClr val="33006F">
                <a:tint val="45000"/>
                <a:satMod val="400000"/>
              </a:srgbClr>
            </a:duotone>
            <a:extLst>
              <a:ext uri="{28A0092B-C50C-407E-A947-70E740481C1C}">
                <a14:useLocalDpi xmlns:a14="http://schemas.microsoft.com/office/drawing/2010/main"/>
              </a:ext>
            </a:extLst>
          </a:blip>
          <a:srcRect l="34490" t="60754" b="10780"/>
          <a:stretch/>
        </p:blipFill>
        <p:spPr>
          <a:xfrm>
            <a:off x="477970" y="3419961"/>
            <a:ext cx="4182621" cy="102997"/>
          </a:xfrm>
          <a:prstGeom prst="rect">
            <a:avLst/>
          </a:prstGeom>
        </p:spPr>
      </p:pic>
      <p:sp>
        <p:nvSpPr>
          <p:cNvPr id="7" name="Text Placeholder 6"/>
          <p:cNvSpPr>
            <a:spLocks noGrp="1"/>
          </p:cNvSpPr>
          <p:nvPr>
            <p:ph type="body" sz="quarter" idx="15" hasCustomPrompt="1"/>
          </p:nvPr>
        </p:nvSpPr>
        <p:spPr>
          <a:xfrm>
            <a:off x="380312" y="2869552"/>
            <a:ext cx="4423700" cy="789283"/>
          </a:xfrm>
          <a:prstGeom prst="rect">
            <a:avLst/>
          </a:prstGeom>
        </p:spPr>
        <p:txBody>
          <a:bodyPr>
            <a:normAutofit/>
          </a:bodyPr>
          <a:lstStyle>
            <a:lvl1pPr>
              <a:defRPr sz="2000" b="0" i="0">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Key Data Point:</a:t>
            </a:r>
          </a:p>
        </p:txBody>
      </p:sp>
      <p:sp>
        <p:nvSpPr>
          <p:cNvPr id="13" name="Text Placeholder 12"/>
          <p:cNvSpPr>
            <a:spLocks noGrp="1"/>
          </p:cNvSpPr>
          <p:nvPr>
            <p:ph type="body" sz="quarter" idx="16" hasCustomPrompt="1"/>
          </p:nvPr>
        </p:nvSpPr>
        <p:spPr>
          <a:xfrm>
            <a:off x="366274" y="3794712"/>
            <a:ext cx="4437737" cy="531923"/>
          </a:xfrm>
          <a:prstGeom prst="rect">
            <a:avLst/>
          </a:prstGeom>
        </p:spPr>
        <p:txBody>
          <a:bodyPr>
            <a:normAutofit/>
          </a:bodyPr>
          <a:lstStyle>
            <a:lvl1pPr>
              <a:defRPr sz="4800" b="0" i="0">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0.0%</a:t>
            </a:r>
          </a:p>
        </p:txBody>
      </p:sp>
      <p:sp>
        <p:nvSpPr>
          <p:cNvPr id="19" name="Text Placeholder 18"/>
          <p:cNvSpPr>
            <a:spLocks noGrp="1"/>
          </p:cNvSpPr>
          <p:nvPr>
            <p:ph type="body" sz="quarter" idx="17" hasCustomPrompt="1"/>
          </p:nvPr>
        </p:nvSpPr>
        <p:spPr>
          <a:xfrm>
            <a:off x="380312" y="4288656"/>
            <a:ext cx="4423700" cy="498317"/>
          </a:xfrm>
          <a:prstGeom prst="rect">
            <a:avLst/>
          </a:prstGeom>
        </p:spPr>
        <p:txBody>
          <a:bodyPr>
            <a:normAutofit/>
          </a:bodyPr>
          <a:lstStyle>
            <a:lvl1pPr>
              <a:defRPr sz="1200" b="0" i="0" cap="all" baseline="0">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Data period:</a:t>
            </a:r>
          </a:p>
        </p:txBody>
      </p:sp>
      <p:sp>
        <p:nvSpPr>
          <p:cNvPr id="23" name="Rectangle 22">
            <a:extLst>
              <a:ext uri="{FF2B5EF4-FFF2-40B4-BE49-F238E27FC236}">
                <a16:creationId xmlns:a16="http://schemas.microsoft.com/office/drawing/2014/main" id="{098C4377-3F3A-AA45-8985-7AA39054DF2F}"/>
              </a:ext>
            </a:extLst>
          </p:cNvPr>
          <p:cNvSpPr/>
          <p:nvPr userDrawn="1"/>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4" name="Title 3">
            <a:extLst>
              <a:ext uri="{FF2B5EF4-FFF2-40B4-BE49-F238E27FC236}">
                <a16:creationId xmlns:a16="http://schemas.microsoft.com/office/drawing/2014/main" id="{214C4636-75C6-EF43-A217-78277A34F949}"/>
              </a:ext>
            </a:extLst>
          </p:cNvPr>
          <p:cNvSpPr>
            <a:spLocks noGrp="1"/>
          </p:cNvSpPr>
          <p:nvPr>
            <p:ph type="title" hasCustomPrompt="1"/>
          </p:nvPr>
        </p:nvSpPr>
        <p:spPr>
          <a:xfrm>
            <a:off x="364389" y="741933"/>
            <a:ext cx="11416278" cy="375667"/>
          </a:xfrm>
        </p:spPr>
        <p:txBody>
          <a:bodyPr>
            <a:normAutofit/>
          </a:bodyPr>
          <a:lstStyle>
            <a:lvl1pPr>
              <a:defRPr sz="2800" b="0" i="0">
                <a:latin typeface="Gill Sans MT" panose="020B0502020104020203" pitchFamily="34" charset="77"/>
              </a:defRPr>
            </a:lvl1pPr>
          </a:lstStyle>
          <a:p>
            <a:r>
              <a:rPr lang="en-US" dirty="0"/>
              <a:t>Pie Chart Title</a:t>
            </a:r>
          </a:p>
        </p:txBody>
      </p:sp>
      <p:sp>
        <p:nvSpPr>
          <p:cNvPr id="15" name="Rectangle 2">
            <a:extLst>
              <a:ext uri="{FF2B5EF4-FFF2-40B4-BE49-F238E27FC236}">
                <a16:creationId xmlns:a16="http://schemas.microsoft.com/office/drawing/2014/main" id="{95E304A8-25FF-2B43-9EA3-B009C89F1606}"/>
              </a:ext>
            </a:extLst>
          </p:cNvPr>
          <p:cNvSpPr/>
          <p:nvPr userDrawn="1"/>
        </p:nvSpPr>
        <p:spPr>
          <a:xfrm>
            <a:off x="457200" y="1352391"/>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Tree>
  </p:cSld>
  <p:clrMapOvr>
    <a:masterClrMapping/>
  </p:clrMapOvr>
  <p:extLst>
    <p:ext uri="{DCECCB84-F9BA-43D5-87BE-67443E8EF086}">
      <p15:sldGuideLst xmlns:p15="http://schemas.microsoft.com/office/powerpoint/2012/main">
        <p15:guide id="1" pos="288" userDrawn="1">
          <p15:clr>
            <a:srgbClr val="FBAE40"/>
          </p15:clr>
        </p15:guide>
        <p15:guide id="2" pos="3384">
          <p15:clr>
            <a:srgbClr val="FBAE40"/>
          </p15:clr>
        </p15:guide>
        <p15:guide id="3" pos="5976">
          <p15:clr>
            <a:srgbClr val="FBAE40"/>
          </p15:clr>
        </p15:guide>
        <p15:guide id="4" orient="horz" pos="624">
          <p15:clr>
            <a:srgbClr val="FBAE40"/>
          </p15:clr>
        </p15:guide>
        <p15:guide id="5" pos="6240">
          <p15:clr>
            <a:srgbClr val="FBAE40"/>
          </p15:clr>
        </p15:guide>
        <p15:guide id="6" orient="horz" pos="3240">
          <p15:clr>
            <a:srgbClr val="FBAE40"/>
          </p15:clr>
        </p15:guide>
        <p15:guide id="7" orient="horz" pos="36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r Chart P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44F5BB-131B-BC47-85A2-7AF786579D81}"/>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b="0" i="0" dirty="0">
              <a:solidFill>
                <a:srgbClr val="474747"/>
              </a:solidFill>
              <a:latin typeface="Gill Sans MT" panose="020B0502020104020203" pitchFamily="34" charset="77"/>
            </a:endParaRPr>
          </a:p>
        </p:txBody>
      </p:sp>
      <p:sp>
        <p:nvSpPr>
          <p:cNvPr id="26" name="Text Placeholder 25"/>
          <p:cNvSpPr>
            <a:spLocks noGrp="1"/>
          </p:cNvSpPr>
          <p:nvPr>
            <p:ph type="body" sz="quarter" idx="16" hasCustomPrompt="1"/>
          </p:nvPr>
        </p:nvSpPr>
        <p:spPr>
          <a:xfrm>
            <a:off x="360661" y="1563330"/>
            <a:ext cx="11410161" cy="533400"/>
          </a:xfrm>
          <a:prstGeom prst="rect">
            <a:avLst/>
          </a:prstGeom>
        </p:spPr>
        <p:txBody>
          <a:bodyPr>
            <a:noAutofit/>
          </a:bodyPr>
          <a:lstStyle>
            <a:lvl1pPr>
              <a:defRPr sz="2000" b="0" i="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Optional sub text can go here</a:t>
            </a:r>
          </a:p>
        </p:txBody>
      </p:sp>
      <p:sp>
        <p:nvSpPr>
          <p:cNvPr id="28" name="Text Placeholder 27"/>
          <p:cNvSpPr>
            <a:spLocks noGrp="1"/>
          </p:cNvSpPr>
          <p:nvPr>
            <p:ph type="body" sz="quarter" idx="17" hasCustomPrompt="1"/>
          </p:nvPr>
        </p:nvSpPr>
        <p:spPr>
          <a:xfrm>
            <a:off x="8921334" y="5776111"/>
            <a:ext cx="2788312" cy="442665"/>
          </a:xfrm>
          <a:prstGeom prst="rect">
            <a:avLst/>
          </a:prstGeom>
        </p:spPr>
        <p:txBody>
          <a:bodyPr>
            <a:noAutofit/>
          </a:bodyPr>
          <a:lstStyle>
            <a:lvl1pPr>
              <a:defRPr sz="1200" b="0" i="0" cap="all" baseline="0">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Data period:</a:t>
            </a:r>
          </a:p>
        </p:txBody>
      </p:sp>
      <p:sp>
        <p:nvSpPr>
          <p:cNvPr id="29" name="Rectangle 28">
            <a:extLst>
              <a:ext uri="{FF2B5EF4-FFF2-40B4-BE49-F238E27FC236}">
                <a16:creationId xmlns:a16="http://schemas.microsoft.com/office/drawing/2014/main" id="{098C4377-3F3A-AA45-8985-7AA39054DF2F}"/>
              </a:ext>
            </a:extLst>
          </p:cNvPr>
          <p:cNvSpPr/>
          <p:nvPr userDrawn="1"/>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9" name="Rectangle 2">
            <a:extLst>
              <a:ext uri="{FF2B5EF4-FFF2-40B4-BE49-F238E27FC236}">
                <a16:creationId xmlns:a16="http://schemas.microsoft.com/office/drawing/2014/main" id="{9FCF5C50-BE6E-184D-9EA9-1DE1F51EC7D7}"/>
              </a:ext>
            </a:extLst>
          </p:cNvPr>
          <p:cNvSpPr/>
          <p:nvPr userDrawn="1"/>
        </p:nvSpPr>
        <p:spPr>
          <a:xfrm>
            <a:off x="457200" y="1352391"/>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4" name="Title 3">
            <a:extLst>
              <a:ext uri="{FF2B5EF4-FFF2-40B4-BE49-F238E27FC236}">
                <a16:creationId xmlns:a16="http://schemas.microsoft.com/office/drawing/2014/main" id="{EDBE3270-7FAD-6B48-8B75-2B5CE7734192}"/>
              </a:ext>
            </a:extLst>
          </p:cNvPr>
          <p:cNvSpPr>
            <a:spLocks noGrp="1"/>
          </p:cNvSpPr>
          <p:nvPr>
            <p:ph type="title" hasCustomPrompt="1"/>
          </p:nvPr>
        </p:nvSpPr>
        <p:spPr>
          <a:xfrm>
            <a:off x="364389" y="741933"/>
            <a:ext cx="11416278" cy="375667"/>
          </a:xfrm>
        </p:spPr>
        <p:txBody>
          <a:bodyPr>
            <a:normAutofit/>
          </a:bodyPr>
          <a:lstStyle>
            <a:lvl1pPr>
              <a:defRPr sz="2800" b="0" i="0">
                <a:latin typeface="Gill Sans MT" panose="020B0502020104020203" pitchFamily="34" charset="77"/>
              </a:defRPr>
            </a:lvl1pPr>
          </a:lstStyle>
          <a:p>
            <a:r>
              <a:rPr lang="en-US" dirty="0"/>
              <a:t>Bar Chart Title</a:t>
            </a:r>
          </a:p>
        </p:txBody>
      </p:sp>
    </p:spTree>
  </p:cSld>
  <p:clrMapOvr>
    <a:masterClrMapping/>
  </p:clrMapOvr>
  <p:extLst>
    <p:ext uri="{DCECCB84-F9BA-43D5-87BE-67443E8EF086}">
      <p15:sldGuideLst xmlns:p15="http://schemas.microsoft.com/office/powerpoint/2012/main">
        <p15:guide id="1" pos="288" userDrawn="1">
          <p15:clr>
            <a:srgbClr val="FBAE40"/>
          </p15:clr>
        </p15:guide>
        <p15:guide id="2" orient="horz" pos="8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icture - White">
    <p:spTree>
      <p:nvGrpSpPr>
        <p:cNvPr id="1" name=""/>
        <p:cNvGrpSpPr/>
        <p:nvPr/>
      </p:nvGrpSpPr>
      <p:grpSpPr>
        <a:xfrm>
          <a:off x="0" y="0"/>
          <a:ext cx="0" cy="0"/>
          <a:chOff x="0" y="0"/>
          <a:chExt cx="0" cy="0"/>
        </a:xfrm>
      </p:grpSpPr>
      <p:sp>
        <p:nvSpPr>
          <p:cNvPr id="28" name="Picture Placeholder 27"/>
          <p:cNvSpPr>
            <a:spLocks noGrp="1"/>
          </p:cNvSpPr>
          <p:nvPr>
            <p:ph type="pic" sz="quarter" idx="15"/>
          </p:nvPr>
        </p:nvSpPr>
        <p:spPr>
          <a:xfrm>
            <a:off x="6737350" y="571500"/>
            <a:ext cx="5454650" cy="5676900"/>
          </a:xfrm>
          <a:prstGeom prst="rect">
            <a:avLst/>
          </a:prstGeom>
          <a:solidFill>
            <a:schemeClr val="bg1">
              <a:lumMod val="95000"/>
            </a:schemeClr>
          </a:solidFill>
          <a:effectLst>
            <a:outerShdw blurRad="177800" sx="99000" sy="99000" algn="ctr" rotWithShape="0">
              <a:schemeClr val="tx1">
                <a:alpha val="25000"/>
              </a:schemeClr>
            </a:outerShdw>
          </a:effectLst>
        </p:spPr>
        <p:txBody>
          <a:bodyPr anchor="ctr" anchorCtr="0"/>
          <a:lstStyle>
            <a:lvl1pPr marL="228600" indent="0" algn="ctr">
              <a:buNone/>
              <a:defRPr b="0" i="0">
                <a:solidFill>
                  <a:schemeClr val="bg2">
                    <a:lumMod val="90000"/>
                  </a:schemeClr>
                </a:solidFill>
              </a:defRPr>
            </a:lvl1pPr>
          </a:lstStyle>
          <a:p>
            <a:r>
              <a:rPr lang="en-US" dirty="0"/>
              <a:t>Click icon to add picture</a:t>
            </a:r>
          </a:p>
        </p:txBody>
      </p:sp>
      <p:sp>
        <p:nvSpPr>
          <p:cNvPr id="5" name="Title 1">
            <a:extLst>
              <a:ext uri="{FF2B5EF4-FFF2-40B4-BE49-F238E27FC236}">
                <a16:creationId xmlns:a16="http://schemas.microsoft.com/office/drawing/2014/main" id="{6544F5BB-131B-BC47-85A2-7AF786579D81}"/>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b="0" i="0" dirty="0">
              <a:solidFill>
                <a:srgbClr val="474747"/>
              </a:solidFill>
              <a:latin typeface="Gill Sans MT" panose="020B0502020104020203" pitchFamily="34" charset="77"/>
            </a:endParaRPr>
          </a:p>
        </p:txBody>
      </p:sp>
      <p:sp>
        <p:nvSpPr>
          <p:cNvPr id="8" name="Rectangle 2">
            <a:extLst>
              <a:ext uri="{FF2B5EF4-FFF2-40B4-BE49-F238E27FC236}">
                <a16:creationId xmlns:a16="http://schemas.microsoft.com/office/drawing/2014/main" id="{1649A38A-B4E4-3D4A-B1B3-756795080968}"/>
              </a:ext>
            </a:extLst>
          </p:cNvPr>
          <p:cNvSpPr/>
          <p:nvPr userDrawn="1"/>
        </p:nvSpPr>
        <p:spPr>
          <a:xfrm>
            <a:off x="460093" y="2076348"/>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3" name="Title 12"/>
          <p:cNvSpPr>
            <a:spLocks noGrp="1"/>
          </p:cNvSpPr>
          <p:nvPr>
            <p:ph type="title" hasCustomPrompt="1"/>
          </p:nvPr>
        </p:nvSpPr>
        <p:spPr>
          <a:xfrm>
            <a:off x="364389" y="514585"/>
            <a:ext cx="5987859" cy="1541040"/>
          </a:xfrm>
        </p:spPr>
        <p:txBody>
          <a:bodyPr anchor="t" anchorCtr="0"/>
          <a:lstStyle>
            <a:lvl1pPr>
              <a:defRPr b="0" i="0"/>
            </a:lvl1pPr>
          </a:lstStyle>
          <a:p>
            <a:r>
              <a:rPr lang="en-US" dirty="0"/>
              <a:t>Text Slide With Image </a:t>
            </a:r>
          </a:p>
        </p:txBody>
      </p:sp>
      <p:sp>
        <p:nvSpPr>
          <p:cNvPr id="17" name="Text Placeholder 16"/>
          <p:cNvSpPr>
            <a:spLocks noGrp="1"/>
          </p:cNvSpPr>
          <p:nvPr>
            <p:ph type="body" sz="quarter" idx="13" hasCustomPrompt="1"/>
          </p:nvPr>
        </p:nvSpPr>
        <p:spPr>
          <a:xfrm>
            <a:off x="364389" y="2446193"/>
            <a:ext cx="5987859" cy="472935"/>
          </a:xfrm>
          <a:prstGeom prst="rect">
            <a:avLst/>
          </a:prstGeom>
        </p:spPr>
        <p:txBody>
          <a:bodyPr>
            <a:noAutofit/>
          </a:bodyPr>
          <a:lstStyle>
            <a:lvl1pPr>
              <a:defRPr sz="2400" b="0" i="0">
                <a:latin typeface="Gill Sans MT" panose="020B0502020104020203" pitchFamily="34" charset="77"/>
              </a:defRPr>
            </a:lvl1pPr>
          </a:lstStyle>
          <a:p>
            <a:pPr lvl="0"/>
            <a:r>
              <a:rPr lang="en-US" dirty="0"/>
              <a:t>This is a sub header for the slide</a:t>
            </a:r>
          </a:p>
        </p:txBody>
      </p:sp>
      <p:sp>
        <p:nvSpPr>
          <p:cNvPr id="31" name="Text Placeholder 30"/>
          <p:cNvSpPr>
            <a:spLocks noGrp="1"/>
          </p:cNvSpPr>
          <p:nvPr>
            <p:ph type="body" sz="quarter" idx="16" hasCustomPrompt="1"/>
          </p:nvPr>
        </p:nvSpPr>
        <p:spPr>
          <a:xfrm>
            <a:off x="364389" y="3089015"/>
            <a:ext cx="5987859" cy="3159385"/>
          </a:xfrm>
          <a:prstGeom prst="rect">
            <a:avLst/>
          </a:prstGeom>
        </p:spPr>
        <p:txBody>
          <a:bodyPr>
            <a:noAutofit/>
          </a:bodyPr>
          <a:lstStyle>
            <a:lvl1pPr>
              <a:defRPr sz="2000" b="0" i="0" baseline="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Body text goes here</a:t>
            </a:r>
          </a:p>
        </p:txBody>
      </p:sp>
      <p:sp>
        <p:nvSpPr>
          <p:cNvPr id="32" name="Rectangle 31">
            <a:extLst>
              <a:ext uri="{FF2B5EF4-FFF2-40B4-BE49-F238E27FC236}">
                <a16:creationId xmlns:a16="http://schemas.microsoft.com/office/drawing/2014/main" id="{098C4377-3F3A-AA45-8985-7AA39054DF2F}"/>
              </a:ext>
            </a:extLst>
          </p:cNvPr>
          <p:cNvSpPr/>
          <p:nvPr userDrawn="1"/>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Tree>
  </p:cSld>
  <p:clrMapOvr>
    <a:masterClrMapping/>
  </p:clrMapOvr>
  <p:extLst>
    <p:ext uri="{DCECCB84-F9BA-43D5-87BE-67443E8EF086}">
      <p15:sldGuideLst xmlns:p15="http://schemas.microsoft.com/office/powerpoint/2012/main">
        <p15:guide id="1" pos="288" userDrawn="1">
          <p15:clr>
            <a:srgbClr val="FBAE40"/>
          </p15:clr>
        </p15:guide>
        <p15:guide id="2" orient="horz" pos="360" userDrawn="1">
          <p15:clr>
            <a:srgbClr val="FBAE40"/>
          </p15:clr>
        </p15:guide>
        <p15:guide id="3" orient="horz" pos="1608" userDrawn="1">
          <p15:clr>
            <a:srgbClr val="FBAE40"/>
          </p15:clr>
        </p15:guide>
        <p15:guide id="4"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BF0CCB-4DAF-6D4A-BFB7-B893A1F01BD0}"/>
              </a:ext>
            </a:extLst>
          </p:cNvPr>
          <p:cNvSpPr/>
          <p:nvPr userDrawn="1"/>
        </p:nvSpPr>
        <p:spPr>
          <a:xfrm>
            <a:off x="6851228" y="2016928"/>
            <a:ext cx="4991477" cy="41171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2" name="Title 1"/>
          <p:cNvSpPr>
            <a:spLocks noGrp="1"/>
          </p:cNvSpPr>
          <p:nvPr>
            <p:ph type="title" hasCustomPrompt="1"/>
          </p:nvPr>
        </p:nvSpPr>
        <p:spPr>
          <a:xfrm>
            <a:off x="364389" y="546895"/>
            <a:ext cx="11478316" cy="1325563"/>
          </a:xfrm>
        </p:spPr>
        <p:txBody>
          <a:bodyPr/>
          <a:lstStyle>
            <a:lvl1pPr>
              <a:defRPr b="0" i="0" baseline="0"/>
            </a:lvl1pPr>
          </a:lstStyle>
          <a:p>
            <a:r>
              <a:rPr lang="en-US" dirty="0"/>
              <a:t>Text Slide With Bullet List #1</a:t>
            </a:r>
          </a:p>
        </p:txBody>
      </p:sp>
      <p:sp>
        <p:nvSpPr>
          <p:cNvPr id="17" name="Text Placeholder 16"/>
          <p:cNvSpPr>
            <a:spLocks noGrp="1"/>
          </p:cNvSpPr>
          <p:nvPr>
            <p:ph type="body" sz="quarter" idx="13" hasCustomPrompt="1"/>
          </p:nvPr>
        </p:nvSpPr>
        <p:spPr>
          <a:xfrm>
            <a:off x="364389" y="1944218"/>
            <a:ext cx="6086288" cy="4189882"/>
          </a:xfrm>
          <a:prstGeom prst="rect">
            <a:avLst/>
          </a:prstGeom>
        </p:spPr>
        <p:txBody>
          <a:bodyPr>
            <a:noAutofit/>
          </a:bodyPr>
          <a:lstStyle>
            <a:lvl1pPr>
              <a:defRPr sz="2100" b="0" i="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Body text goes here</a:t>
            </a:r>
          </a:p>
        </p:txBody>
      </p:sp>
      <p:sp>
        <p:nvSpPr>
          <p:cNvPr id="19" name="Text Placeholder 18"/>
          <p:cNvSpPr>
            <a:spLocks noGrp="1"/>
          </p:cNvSpPr>
          <p:nvPr>
            <p:ph type="body" sz="quarter" idx="14" hasCustomPrompt="1"/>
          </p:nvPr>
        </p:nvSpPr>
        <p:spPr>
          <a:xfrm>
            <a:off x="7153289" y="2327100"/>
            <a:ext cx="4393089" cy="813036"/>
          </a:xfrm>
          <a:prstGeom prst="rect">
            <a:avLst/>
          </a:prstGeom>
        </p:spPr>
        <p:txBody>
          <a:bodyPr>
            <a:noAutofit/>
          </a:bodyPr>
          <a:lstStyle>
            <a:lvl1pPr>
              <a:defRPr sz="2400" b="0" i="0">
                <a:latin typeface="Gill Sans MT" panose="020B0502020104020203" pitchFamily="34" charset="77"/>
              </a:defRPr>
            </a:lvl1pPr>
            <a:lvl2pPr>
              <a:defRPr sz="2400"/>
            </a:lvl2pPr>
            <a:lvl3pPr>
              <a:defRPr sz="2400"/>
            </a:lvl3pPr>
            <a:lvl4pPr>
              <a:defRPr sz="2400"/>
            </a:lvl4pPr>
            <a:lvl5pPr>
              <a:defRPr sz="2400"/>
            </a:lvl5pPr>
          </a:lstStyle>
          <a:p>
            <a:pPr lvl="0"/>
            <a:r>
              <a:rPr lang="en-US" dirty="0"/>
              <a:t>This is a sub header for bullets</a:t>
            </a:r>
          </a:p>
        </p:txBody>
      </p:sp>
      <p:sp>
        <p:nvSpPr>
          <p:cNvPr id="22" name="Text Placeholder 21"/>
          <p:cNvSpPr>
            <a:spLocks noGrp="1"/>
          </p:cNvSpPr>
          <p:nvPr>
            <p:ph type="body" sz="quarter" idx="15" hasCustomPrompt="1"/>
          </p:nvPr>
        </p:nvSpPr>
        <p:spPr>
          <a:xfrm>
            <a:off x="7153289" y="3262672"/>
            <a:ext cx="4393090" cy="2709250"/>
          </a:xfrm>
          <a:prstGeom prst="rect">
            <a:avLst/>
          </a:prstGeom>
        </p:spPr>
        <p:txBody>
          <a:bodyPr>
            <a:normAutofit/>
          </a:bodyPr>
          <a:lstStyle>
            <a:lvl1pPr marL="290513" indent="-228600">
              <a:lnSpc>
                <a:spcPct val="100000"/>
              </a:lnSpc>
              <a:spcBef>
                <a:spcPts val="300"/>
              </a:spcBef>
              <a:spcAft>
                <a:spcPts val="300"/>
              </a:spcAft>
              <a:buFont typeface="Arial" charset="0"/>
              <a:buChar char="•"/>
              <a:tabLst>
                <a:tab pos="1247775" algn="l"/>
              </a:tabLst>
              <a:defRPr sz="2100" b="0" i="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1pPr>
          </a:lstStyle>
          <a:p>
            <a:pPr lvl="0"/>
            <a:r>
              <a:rPr lang="en-US" dirty="0"/>
              <a:t>Bullet</a:t>
            </a:r>
          </a:p>
          <a:p>
            <a:pPr lvl="0"/>
            <a:r>
              <a:rPr lang="en-US" dirty="0"/>
              <a:t>Bullet</a:t>
            </a:r>
          </a:p>
        </p:txBody>
      </p:sp>
      <p:sp>
        <p:nvSpPr>
          <p:cNvPr id="23" name="Rectangle 22">
            <a:extLst>
              <a:ext uri="{FF2B5EF4-FFF2-40B4-BE49-F238E27FC236}">
                <a16:creationId xmlns:a16="http://schemas.microsoft.com/office/drawing/2014/main" id="{098C4377-3F3A-AA45-8985-7AA39054DF2F}"/>
              </a:ext>
            </a:extLst>
          </p:cNvPr>
          <p:cNvSpPr/>
          <p:nvPr userDrawn="1"/>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1" name="Rectangle 2">
            <a:extLst>
              <a:ext uri="{FF2B5EF4-FFF2-40B4-BE49-F238E27FC236}">
                <a16:creationId xmlns:a16="http://schemas.microsoft.com/office/drawing/2014/main" id="{9FCF5C50-BE6E-184D-9EA9-1DE1F51EC7D7}"/>
              </a:ext>
            </a:extLst>
          </p:cNvPr>
          <p:cNvSpPr/>
          <p:nvPr userDrawn="1"/>
        </p:nvSpPr>
        <p:spPr>
          <a:xfrm>
            <a:off x="457200" y="153207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Tree>
  </p:cSld>
  <p:clrMapOvr>
    <a:masterClrMapping/>
  </p:clrMapOvr>
  <p:extLst>
    <p:ext uri="{DCECCB84-F9BA-43D5-87BE-67443E8EF086}">
      <p15:sldGuideLst xmlns:p15="http://schemas.microsoft.com/office/powerpoint/2012/main">
        <p15:guide id="1" orient="horz" pos="1296" userDrawn="1">
          <p15:clr>
            <a:srgbClr val="FBAE40"/>
          </p15:clr>
        </p15:guide>
        <p15:guide id="2" pos="7464" userDrawn="1">
          <p15:clr>
            <a:srgbClr val="FBAE40"/>
          </p15:clr>
        </p15:guide>
        <p15:guide id="3" orient="horz" pos="1920" userDrawn="1">
          <p15:clr>
            <a:srgbClr val="FBAE40"/>
          </p15:clr>
        </p15:guide>
        <p15:guide id="4" pos="4560" userDrawn="1">
          <p15:clr>
            <a:srgbClr val="FBAE40"/>
          </p15:clr>
        </p15:guide>
        <p15:guide id="5" pos="472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4.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4.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665B8-7690-0340-BB77-7C070FBA2420}"/>
              </a:ext>
            </a:extLst>
          </p:cNvPr>
          <p:cNvSpPr>
            <a:spLocks noGrp="1"/>
          </p:cNvSpPr>
          <p:nvPr>
            <p:ph type="title"/>
          </p:nvPr>
        </p:nvSpPr>
        <p:spPr>
          <a:xfrm>
            <a:off x="364389" y="526072"/>
            <a:ext cx="11416278" cy="871905"/>
          </a:xfrm>
          <a:prstGeom prst="rect">
            <a:avLst/>
          </a:prstGeom>
        </p:spPr>
        <p:txBody>
          <a:bodyPr vert="horz" lIns="91440" tIns="45720" rIns="91440" bIns="45720" rtlCol="0" anchor="t">
            <a:normAutofit/>
          </a:bodyPr>
          <a:lstStyle/>
          <a:p>
            <a:r>
              <a:rPr lang="en-US" dirty="0"/>
              <a:t>Click to edit Master title style</a:t>
            </a:r>
          </a:p>
        </p:txBody>
      </p:sp>
      <p:sp>
        <p:nvSpPr>
          <p:cNvPr id="5" name="Footer Placeholder 4">
            <a:extLst>
              <a:ext uri="{FF2B5EF4-FFF2-40B4-BE49-F238E27FC236}">
                <a16:creationId xmlns:a16="http://schemas.microsoft.com/office/drawing/2014/main" id="{493EC522-04BE-1E46-9613-14F16F5A4B12}"/>
              </a:ext>
            </a:extLst>
          </p:cNvPr>
          <p:cNvSpPr>
            <a:spLocks noGrp="1"/>
          </p:cNvSpPr>
          <p:nvPr>
            <p:ph type="ftr" sz="quarter" idx="3"/>
          </p:nvPr>
        </p:nvSpPr>
        <p:spPr>
          <a:xfrm>
            <a:off x="380572" y="6452244"/>
            <a:ext cx="2410752" cy="273050"/>
          </a:xfrm>
          <a:prstGeom prst="rect">
            <a:avLst/>
          </a:prstGeom>
        </p:spPr>
        <p:txBody>
          <a:bodyPr vert="horz" lIns="91440" tIns="45720" rIns="91440" bIns="45720" rtlCol="0" anchor="t" anchorCtr="0"/>
          <a:lstStyle>
            <a:lvl1pPr algn="l">
              <a:defRPr sz="900" b="0" i="0">
                <a:solidFill>
                  <a:schemeClr val="tx1">
                    <a:tint val="75000"/>
                  </a:schemeClr>
                </a:solidFill>
                <a:latin typeface="Gill Sans MT" panose="020B0502020104020203" pitchFamily="34" charset="77"/>
                <a:ea typeface="Gill Sans MT" panose="020B0502020104020203" pitchFamily="34" charset="77"/>
                <a:cs typeface="Calibri" panose="020F0502020204030204" pitchFamily="34" charset="0"/>
              </a:defRPr>
            </a:lvl1pPr>
          </a:lstStyle>
          <a:p>
            <a:r>
              <a:rPr lang="en-US" dirty="0">
                <a:solidFill>
                  <a:srgbClr val="B5B4B4"/>
                </a:solidFill>
              </a:rPr>
              <a:t>CONFIDENTIAL – DO NOT DISTRIBUTE</a:t>
            </a:r>
          </a:p>
        </p:txBody>
      </p:sp>
      <p:pic>
        <p:nvPicPr>
          <p:cNvPr id="7" name="Picture 6">
            <a:extLst>
              <a:ext uri="{FF2B5EF4-FFF2-40B4-BE49-F238E27FC236}">
                <a16:creationId xmlns:a16="http://schemas.microsoft.com/office/drawing/2014/main" id="{823E5D1F-346B-5044-B6AA-4A6A38C3A2AC}"/>
              </a:ext>
            </a:extLst>
          </p:cNvPr>
          <p:cNvPicPr>
            <a:picLocks noChangeAspect="1"/>
          </p:cNvPicPr>
          <p:nvPr userDrawn="1"/>
        </p:nvPicPr>
        <p:blipFill>
          <a:blip r:embed="rId20">
            <a:alphaModFix amt="40000"/>
          </a:blip>
          <a:stretch>
            <a:fillRect/>
          </a:stretch>
        </p:blipFill>
        <p:spPr>
          <a:xfrm>
            <a:off x="10680883" y="6468428"/>
            <a:ext cx="1202283" cy="160304"/>
          </a:xfrm>
          <a:prstGeom prst="rect">
            <a:avLst/>
          </a:prstGeom>
        </p:spPr>
      </p:pic>
      <p:sp>
        <p:nvSpPr>
          <p:cNvPr id="4" name="Text Placeholder 3">
            <a:extLst>
              <a:ext uri="{FF2B5EF4-FFF2-40B4-BE49-F238E27FC236}">
                <a16:creationId xmlns:a16="http://schemas.microsoft.com/office/drawing/2014/main" id="{F3B42DF5-13D4-7C41-8F4C-B41CE9AA44C8}"/>
              </a:ext>
            </a:extLst>
          </p:cNvPr>
          <p:cNvSpPr>
            <a:spLocks noGrp="1"/>
          </p:cNvSpPr>
          <p:nvPr>
            <p:ph type="body" idx="1"/>
          </p:nvPr>
        </p:nvSpPr>
        <p:spPr>
          <a:xfrm>
            <a:off x="372533" y="1825625"/>
            <a:ext cx="1140813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5470377"/>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95" r:id="rId3"/>
    <p:sldLayoutId id="2147483670" r:id="rId4"/>
    <p:sldLayoutId id="2147483650" r:id="rId5"/>
    <p:sldLayoutId id="2147483664" r:id="rId6"/>
    <p:sldLayoutId id="2147483660" r:id="rId7"/>
    <p:sldLayoutId id="2147483666" r:id="rId8"/>
    <p:sldLayoutId id="2147483667" r:id="rId9"/>
    <p:sldLayoutId id="2147483672" r:id="rId10"/>
    <p:sldLayoutId id="2147483674" r:id="rId11"/>
    <p:sldLayoutId id="2147483673" r:id="rId12"/>
    <p:sldLayoutId id="2147483709" r:id="rId13"/>
    <p:sldLayoutId id="2147483711" r:id="rId14"/>
    <p:sldLayoutId id="2147483728" r:id="rId15"/>
    <p:sldLayoutId id="2147483730" r:id="rId16"/>
    <p:sldLayoutId id="2147483731" r:id="rId17"/>
    <p:sldLayoutId id="2147483732" r:id="rId18"/>
  </p:sldLayoutIdLst>
  <p:hf sldNum="0" hdr="0" dt="0"/>
  <p:txStyles>
    <p:titleStyle>
      <a:lvl1pPr algn="l" defTabSz="914400" rtl="0" eaLnBrk="1" latinLnBrk="0" hangingPunct="1">
        <a:lnSpc>
          <a:spcPct val="90000"/>
        </a:lnSpc>
        <a:spcBef>
          <a:spcPct val="0"/>
        </a:spcBef>
        <a:buNone/>
        <a:defRPr sz="4800" b="0" i="0" kern="1200">
          <a:solidFill>
            <a:srgbClr val="2E2161"/>
          </a:solidFill>
          <a:latin typeface="Gill Sans MT" panose="020B0502020104020203" pitchFamily="34" charset="77"/>
          <a:ea typeface="Gill Sans MT" panose="020B0502020104020203" pitchFamily="34" charset="77"/>
          <a:cs typeface="Calibri" panose="020F0502020204030204" pitchFamily="34" charset="0"/>
        </a:defRPr>
      </a:lvl1pPr>
    </p:titleStyle>
    <p:bodyStyle>
      <a:lvl1pPr marL="457200" indent="-228600" algn="l" defTabSz="914400" rtl="0" eaLnBrk="1" latinLnBrk="0" hangingPunct="1">
        <a:lnSpc>
          <a:spcPts val="3080"/>
        </a:lnSpc>
        <a:spcBef>
          <a:spcPts val="1000"/>
        </a:spcBef>
        <a:spcAft>
          <a:spcPts val="600"/>
        </a:spcAft>
        <a:buFont typeface="Arial" panose="020B0604020202020204" pitchFamily="34" charset="0"/>
        <a:buChar char="•"/>
        <a:tabLst>
          <a:tab pos="1247775" algn="l"/>
        </a:tabLst>
        <a:defRPr lang="en-US" sz="2800" b="0" i="0" kern="1200" dirty="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1pPr>
      <a:lvl2pPr marL="80010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2pPr>
      <a:lvl3pPr marL="1257300" indent="-228600" algn="l" defTabSz="914400" rtl="0" eaLnBrk="1" latinLnBrk="0" hangingPunct="1">
        <a:lnSpc>
          <a:spcPct val="90000"/>
        </a:lnSpc>
        <a:spcBef>
          <a:spcPts val="500"/>
        </a:spcBef>
        <a:buFont typeface="Arial" panose="020B0604020202020204" pitchFamily="34" charset="0"/>
        <a:buChar char="•"/>
        <a:defRPr sz="2000" b="0" i="0" kern="120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3pPr>
      <a:lvl4pPr marL="1657350" indent="-228600" algn="l" defTabSz="914400" rtl="0" eaLnBrk="1" latinLnBrk="0" hangingPunct="1">
        <a:lnSpc>
          <a:spcPct val="90000"/>
        </a:lnSpc>
        <a:spcBef>
          <a:spcPts val="500"/>
        </a:spcBef>
        <a:buFont typeface="Arial" panose="020B0604020202020204" pitchFamily="34" charset="0"/>
        <a:buChar char="•"/>
        <a:defRPr sz="1800" b="0" i="0" kern="120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4pPr>
      <a:lvl5pPr marL="2114550" indent="-228600" algn="l" defTabSz="914400" rtl="0" eaLnBrk="1" latinLnBrk="0" hangingPunct="1">
        <a:lnSpc>
          <a:spcPct val="90000"/>
        </a:lnSpc>
        <a:spcBef>
          <a:spcPts val="500"/>
        </a:spcBef>
        <a:buFont typeface="Arial" panose="020B0604020202020204" pitchFamily="34" charset="0"/>
        <a:buChar char="•"/>
        <a:defRPr sz="1800" b="0" i="0" kern="1200">
          <a:solidFill>
            <a:srgbClr val="333D47"/>
          </a:solidFill>
          <a:latin typeface="Gill Sans MT" panose="020B0502020104020203" pitchFamily="34" charset="77"/>
          <a:ea typeface="Gill Sans MT" panose="020B0502020104020203" pitchFamily="34" charset="77"/>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orient="horz" pos="4176" userDrawn="1">
          <p15:clr>
            <a:srgbClr val="F26B43"/>
          </p15:clr>
        </p15:guide>
        <p15:guide id="3" orient="horz" pos="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lumMod val="91000"/>
                <a:lumOff val="9000"/>
              </a:schemeClr>
            </a:gs>
            <a:gs pos="75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665B8-7690-0340-BB77-7C070FBA2420}"/>
              </a:ext>
            </a:extLst>
          </p:cNvPr>
          <p:cNvSpPr>
            <a:spLocks noGrp="1"/>
          </p:cNvSpPr>
          <p:nvPr>
            <p:ph type="title"/>
          </p:nvPr>
        </p:nvSpPr>
        <p:spPr>
          <a:xfrm>
            <a:off x="364389" y="526072"/>
            <a:ext cx="11416278" cy="871905"/>
          </a:xfrm>
          <a:prstGeom prst="rect">
            <a:avLst/>
          </a:prstGeom>
        </p:spPr>
        <p:txBody>
          <a:bodyPr vert="horz" lIns="91440" tIns="45720" rIns="91440" bIns="45720" rtlCol="0" anchor="t">
            <a:normAutofit/>
          </a:bodyPr>
          <a:lstStyle/>
          <a:p>
            <a:r>
              <a:rPr lang="en-US" dirty="0"/>
              <a:t>Click to edit Master title style</a:t>
            </a:r>
          </a:p>
        </p:txBody>
      </p:sp>
      <p:pic>
        <p:nvPicPr>
          <p:cNvPr id="6" name="Picture 5"/>
          <p:cNvPicPr>
            <a:picLocks noChangeAspect="1"/>
          </p:cNvPicPr>
          <p:nvPr userDrawn="1"/>
        </p:nvPicPr>
        <p:blipFill>
          <a:blip r:embed="rId5">
            <a:alphaModFix amt="66000"/>
            <a:extLst>
              <a:ext uri="{28A0092B-C50C-407E-A947-70E740481C1C}">
                <a14:useLocalDpi xmlns:a14="http://schemas.microsoft.com/office/drawing/2010/main" val="0"/>
              </a:ext>
            </a:extLst>
          </a:blip>
          <a:stretch>
            <a:fillRect/>
          </a:stretch>
        </p:blipFill>
        <p:spPr>
          <a:xfrm>
            <a:off x="10697134" y="6470725"/>
            <a:ext cx="1190065" cy="158675"/>
          </a:xfrm>
          <a:prstGeom prst="rect">
            <a:avLst/>
          </a:prstGeom>
        </p:spPr>
      </p:pic>
      <p:sp>
        <p:nvSpPr>
          <p:cNvPr id="17" name="Text Placeholder 16">
            <a:extLst>
              <a:ext uri="{FF2B5EF4-FFF2-40B4-BE49-F238E27FC236}">
                <a16:creationId xmlns:a16="http://schemas.microsoft.com/office/drawing/2014/main" id="{844F9D2E-A832-1345-AF68-A8E3F634970D}"/>
              </a:ext>
            </a:extLst>
          </p:cNvPr>
          <p:cNvSpPr>
            <a:spLocks noGrp="1"/>
          </p:cNvSpPr>
          <p:nvPr>
            <p:ph type="body" idx="1"/>
          </p:nvPr>
        </p:nvSpPr>
        <p:spPr>
          <a:xfrm>
            <a:off x="364389" y="1825625"/>
            <a:ext cx="1141627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2879865"/>
      </p:ext>
    </p:extLst>
  </p:cSld>
  <p:clrMap bg1="lt1" tx1="dk1" bg2="lt2" tx2="dk2" accent1="accent1" accent2="accent2" accent3="accent3" accent4="accent4" accent5="accent5" accent6="accent6" hlink="hlink" folHlink="folHlink"/>
  <p:sldLayoutIdLst>
    <p:sldLayoutId id="2147483687" r:id="rId1"/>
    <p:sldLayoutId id="2147483707" r:id="rId2"/>
    <p:sldLayoutId id="2147483692" r:id="rId3"/>
  </p:sldLayoutIdLst>
  <p:hf sldNum="0" hdr="0" dt="0"/>
  <p:txStyles>
    <p:titleStyle>
      <a:lvl1pPr algn="l" defTabSz="914400" rtl="0" eaLnBrk="1" latinLnBrk="0" hangingPunct="1">
        <a:lnSpc>
          <a:spcPct val="90000"/>
        </a:lnSpc>
        <a:spcBef>
          <a:spcPct val="0"/>
        </a:spcBef>
        <a:buNone/>
        <a:defRPr sz="48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p:titleStyle>
    <p:bodyStyle>
      <a:lvl1pPr marL="342900" indent="-342900" algn="l" defTabSz="914400" rtl="0" eaLnBrk="1" latinLnBrk="0" hangingPunct="1">
        <a:lnSpc>
          <a:spcPts val="3120"/>
        </a:lnSpc>
        <a:spcBef>
          <a:spcPts val="1000"/>
        </a:spcBef>
        <a:spcAft>
          <a:spcPts val="600"/>
        </a:spcAft>
        <a:buFont typeface="Arial" panose="020B0604020202020204" pitchFamily="34" charset="0"/>
        <a:buChar char="•"/>
        <a:tabLst>
          <a:tab pos="1247775" algn="l"/>
        </a:tabLst>
        <a:defRPr lang="en-US" sz="2400" b="0" i="0" kern="1200" dirty="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vl2pPr marL="8001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2pPr>
      <a:lvl3pPr marL="12573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3pPr>
      <a:lvl4pPr marL="165735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4pPr>
      <a:lvl5pPr marL="211455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orient="horz" pos="4176">
          <p15:clr>
            <a:srgbClr val="F26B43"/>
          </p15:clr>
        </p15:guide>
        <p15:guide id="3" orient="horz" pos="696">
          <p15:clr>
            <a:srgbClr val="F26B43"/>
          </p15:clr>
        </p15:guide>
        <p15:guide id="4" orient="horz" pos="14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6C2B69"/>
            </a:gs>
            <a:gs pos="75000">
              <a:srgbClr val="3D2E69"/>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665B8-7690-0340-BB77-7C070FBA2420}"/>
              </a:ext>
            </a:extLst>
          </p:cNvPr>
          <p:cNvSpPr>
            <a:spLocks noGrp="1"/>
          </p:cNvSpPr>
          <p:nvPr>
            <p:ph type="title"/>
          </p:nvPr>
        </p:nvSpPr>
        <p:spPr>
          <a:xfrm>
            <a:off x="364389" y="526072"/>
            <a:ext cx="11416278" cy="871905"/>
          </a:xfrm>
          <a:prstGeom prst="rect">
            <a:avLst/>
          </a:prstGeom>
        </p:spPr>
        <p:txBody>
          <a:bodyPr vert="horz" lIns="91440" tIns="45720" rIns="91440" bIns="45720" rtlCol="0" anchor="t">
            <a:normAutofit/>
          </a:bodyPr>
          <a:lstStyle/>
          <a:p>
            <a:r>
              <a:rPr lang="en-US" dirty="0"/>
              <a:t>Click to edit Master title style</a:t>
            </a:r>
          </a:p>
        </p:txBody>
      </p:sp>
      <p:pic>
        <p:nvPicPr>
          <p:cNvPr id="6" name="Picture 5"/>
          <p:cNvPicPr>
            <a:picLocks noChangeAspect="1"/>
          </p:cNvPicPr>
          <p:nvPr userDrawn="1"/>
        </p:nvPicPr>
        <p:blipFill>
          <a:blip r:embed="rId5">
            <a:alphaModFix amt="66000"/>
            <a:extLst>
              <a:ext uri="{28A0092B-C50C-407E-A947-70E740481C1C}">
                <a14:useLocalDpi xmlns:a14="http://schemas.microsoft.com/office/drawing/2010/main" val="0"/>
              </a:ext>
            </a:extLst>
          </a:blip>
          <a:stretch>
            <a:fillRect/>
          </a:stretch>
        </p:blipFill>
        <p:spPr>
          <a:xfrm>
            <a:off x="10697134" y="6470725"/>
            <a:ext cx="1190065" cy="158675"/>
          </a:xfrm>
          <a:prstGeom prst="rect">
            <a:avLst/>
          </a:prstGeom>
        </p:spPr>
      </p:pic>
      <p:sp>
        <p:nvSpPr>
          <p:cNvPr id="11" name="Text Placeholder 10">
            <a:extLst>
              <a:ext uri="{FF2B5EF4-FFF2-40B4-BE49-F238E27FC236}">
                <a16:creationId xmlns:a16="http://schemas.microsoft.com/office/drawing/2014/main" id="{6AD6CD8E-2A63-C24C-9F1F-6814992B72F4}"/>
              </a:ext>
            </a:extLst>
          </p:cNvPr>
          <p:cNvSpPr>
            <a:spLocks noGrp="1"/>
          </p:cNvSpPr>
          <p:nvPr>
            <p:ph type="body" idx="1"/>
          </p:nvPr>
        </p:nvSpPr>
        <p:spPr>
          <a:xfrm>
            <a:off x="364389" y="1825625"/>
            <a:ext cx="1141627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417653"/>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06" r:id="rId3"/>
  </p:sldLayoutIdLst>
  <p:hf sldNum="0" hdr="0" dt="0"/>
  <p:txStyles>
    <p:titleStyle>
      <a:lvl1pPr algn="l" defTabSz="914400" rtl="0" eaLnBrk="1" latinLnBrk="0" hangingPunct="1">
        <a:lnSpc>
          <a:spcPct val="90000"/>
        </a:lnSpc>
        <a:spcBef>
          <a:spcPct val="0"/>
        </a:spcBef>
        <a:buNone/>
        <a:defRPr sz="4800" b="0" i="0" kern="1200">
          <a:solidFill>
            <a:schemeClr val="tx1"/>
          </a:solidFill>
          <a:latin typeface="Gill Sans MT" panose="020B0502020104020203" pitchFamily="34" charset="77"/>
          <a:ea typeface="Gill Sans MT" panose="020B0502020104020203" pitchFamily="34" charset="77"/>
          <a:cs typeface="Calibri" panose="020F0502020204030204" pitchFamily="34" charset="0"/>
        </a:defRPr>
      </a:lvl1pPr>
    </p:titleStyle>
    <p:bodyStyle>
      <a:lvl1pPr marL="342900" indent="-228600" algn="l" defTabSz="914400" rtl="0" eaLnBrk="1" latinLnBrk="0" hangingPunct="1">
        <a:lnSpc>
          <a:spcPts val="3080"/>
        </a:lnSpc>
        <a:spcBef>
          <a:spcPts val="1000"/>
        </a:spcBef>
        <a:spcAft>
          <a:spcPts val="600"/>
        </a:spcAft>
        <a:buFont typeface="Arial" panose="020B0604020202020204" pitchFamily="34" charset="0"/>
        <a:buChar char="•"/>
        <a:tabLst>
          <a:tab pos="1247775" algn="l"/>
        </a:tabLst>
        <a:defRPr sz="2400" b="0" i="0" kern="1200">
          <a:solidFill>
            <a:schemeClr val="tx1"/>
          </a:solidFill>
          <a:latin typeface="Gill Sans MT" panose="020B0502020104020203" pitchFamily="34" charset="77"/>
          <a:ea typeface="Gill Sans MT" panose="020B0502020104020203" pitchFamily="34" charset="77"/>
          <a:cs typeface="Calibri" panose="020F0502020204030204" pitchFamily="34" charset="0"/>
        </a:defRPr>
      </a:lvl1pPr>
      <a:lvl2pPr marL="8001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Gill Sans MT" panose="020B0502020104020203" pitchFamily="34" charset="77"/>
          <a:cs typeface="Calibri" panose="020F0502020204030204" pitchFamily="34" charset="0"/>
        </a:defRPr>
      </a:lvl2pPr>
      <a:lvl3pPr marL="12573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MT" panose="020B0502020104020203" pitchFamily="34" charset="77"/>
          <a:ea typeface="Gill Sans MT" panose="020B0502020104020203" pitchFamily="34" charset="77"/>
          <a:cs typeface="Calibri" panose="020F0502020204030204" pitchFamily="34" charset="0"/>
        </a:defRPr>
      </a:lvl3pPr>
      <a:lvl4pPr marL="165735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MT" panose="020B0502020104020203" pitchFamily="34" charset="77"/>
          <a:ea typeface="Gill Sans MT" panose="020B0502020104020203" pitchFamily="34" charset="77"/>
          <a:cs typeface="Calibri" panose="020F0502020204030204" pitchFamily="34" charset="0"/>
        </a:defRPr>
      </a:lvl4pPr>
      <a:lvl5pPr marL="211455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MT" panose="020B0502020104020203" pitchFamily="34" charset="77"/>
          <a:ea typeface="Gill Sans MT" panose="020B0502020104020203" pitchFamily="34" charset="77"/>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orient="horz" pos="4176">
          <p15:clr>
            <a:srgbClr val="F26B43"/>
          </p15:clr>
        </p15:guide>
        <p15:guide id="3" orient="horz" pos="696">
          <p15:clr>
            <a:srgbClr val="F26B43"/>
          </p15:clr>
        </p15:guide>
        <p15:guide id="4" orient="horz" pos="14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986374" y="825511"/>
            <a:ext cx="10435167"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dirty="0"/>
              <a:t>Level 1</a:t>
            </a:r>
          </a:p>
          <a:p>
            <a:pPr lvl="1"/>
            <a:r>
              <a:rPr lang="en-US" altLang="en-US" dirty="0"/>
              <a:t>Level two</a:t>
            </a:r>
          </a:p>
          <a:p>
            <a:pPr lvl="2"/>
            <a:r>
              <a:rPr lang="en-US" altLang="en-US" dirty="0"/>
              <a:t>Level three</a:t>
            </a:r>
          </a:p>
          <a:p>
            <a:pPr lvl="3"/>
            <a:r>
              <a:rPr lang="en-US" altLang="en-US" dirty="0"/>
              <a:t>Level four</a:t>
            </a:r>
          </a:p>
          <a:p>
            <a:pPr lvl="4"/>
            <a:r>
              <a:rPr lang="en-US" altLang="en-US" dirty="0"/>
              <a:t>Level five</a:t>
            </a:r>
          </a:p>
        </p:txBody>
      </p:sp>
      <p:sp>
        <p:nvSpPr>
          <p:cNvPr id="1028" name="Rectangle 4"/>
          <p:cNvSpPr>
            <a:spLocks noChangeArrowheads="1"/>
          </p:cNvSpPr>
          <p:nvPr/>
        </p:nvSpPr>
        <p:spPr bwMode="auto">
          <a:xfrm>
            <a:off x="11880779" y="6588722"/>
            <a:ext cx="171522" cy="1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b">
            <a:spAutoFit/>
          </a:bodyPr>
          <a:lstStyle>
            <a:lvl1pPr defTabSz="901700">
              <a:defRPr>
                <a:solidFill>
                  <a:schemeClr val="tx1"/>
                </a:solidFill>
                <a:latin typeface="Arial" panose="020B0604020202020204" pitchFamily="34" charset="0"/>
              </a:defRPr>
            </a:lvl1pPr>
            <a:lvl2pPr marL="450850" defTabSz="901700">
              <a:defRPr>
                <a:solidFill>
                  <a:schemeClr val="tx1"/>
                </a:solidFill>
                <a:latin typeface="Arial" panose="020B0604020202020204" pitchFamily="34" charset="0"/>
              </a:defRPr>
            </a:lvl2pPr>
            <a:lvl3pPr marL="901700" defTabSz="901700">
              <a:defRPr>
                <a:solidFill>
                  <a:schemeClr val="tx1"/>
                </a:solidFill>
                <a:latin typeface="Arial" panose="020B0604020202020204" pitchFamily="34" charset="0"/>
              </a:defRPr>
            </a:lvl3pPr>
            <a:lvl4pPr marL="1354138" defTabSz="901700">
              <a:defRPr>
                <a:solidFill>
                  <a:schemeClr val="tx1"/>
                </a:solidFill>
                <a:latin typeface="Arial" panose="020B0604020202020204" pitchFamily="34" charset="0"/>
              </a:defRPr>
            </a:lvl4pPr>
            <a:lvl5pPr marL="1803400" defTabSz="901700">
              <a:defRPr>
                <a:solidFill>
                  <a:schemeClr val="tx1"/>
                </a:solidFill>
                <a:latin typeface="Arial" panose="020B0604020202020204" pitchFamily="34" charset="0"/>
              </a:defRPr>
            </a:lvl5pPr>
            <a:lvl6pPr marL="2260600" defTabSz="901700" fontAlgn="base">
              <a:spcBef>
                <a:spcPct val="0"/>
              </a:spcBef>
              <a:spcAft>
                <a:spcPct val="0"/>
              </a:spcAft>
              <a:defRPr>
                <a:solidFill>
                  <a:schemeClr val="tx1"/>
                </a:solidFill>
                <a:latin typeface="Arial" panose="020B0604020202020204" pitchFamily="34" charset="0"/>
              </a:defRPr>
            </a:lvl6pPr>
            <a:lvl7pPr marL="2717800" defTabSz="901700" fontAlgn="base">
              <a:spcBef>
                <a:spcPct val="0"/>
              </a:spcBef>
              <a:spcAft>
                <a:spcPct val="0"/>
              </a:spcAft>
              <a:defRPr>
                <a:solidFill>
                  <a:schemeClr val="tx1"/>
                </a:solidFill>
                <a:latin typeface="Arial" panose="020B0604020202020204" pitchFamily="34" charset="0"/>
              </a:defRPr>
            </a:lvl7pPr>
            <a:lvl8pPr marL="3175000" defTabSz="901700" fontAlgn="base">
              <a:spcBef>
                <a:spcPct val="0"/>
              </a:spcBef>
              <a:spcAft>
                <a:spcPct val="0"/>
              </a:spcAft>
              <a:defRPr>
                <a:solidFill>
                  <a:schemeClr val="tx1"/>
                </a:solidFill>
                <a:latin typeface="Arial" panose="020B0604020202020204" pitchFamily="34" charset="0"/>
              </a:defRPr>
            </a:lvl8pPr>
            <a:lvl9pPr marL="3632200" defTabSz="901700" fontAlgn="base">
              <a:spcBef>
                <a:spcPct val="0"/>
              </a:spcBef>
              <a:spcAft>
                <a:spcPct val="0"/>
              </a:spcAft>
              <a:defRPr>
                <a:solidFill>
                  <a:schemeClr val="tx1"/>
                </a:solidFill>
                <a:latin typeface="Arial" panose="020B0604020202020204" pitchFamily="34" charset="0"/>
              </a:defRPr>
            </a:lvl9pPr>
          </a:lstStyle>
          <a:p>
            <a:pPr algn="r">
              <a:defRPr/>
            </a:pPr>
            <a:fld id="{F329FBCF-14B5-4E26-B112-76F95EE0806D}" type="slidenum">
              <a:rPr lang="en-US" altLang="en-US" sz="1100" b="0" i="0" smtClean="0">
                <a:solidFill>
                  <a:srgbClr val="14397F"/>
                </a:solidFill>
                <a:latin typeface="Gill Sans MT" panose="020B0502020104020203" pitchFamily="34" charset="77"/>
              </a:rPr>
              <a:pPr algn="r">
                <a:defRPr/>
              </a:pPr>
              <a:t>‹#›</a:t>
            </a:fld>
            <a:endParaRPr lang="en-US" altLang="en-US" sz="1100" b="0" i="0" dirty="0">
              <a:solidFill>
                <a:srgbClr val="14397F"/>
              </a:solidFill>
              <a:latin typeface="Gill Sans MT" panose="020B0502020104020203" pitchFamily="34" charset="77"/>
            </a:endParaRPr>
          </a:p>
        </p:txBody>
      </p:sp>
      <p:sp>
        <p:nvSpPr>
          <p:cNvPr id="2" name="Rectangle 6"/>
          <p:cNvSpPr>
            <a:spLocks noGrp="1" noChangeArrowheads="1"/>
          </p:cNvSpPr>
          <p:nvPr>
            <p:ph type="title"/>
          </p:nvPr>
        </p:nvSpPr>
        <p:spPr bwMode="auto">
          <a:xfrm>
            <a:off x="605374" y="90488"/>
            <a:ext cx="11360151" cy="55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altLang="en-US" dirty="0"/>
              <a:t>Click to edit Master title style</a:t>
            </a:r>
          </a:p>
        </p:txBody>
      </p:sp>
      <p:sp>
        <p:nvSpPr>
          <p:cNvPr id="1032" name="Rectangle 8"/>
          <p:cNvSpPr>
            <a:spLocks noChangeArrowheads="1"/>
          </p:cNvSpPr>
          <p:nvPr/>
        </p:nvSpPr>
        <p:spPr bwMode="auto">
          <a:xfrm>
            <a:off x="3689353" y="6564313"/>
            <a:ext cx="3350683"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b="0" i="0" dirty="0">
              <a:latin typeface="Gill Sans MT" panose="020B0502020104020203" pitchFamily="34" charset="77"/>
            </a:endParaRPr>
          </a:p>
        </p:txBody>
      </p:sp>
      <p:grpSp>
        <p:nvGrpSpPr>
          <p:cNvPr id="1030" name="Group 29"/>
          <p:cNvGrpSpPr>
            <a:grpSpLocks/>
          </p:cNvGrpSpPr>
          <p:nvPr userDrawn="1"/>
        </p:nvGrpSpPr>
        <p:grpSpPr bwMode="auto">
          <a:xfrm>
            <a:off x="0" y="673100"/>
            <a:ext cx="12192000" cy="6161088"/>
            <a:chOff x="0" y="424"/>
            <a:chExt cx="5760" cy="3881"/>
          </a:xfrm>
        </p:grpSpPr>
        <p:pic>
          <p:nvPicPr>
            <p:cNvPr id="1031" name="Picture 15" descr="penn med 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65" y="4135"/>
              <a:ext cx="1006"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Line 9"/>
            <p:cNvSpPr>
              <a:spLocks noChangeShapeType="1"/>
            </p:cNvSpPr>
            <p:nvPr userDrawn="1"/>
          </p:nvSpPr>
          <p:spPr bwMode="auto">
            <a:xfrm>
              <a:off x="0" y="4093"/>
              <a:ext cx="5760" cy="0"/>
            </a:xfrm>
            <a:prstGeom prst="line">
              <a:avLst/>
            </a:prstGeom>
            <a:noFill/>
            <a:ln w="12700">
              <a:solidFill>
                <a:srgbClr val="96969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800" b="0" i="0" dirty="0">
                <a:latin typeface="Gill Sans MT" panose="020B0502020104020203" pitchFamily="34" charset="77"/>
              </a:endParaRPr>
            </a:p>
          </p:txBody>
        </p:sp>
        <p:sp>
          <p:nvSpPr>
            <p:cNvPr id="1033" name="Line 13"/>
            <p:cNvSpPr>
              <a:spLocks noChangeShapeType="1"/>
            </p:cNvSpPr>
            <p:nvPr userDrawn="1"/>
          </p:nvSpPr>
          <p:spPr bwMode="auto">
            <a:xfrm>
              <a:off x="0" y="424"/>
              <a:ext cx="5760" cy="0"/>
            </a:xfrm>
            <a:prstGeom prst="line">
              <a:avLst/>
            </a:prstGeom>
            <a:noFill/>
            <a:ln w="12700">
              <a:solidFill>
                <a:srgbClr val="969696"/>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800" b="0" i="0" dirty="0">
                <a:latin typeface="Gill Sans MT" panose="020B0502020104020203" pitchFamily="34" charset="77"/>
              </a:endParaRPr>
            </a:p>
          </p:txBody>
        </p:sp>
      </p:grpSp>
    </p:spTree>
    <p:extLst>
      <p:ext uri="{BB962C8B-B14F-4D97-AF65-F5344CB8AC3E}">
        <p14:creationId xmlns:p14="http://schemas.microsoft.com/office/powerpoint/2010/main" val="12094811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69963" rtl="0" eaLnBrk="0" fontAlgn="base" hangingPunct="0">
        <a:spcBef>
          <a:spcPct val="0"/>
        </a:spcBef>
        <a:spcAft>
          <a:spcPct val="0"/>
        </a:spcAft>
        <a:defRPr sz="3200" b="0" i="0" kern="1200">
          <a:solidFill>
            <a:srgbClr val="AA2B3E"/>
          </a:solidFill>
          <a:latin typeface="Gill Sans MT" panose="020B0502020104020203" pitchFamily="34" charset="77"/>
          <a:ea typeface="+mj-ea"/>
          <a:cs typeface="+mj-cs"/>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0" fontAlgn="base" hangingPunct="0">
        <a:spcBef>
          <a:spcPts val="400"/>
        </a:spcBef>
        <a:spcAft>
          <a:spcPts val="200"/>
        </a:spcAft>
        <a:buClr>
          <a:schemeClr val="tx2"/>
        </a:buClr>
        <a:buFont typeface="Wingdings" panose="05000000000000000000" pitchFamily="2" charset="2"/>
        <a:buChar char="w"/>
        <a:defRPr sz="2000" b="0" i="0" kern="1200">
          <a:solidFill>
            <a:srgbClr val="000000"/>
          </a:solidFill>
          <a:latin typeface="Gill Sans MT" panose="020B0502020104020203" pitchFamily="34" charset="77"/>
          <a:ea typeface="+mn-ea"/>
          <a:cs typeface="+mn-cs"/>
        </a:defRPr>
      </a:lvl1pPr>
      <a:lvl2pPr marL="660400" indent="-303213" algn="l" defTabSz="901700" rtl="0" eaLnBrk="0" fontAlgn="base" hangingPunct="0">
        <a:spcBef>
          <a:spcPts val="200"/>
        </a:spcBef>
        <a:spcAft>
          <a:spcPts val="200"/>
        </a:spcAft>
        <a:buClr>
          <a:schemeClr val="tx2"/>
        </a:buClr>
        <a:buChar char="•"/>
        <a:defRPr b="0" i="0" kern="1200">
          <a:solidFill>
            <a:srgbClr val="000000"/>
          </a:solidFill>
          <a:latin typeface="Gill Sans MT" panose="020B0502020104020203" pitchFamily="34" charset="77"/>
          <a:ea typeface="+mn-ea"/>
          <a:cs typeface="+mn-cs"/>
        </a:defRPr>
      </a:lvl2pPr>
      <a:lvl3pPr marL="1077913" indent="-303213" algn="l" defTabSz="901700" rtl="0" eaLnBrk="0" fontAlgn="base" hangingPunct="0">
        <a:spcBef>
          <a:spcPts val="200"/>
        </a:spcBef>
        <a:spcAft>
          <a:spcPts val="200"/>
        </a:spcAft>
        <a:buClr>
          <a:schemeClr val="tx2"/>
        </a:buClr>
        <a:buFont typeface="Arial" panose="020B0604020202020204" pitchFamily="34" charset="0"/>
        <a:buChar char="–"/>
        <a:defRPr b="0" i="0" kern="1200">
          <a:solidFill>
            <a:srgbClr val="000000"/>
          </a:solidFill>
          <a:latin typeface="Gill Sans MT" panose="020B0502020104020203" pitchFamily="34" charset="77"/>
          <a:ea typeface="+mn-ea"/>
          <a:cs typeface="+mn-cs"/>
        </a:defRPr>
      </a:lvl3pPr>
      <a:lvl4pPr marL="1438275" indent="-246063" algn="l" defTabSz="901700" rtl="0" eaLnBrk="0" fontAlgn="base" hangingPunct="0">
        <a:spcBef>
          <a:spcPts val="200"/>
        </a:spcBef>
        <a:spcAft>
          <a:spcPts val="200"/>
        </a:spcAft>
        <a:buClr>
          <a:schemeClr val="tx2"/>
        </a:buClr>
        <a:buFont typeface="Franklin Gothic Book" panose="020B0503020102020204" pitchFamily="34" charset="0"/>
        <a:buChar char="○"/>
        <a:defRPr sz="1600" b="0" i="0" kern="1200">
          <a:solidFill>
            <a:srgbClr val="000000"/>
          </a:solidFill>
          <a:latin typeface="Gill Sans MT" panose="020B0502020104020203" pitchFamily="34" charset="77"/>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b="0" i="0" kern="1200">
          <a:solidFill>
            <a:srgbClr val="000000"/>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batemanhornecenter.org/providers/long-covid/" TargetMode="External"/><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www.ldnresearchtrust.org/" TargetMode="Externa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http://www.ldnresearchtrust.org/"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urldefense.com/v3/__Https:/www.practicalpainmanagement.com/treatments/pharmacological/non-opioids/use-low-dose-naltrexone-management-chronic-pain__;!!K-Hz7m0Vt54!gS705QiI4m2NxMEungw5b-unEVjv9GcG3x8Yny4kfBghP9pyKxti00hRkvAsijbl8jIIrqX0XWFb7k1j$" TargetMode="External"/><Relationship Id="rId7" Type="http://schemas.openxmlformats.org/officeDocument/2006/relationships/image" Target="../media/image36.svg"/><Relationship Id="rId2" Type="http://schemas.openxmlformats.org/officeDocument/2006/relationships/hyperlink" Target="https://urldefense.com/v3/__Https:/www.npr.org/sections/health-shots/2019/09/23/741783834/in-tiny-doses-an-addiction-medication-moonlights-as-a-treatment-for-chronic-pain__;!!K-Hz7m0Vt54!gS705QiI4m2NxMEungw5b-unEVjv9GcG3x8Yny4kfBghP9pyKxti00hRkvAsijbl8jIIrqX0XWg1_0MI$" TargetMode="Externa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mailto:achoprag@uw.edu"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mailto:friedlyj@uw.edu"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281" y="2193658"/>
            <a:ext cx="9321843" cy="1967323"/>
          </a:xfrm>
        </p:spPr>
        <p:txBody>
          <a:bodyPr>
            <a:normAutofit fontScale="90000"/>
          </a:bodyPr>
          <a:lstStyle/>
          <a:p>
            <a:r>
              <a:rPr lang="en-US" sz="5300" b="0" i="0" u="none" strike="noStrike" dirty="0">
                <a:effectLst/>
                <a:latin typeface="Calibri" panose="020F0502020204030204" pitchFamily="34" charset="0"/>
              </a:rPr>
              <a:t>Caring for patients with Post COVID conditions: Current Evidence and Clinical Practice</a:t>
            </a:r>
            <a:br>
              <a:rPr lang="en-US" dirty="0">
                <a:solidFill>
                  <a:srgbClr val="000000"/>
                </a:solidFill>
              </a:rPr>
            </a:br>
            <a:br>
              <a:rPr lang="en-US" dirty="0"/>
            </a:br>
            <a:endParaRPr lang="en-US" dirty="0"/>
          </a:p>
        </p:txBody>
      </p:sp>
      <p:sp>
        <p:nvSpPr>
          <p:cNvPr id="4" name="Text Placeholder 3"/>
          <p:cNvSpPr>
            <a:spLocks noGrp="1"/>
          </p:cNvSpPr>
          <p:nvPr>
            <p:ph type="body" sz="quarter" idx="12"/>
          </p:nvPr>
        </p:nvSpPr>
        <p:spPr>
          <a:xfrm>
            <a:off x="385281" y="5701811"/>
            <a:ext cx="8842883" cy="435585"/>
          </a:xfrm>
        </p:spPr>
        <p:txBody>
          <a:bodyPr/>
          <a:lstStyle/>
          <a:p>
            <a:r>
              <a:rPr lang="en-US" sz="2400" dirty="0"/>
              <a:t>November 3, 2023</a:t>
            </a:r>
          </a:p>
        </p:txBody>
      </p:sp>
      <p:sp>
        <p:nvSpPr>
          <p:cNvPr id="6" name="TextBox 5">
            <a:extLst>
              <a:ext uri="{FF2B5EF4-FFF2-40B4-BE49-F238E27FC236}">
                <a16:creationId xmlns:a16="http://schemas.microsoft.com/office/drawing/2014/main" id="{D78A8649-45D3-C942-822A-5F9E26DF5A26}"/>
              </a:ext>
            </a:extLst>
          </p:cNvPr>
          <p:cNvSpPr txBox="1"/>
          <p:nvPr/>
        </p:nvSpPr>
        <p:spPr>
          <a:xfrm>
            <a:off x="131425" y="3367668"/>
            <a:ext cx="11806719" cy="2308324"/>
          </a:xfrm>
          <a:prstGeom prst="rect">
            <a:avLst/>
          </a:prstGeom>
          <a:noFill/>
        </p:spPr>
        <p:txBody>
          <a:bodyPr wrap="square" rtlCol="0">
            <a:spAutoFit/>
          </a:bodyPr>
          <a:lstStyle/>
          <a:p>
            <a:pPr marL="571500" lvl="1" indent="0">
              <a:buNone/>
            </a:pPr>
            <a:endParaRPr lang="en-US" sz="2800" dirty="0">
              <a:latin typeface="Gill Sans MT" panose="020B0502020104020203" pitchFamily="34" charset="77"/>
              <a:ea typeface="ＭＳ Ｐゴシック" panose="020B0600070205080204" pitchFamily="34" charset="-128"/>
              <a:cs typeface="Calibri" panose="020F0502020204030204" pitchFamily="34" charset="0"/>
            </a:endParaRPr>
          </a:p>
          <a:p>
            <a:pPr marL="228600" indent="0">
              <a:buNone/>
            </a:pPr>
            <a:r>
              <a:rPr lang="en-US" sz="2900" dirty="0">
                <a:solidFill>
                  <a:schemeClr val="bg1"/>
                </a:solidFill>
                <a:latin typeface="Gill Sans MT" panose="020B0502020104020203" pitchFamily="34" charset="77"/>
                <a:cs typeface="Calibri" panose="020F0502020204030204" pitchFamily="34" charset="0"/>
              </a:rPr>
              <a:t>Janna </a:t>
            </a:r>
            <a:r>
              <a:rPr lang="en-US" sz="2900" dirty="0" err="1">
                <a:solidFill>
                  <a:schemeClr val="bg1"/>
                </a:solidFill>
                <a:latin typeface="Gill Sans MT" panose="020B0502020104020203" pitchFamily="34" charset="77"/>
                <a:cs typeface="Calibri" panose="020F0502020204030204" pitchFamily="34" charset="0"/>
              </a:rPr>
              <a:t>Friedly</a:t>
            </a:r>
            <a:r>
              <a:rPr lang="en-US" sz="2900" dirty="0">
                <a:solidFill>
                  <a:schemeClr val="bg1"/>
                </a:solidFill>
                <a:latin typeface="Gill Sans MT" panose="020B0502020104020203" pitchFamily="34" charset="77"/>
                <a:cs typeface="Calibri" panose="020F0502020204030204" pitchFamily="34" charset="0"/>
              </a:rPr>
              <a:t>, MD, MPH </a:t>
            </a:r>
          </a:p>
          <a:p>
            <a:pPr marL="228600" indent="0">
              <a:buNone/>
            </a:pPr>
            <a:r>
              <a:rPr lang="en-US" sz="2900" dirty="0">
                <a:solidFill>
                  <a:schemeClr val="bg1"/>
                </a:solidFill>
                <a:latin typeface="Gill Sans MT" panose="020B0502020104020203" pitchFamily="34" charset="77"/>
                <a:cs typeface="Calibri" panose="020F0502020204030204" pitchFamily="34" charset="0"/>
              </a:rPr>
              <a:t>Professor and Chair</a:t>
            </a:r>
          </a:p>
          <a:p>
            <a:pPr marL="228600" indent="0">
              <a:buNone/>
            </a:pPr>
            <a:r>
              <a:rPr lang="en-US" sz="2900" dirty="0">
                <a:solidFill>
                  <a:schemeClr val="bg1"/>
                </a:solidFill>
                <a:latin typeface="Gill Sans MT" panose="020B0502020104020203" pitchFamily="34" charset="77"/>
                <a:cs typeface="Calibri" panose="020F0502020204030204" pitchFamily="34" charset="0"/>
              </a:rPr>
              <a:t>Department of Rehabilitation Medicine, University of Washington</a:t>
            </a:r>
          </a:p>
          <a:p>
            <a:pPr marL="228600" indent="0">
              <a:buNone/>
            </a:pPr>
            <a:r>
              <a:rPr lang="en-US" sz="2900" dirty="0">
                <a:solidFill>
                  <a:schemeClr val="bg1"/>
                </a:solidFill>
                <a:latin typeface="Gill Sans MT" panose="020B0502020104020203" pitchFamily="34" charset="77"/>
                <a:cs typeface="Calibri" panose="020F0502020204030204" pitchFamily="34" charset="0"/>
              </a:rPr>
              <a:t>Executive Director, UW Post-COVID Rehabilitation and Recovery Clinic</a:t>
            </a:r>
            <a:endParaRPr lang="en-US" dirty="0">
              <a:solidFill>
                <a:schemeClr val="bg1"/>
              </a:solidFill>
              <a:latin typeface="Gill Sans MT" panose="020B0502020104020203" pitchFamily="34" charset="77"/>
            </a:endParaRPr>
          </a:p>
        </p:txBody>
      </p:sp>
      <p:pic>
        <p:nvPicPr>
          <p:cNvPr id="3" name="Picture 2">
            <a:extLst>
              <a:ext uri="{FF2B5EF4-FFF2-40B4-BE49-F238E27FC236}">
                <a16:creationId xmlns:a16="http://schemas.microsoft.com/office/drawing/2014/main" id="{A6FCF6C5-FDB8-EEAE-5FCA-B2765E7D0232}"/>
              </a:ext>
            </a:extLst>
          </p:cNvPr>
          <p:cNvPicPr>
            <a:picLocks noChangeAspect="1"/>
          </p:cNvPicPr>
          <p:nvPr/>
        </p:nvPicPr>
        <p:blipFill>
          <a:blip r:embed="rId3"/>
          <a:stretch>
            <a:fillRect/>
          </a:stretch>
        </p:blipFill>
        <p:spPr>
          <a:xfrm>
            <a:off x="9453267" y="0"/>
            <a:ext cx="2738733" cy="1967323"/>
          </a:xfrm>
          <a:prstGeom prst="rect">
            <a:avLst/>
          </a:prstGeom>
        </p:spPr>
      </p:pic>
    </p:spTree>
    <p:extLst>
      <p:ext uri="{BB962C8B-B14F-4D97-AF65-F5344CB8AC3E}">
        <p14:creationId xmlns:p14="http://schemas.microsoft.com/office/powerpoint/2010/main" val="274236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871D508-325B-E448-AABB-B69ADA3DFF8A}"/>
              </a:ext>
            </a:extLst>
          </p:cNvPr>
          <p:cNvSpPr/>
          <p:nvPr/>
        </p:nvSpPr>
        <p:spPr>
          <a:xfrm>
            <a:off x="141315" y="3418999"/>
            <a:ext cx="1705740"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Cough</a:t>
            </a:r>
          </a:p>
        </p:txBody>
      </p:sp>
      <p:sp>
        <p:nvSpPr>
          <p:cNvPr id="3" name="Oval 2">
            <a:extLst>
              <a:ext uri="{FF2B5EF4-FFF2-40B4-BE49-F238E27FC236}">
                <a16:creationId xmlns:a16="http://schemas.microsoft.com/office/drawing/2014/main" id="{0559227F-11C3-D34B-87DE-4E6354712FCB}"/>
              </a:ext>
            </a:extLst>
          </p:cNvPr>
          <p:cNvSpPr/>
          <p:nvPr/>
        </p:nvSpPr>
        <p:spPr>
          <a:xfrm>
            <a:off x="3017783" y="3464722"/>
            <a:ext cx="1561250" cy="8378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Nausea</a:t>
            </a:r>
          </a:p>
        </p:txBody>
      </p:sp>
      <p:sp>
        <p:nvSpPr>
          <p:cNvPr id="4" name="Oval 3">
            <a:extLst>
              <a:ext uri="{FF2B5EF4-FFF2-40B4-BE49-F238E27FC236}">
                <a16:creationId xmlns:a16="http://schemas.microsoft.com/office/drawing/2014/main" id="{BB388F19-D687-7143-9D2D-FF707CCA241A}"/>
              </a:ext>
            </a:extLst>
          </p:cNvPr>
          <p:cNvSpPr/>
          <p:nvPr/>
        </p:nvSpPr>
        <p:spPr>
          <a:xfrm>
            <a:off x="5892523" y="1439970"/>
            <a:ext cx="2785827"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Hormonal imbalance</a:t>
            </a:r>
          </a:p>
        </p:txBody>
      </p:sp>
      <p:sp>
        <p:nvSpPr>
          <p:cNvPr id="5" name="Oval 4">
            <a:extLst>
              <a:ext uri="{FF2B5EF4-FFF2-40B4-BE49-F238E27FC236}">
                <a16:creationId xmlns:a16="http://schemas.microsoft.com/office/drawing/2014/main" id="{413A4CE7-020D-7044-BB16-AACD7FA52176}"/>
              </a:ext>
            </a:extLst>
          </p:cNvPr>
          <p:cNvSpPr/>
          <p:nvPr/>
        </p:nvSpPr>
        <p:spPr>
          <a:xfrm>
            <a:off x="2338641" y="1480027"/>
            <a:ext cx="2073584"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Shortness of breath</a:t>
            </a:r>
          </a:p>
        </p:txBody>
      </p:sp>
      <p:sp>
        <p:nvSpPr>
          <p:cNvPr id="6" name="Oval 5">
            <a:extLst>
              <a:ext uri="{FF2B5EF4-FFF2-40B4-BE49-F238E27FC236}">
                <a16:creationId xmlns:a16="http://schemas.microsoft.com/office/drawing/2014/main" id="{1751F5A9-064C-7D46-BF86-B896EA689843}"/>
              </a:ext>
            </a:extLst>
          </p:cNvPr>
          <p:cNvSpPr/>
          <p:nvPr/>
        </p:nvSpPr>
        <p:spPr>
          <a:xfrm>
            <a:off x="2982444" y="4371532"/>
            <a:ext cx="8593628"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Body aches</a:t>
            </a:r>
          </a:p>
        </p:txBody>
      </p:sp>
      <p:sp>
        <p:nvSpPr>
          <p:cNvPr id="7" name="Oval 6">
            <a:extLst>
              <a:ext uri="{FF2B5EF4-FFF2-40B4-BE49-F238E27FC236}">
                <a16:creationId xmlns:a16="http://schemas.microsoft.com/office/drawing/2014/main" id="{AA3D2D81-E9CE-FA48-BF61-A3F800D32529}"/>
              </a:ext>
            </a:extLst>
          </p:cNvPr>
          <p:cNvSpPr/>
          <p:nvPr/>
        </p:nvSpPr>
        <p:spPr>
          <a:xfrm>
            <a:off x="1011875" y="5223076"/>
            <a:ext cx="9903768"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Pain</a:t>
            </a:r>
          </a:p>
        </p:txBody>
      </p:sp>
      <p:sp>
        <p:nvSpPr>
          <p:cNvPr id="8" name="Oval 7">
            <a:extLst>
              <a:ext uri="{FF2B5EF4-FFF2-40B4-BE49-F238E27FC236}">
                <a16:creationId xmlns:a16="http://schemas.microsoft.com/office/drawing/2014/main" id="{3E54AD80-2E6D-1A44-94D7-E3F1D71DCE64}"/>
              </a:ext>
            </a:extLst>
          </p:cNvPr>
          <p:cNvSpPr/>
          <p:nvPr/>
        </p:nvSpPr>
        <p:spPr>
          <a:xfrm>
            <a:off x="4532327" y="3555951"/>
            <a:ext cx="5368989"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Headaches/Migraine</a:t>
            </a:r>
          </a:p>
        </p:txBody>
      </p:sp>
      <p:sp>
        <p:nvSpPr>
          <p:cNvPr id="9" name="Oval 8">
            <a:extLst>
              <a:ext uri="{FF2B5EF4-FFF2-40B4-BE49-F238E27FC236}">
                <a16:creationId xmlns:a16="http://schemas.microsoft.com/office/drawing/2014/main" id="{2F682182-C2D5-C646-98C0-BAA7A54DFA03}"/>
              </a:ext>
            </a:extLst>
          </p:cNvPr>
          <p:cNvSpPr/>
          <p:nvPr/>
        </p:nvSpPr>
        <p:spPr>
          <a:xfrm>
            <a:off x="10551544" y="1705645"/>
            <a:ext cx="1677997"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Gill Sans MT" panose="020B0502020104020203" pitchFamily="34" charset="77"/>
              </a:rPr>
              <a:t>Brain fog</a:t>
            </a:r>
          </a:p>
        </p:txBody>
      </p:sp>
      <p:sp>
        <p:nvSpPr>
          <p:cNvPr id="10" name="Oval 9">
            <a:extLst>
              <a:ext uri="{FF2B5EF4-FFF2-40B4-BE49-F238E27FC236}">
                <a16:creationId xmlns:a16="http://schemas.microsoft.com/office/drawing/2014/main" id="{BE2DA2E0-0B1B-864D-9BD9-800DA61F124B}"/>
              </a:ext>
            </a:extLst>
          </p:cNvPr>
          <p:cNvSpPr/>
          <p:nvPr/>
        </p:nvSpPr>
        <p:spPr>
          <a:xfrm>
            <a:off x="7889535" y="2031456"/>
            <a:ext cx="2546154"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Dizziness</a:t>
            </a:r>
          </a:p>
        </p:txBody>
      </p:sp>
      <p:sp>
        <p:nvSpPr>
          <p:cNvPr id="11" name="Oval 10">
            <a:extLst>
              <a:ext uri="{FF2B5EF4-FFF2-40B4-BE49-F238E27FC236}">
                <a16:creationId xmlns:a16="http://schemas.microsoft.com/office/drawing/2014/main" id="{3F29F729-7CA5-234E-8A82-E72FAFD7A3E4}"/>
              </a:ext>
            </a:extLst>
          </p:cNvPr>
          <p:cNvSpPr/>
          <p:nvPr/>
        </p:nvSpPr>
        <p:spPr>
          <a:xfrm>
            <a:off x="9851156" y="3896555"/>
            <a:ext cx="2284990"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GI symptoms</a:t>
            </a:r>
          </a:p>
        </p:txBody>
      </p:sp>
      <p:sp>
        <p:nvSpPr>
          <p:cNvPr id="12" name="Oval 11">
            <a:extLst>
              <a:ext uri="{FF2B5EF4-FFF2-40B4-BE49-F238E27FC236}">
                <a16:creationId xmlns:a16="http://schemas.microsoft.com/office/drawing/2014/main" id="{06057E9F-3D02-7941-A0BE-8FB11E197740}"/>
              </a:ext>
            </a:extLst>
          </p:cNvPr>
          <p:cNvSpPr/>
          <p:nvPr/>
        </p:nvSpPr>
        <p:spPr>
          <a:xfrm>
            <a:off x="8448046" y="4467509"/>
            <a:ext cx="2158263"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HR/BP instability</a:t>
            </a:r>
          </a:p>
        </p:txBody>
      </p:sp>
      <p:sp>
        <p:nvSpPr>
          <p:cNvPr id="13" name="Rounded Rectangle 12">
            <a:extLst>
              <a:ext uri="{FF2B5EF4-FFF2-40B4-BE49-F238E27FC236}">
                <a16:creationId xmlns:a16="http://schemas.microsoft.com/office/drawing/2014/main" id="{306BACDD-1654-7F41-BAD4-C2D8A256E8B0}"/>
              </a:ext>
            </a:extLst>
          </p:cNvPr>
          <p:cNvSpPr/>
          <p:nvPr/>
        </p:nvSpPr>
        <p:spPr>
          <a:xfrm>
            <a:off x="4551056" y="876425"/>
            <a:ext cx="2546154" cy="57912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Gill Sans MT" panose="020B0502020104020203" pitchFamily="34" charset="77"/>
              </a:rPr>
              <a:t>Inflammation</a:t>
            </a:r>
          </a:p>
        </p:txBody>
      </p:sp>
      <p:sp>
        <p:nvSpPr>
          <p:cNvPr id="14" name="Rounded Rectangle 13">
            <a:extLst>
              <a:ext uri="{FF2B5EF4-FFF2-40B4-BE49-F238E27FC236}">
                <a16:creationId xmlns:a16="http://schemas.microsoft.com/office/drawing/2014/main" id="{980EE1A8-8056-DC46-B288-2AACECB9EAC0}"/>
              </a:ext>
            </a:extLst>
          </p:cNvPr>
          <p:cNvSpPr/>
          <p:nvPr/>
        </p:nvSpPr>
        <p:spPr>
          <a:xfrm>
            <a:off x="386352" y="873535"/>
            <a:ext cx="2546154" cy="61191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Gill Sans MT" panose="020B0502020104020203" pitchFamily="34" charset="77"/>
              </a:rPr>
              <a:t>Disrupted Immunity</a:t>
            </a:r>
          </a:p>
        </p:txBody>
      </p:sp>
      <p:sp>
        <p:nvSpPr>
          <p:cNvPr id="15" name="Rounded Rectangle 14">
            <a:extLst>
              <a:ext uri="{FF2B5EF4-FFF2-40B4-BE49-F238E27FC236}">
                <a16:creationId xmlns:a16="http://schemas.microsoft.com/office/drawing/2014/main" id="{34323458-3287-EB45-B88D-DFE062CD81C4}"/>
              </a:ext>
            </a:extLst>
          </p:cNvPr>
          <p:cNvSpPr/>
          <p:nvPr/>
        </p:nvSpPr>
        <p:spPr>
          <a:xfrm>
            <a:off x="8438677" y="873534"/>
            <a:ext cx="2546154" cy="6064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Gill Sans MT" panose="020B0502020104020203" pitchFamily="34" charset="77"/>
              </a:rPr>
              <a:t>Nervous System Dysfunction</a:t>
            </a:r>
          </a:p>
        </p:txBody>
      </p:sp>
      <p:sp>
        <p:nvSpPr>
          <p:cNvPr id="19" name="Oval 18">
            <a:extLst>
              <a:ext uri="{FF2B5EF4-FFF2-40B4-BE49-F238E27FC236}">
                <a16:creationId xmlns:a16="http://schemas.microsoft.com/office/drawing/2014/main" id="{31CADB69-7D9D-E24C-B1A7-E589C4F8A4FE}"/>
              </a:ext>
            </a:extLst>
          </p:cNvPr>
          <p:cNvSpPr/>
          <p:nvPr/>
        </p:nvSpPr>
        <p:spPr>
          <a:xfrm>
            <a:off x="9529759" y="2535750"/>
            <a:ext cx="1677996" cy="5170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Anxiety</a:t>
            </a:r>
          </a:p>
          <a:p>
            <a:pPr algn="ctr"/>
            <a:endParaRPr lang="en-US" dirty="0">
              <a:latin typeface="Gill Sans MT" panose="020B0502020104020203" pitchFamily="34" charset="77"/>
            </a:endParaRPr>
          </a:p>
        </p:txBody>
      </p:sp>
      <p:sp>
        <p:nvSpPr>
          <p:cNvPr id="20" name="Oval 19">
            <a:extLst>
              <a:ext uri="{FF2B5EF4-FFF2-40B4-BE49-F238E27FC236}">
                <a16:creationId xmlns:a16="http://schemas.microsoft.com/office/drawing/2014/main" id="{60544ABF-4B61-9E44-8B4E-5F1C611F5686}"/>
              </a:ext>
            </a:extLst>
          </p:cNvPr>
          <p:cNvSpPr/>
          <p:nvPr/>
        </p:nvSpPr>
        <p:spPr>
          <a:xfrm>
            <a:off x="867190" y="5817441"/>
            <a:ext cx="10193138"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Gill Sans MT" panose="020B0502020104020203" pitchFamily="34" charset="77"/>
              </a:rPr>
              <a:t>Fatigue</a:t>
            </a:r>
          </a:p>
        </p:txBody>
      </p:sp>
      <p:sp>
        <p:nvSpPr>
          <p:cNvPr id="21" name="Oval 20">
            <a:extLst>
              <a:ext uri="{FF2B5EF4-FFF2-40B4-BE49-F238E27FC236}">
                <a16:creationId xmlns:a16="http://schemas.microsoft.com/office/drawing/2014/main" id="{136F2D20-73D2-3641-B617-F78330BB796D}"/>
              </a:ext>
            </a:extLst>
          </p:cNvPr>
          <p:cNvSpPr/>
          <p:nvPr/>
        </p:nvSpPr>
        <p:spPr>
          <a:xfrm>
            <a:off x="8066982" y="3129248"/>
            <a:ext cx="2397254"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Autonomic nervous system dysregulation</a:t>
            </a:r>
          </a:p>
        </p:txBody>
      </p:sp>
      <p:sp>
        <p:nvSpPr>
          <p:cNvPr id="22" name="Oval 21">
            <a:extLst>
              <a:ext uri="{FF2B5EF4-FFF2-40B4-BE49-F238E27FC236}">
                <a16:creationId xmlns:a16="http://schemas.microsoft.com/office/drawing/2014/main" id="{572A06D5-F7EA-B847-B5F0-3ACB077DBAEF}"/>
              </a:ext>
            </a:extLst>
          </p:cNvPr>
          <p:cNvSpPr/>
          <p:nvPr/>
        </p:nvSpPr>
        <p:spPr>
          <a:xfrm>
            <a:off x="1613580" y="3739917"/>
            <a:ext cx="1658222"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Diarrhea</a:t>
            </a:r>
          </a:p>
        </p:txBody>
      </p:sp>
      <p:sp>
        <p:nvSpPr>
          <p:cNvPr id="23" name="Oval 22">
            <a:extLst>
              <a:ext uri="{FF2B5EF4-FFF2-40B4-BE49-F238E27FC236}">
                <a16:creationId xmlns:a16="http://schemas.microsoft.com/office/drawing/2014/main" id="{4F36514B-5BB0-1146-A6A9-F5A88EBB3715}"/>
              </a:ext>
            </a:extLst>
          </p:cNvPr>
          <p:cNvSpPr/>
          <p:nvPr/>
        </p:nvSpPr>
        <p:spPr>
          <a:xfrm>
            <a:off x="1621935" y="2536466"/>
            <a:ext cx="1483731"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Reflux</a:t>
            </a:r>
          </a:p>
        </p:txBody>
      </p:sp>
      <p:sp>
        <p:nvSpPr>
          <p:cNvPr id="24" name="Oval 23">
            <a:extLst>
              <a:ext uri="{FF2B5EF4-FFF2-40B4-BE49-F238E27FC236}">
                <a16:creationId xmlns:a16="http://schemas.microsoft.com/office/drawing/2014/main" id="{F4DA8A71-28A9-044A-A6D8-93C5966A75EF}"/>
              </a:ext>
            </a:extLst>
          </p:cNvPr>
          <p:cNvSpPr/>
          <p:nvPr/>
        </p:nvSpPr>
        <p:spPr>
          <a:xfrm>
            <a:off x="10368757" y="2925647"/>
            <a:ext cx="1839497"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Depression</a:t>
            </a:r>
          </a:p>
        </p:txBody>
      </p:sp>
      <p:sp>
        <p:nvSpPr>
          <p:cNvPr id="26" name="Oval 25">
            <a:extLst>
              <a:ext uri="{FF2B5EF4-FFF2-40B4-BE49-F238E27FC236}">
                <a16:creationId xmlns:a16="http://schemas.microsoft.com/office/drawing/2014/main" id="{F82BBE35-ADCD-3F42-B458-D5890BF7CE42}"/>
              </a:ext>
            </a:extLst>
          </p:cNvPr>
          <p:cNvSpPr/>
          <p:nvPr/>
        </p:nvSpPr>
        <p:spPr>
          <a:xfrm>
            <a:off x="7979330" y="5869777"/>
            <a:ext cx="2238167"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Decreased endurance</a:t>
            </a:r>
          </a:p>
        </p:txBody>
      </p:sp>
      <p:sp>
        <p:nvSpPr>
          <p:cNvPr id="27" name="Oval 26">
            <a:extLst>
              <a:ext uri="{FF2B5EF4-FFF2-40B4-BE49-F238E27FC236}">
                <a16:creationId xmlns:a16="http://schemas.microsoft.com/office/drawing/2014/main" id="{EBB8AD05-8712-AA43-8A7D-E88173B9BCD7}"/>
              </a:ext>
            </a:extLst>
          </p:cNvPr>
          <p:cNvSpPr/>
          <p:nvPr/>
        </p:nvSpPr>
        <p:spPr>
          <a:xfrm>
            <a:off x="3891194" y="4686696"/>
            <a:ext cx="1483731"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Joint swelling</a:t>
            </a:r>
          </a:p>
        </p:txBody>
      </p:sp>
      <p:sp>
        <p:nvSpPr>
          <p:cNvPr id="28" name="Oval 27">
            <a:extLst>
              <a:ext uri="{FF2B5EF4-FFF2-40B4-BE49-F238E27FC236}">
                <a16:creationId xmlns:a16="http://schemas.microsoft.com/office/drawing/2014/main" id="{AE64F55E-7CE3-9B42-B55A-E18B378F7AC9}"/>
              </a:ext>
            </a:extLst>
          </p:cNvPr>
          <p:cNvSpPr/>
          <p:nvPr/>
        </p:nvSpPr>
        <p:spPr>
          <a:xfrm>
            <a:off x="10665627" y="5373539"/>
            <a:ext cx="1483731"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Memory issues</a:t>
            </a:r>
          </a:p>
        </p:txBody>
      </p:sp>
      <p:sp>
        <p:nvSpPr>
          <p:cNvPr id="29" name="Oval 28">
            <a:extLst>
              <a:ext uri="{FF2B5EF4-FFF2-40B4-BE49-F238E27FC236}">
                <a16:creationId xmlns:a16="http://schemas.microsoft.com/office/drawing/2014/main" id="{0F1C8F16-C28E-E14D-8F00-F9F0A398966A}"/>
              </a:ext>
            </a:extLst>
          </p:cNvPr>
          <p:cNvSpPr/>
          <p:nvPr/>
        </p:nvSpPr>
        <p:spPr>
          <a:xfrm>
            <a:off x="432207" y="4526312"/>
            <a:ext cx="1483731"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Allergic rhinitis</a:t>
            </a:r>
          </a:p>
        </p:txBody>
      </p:sp>
      <p:sp>
        <p:nvSpPr>
          <p:cNvPr id="30" name="Oval 29">
            <a:extLst>
              <a:ext uri="{FF2B5EF4-FFF2-40B4-BE49-F238E27FC236}">
                <a16:creationId xmlns:a16="http://schemas.microsoft.com/office/drawing/2014/main" id="{28833848-43DA-B744-8031-168092D45EE7}"/>
              </a:ext>
            </a:extLst>
          </p:cNvPr>
          <p:cNvSpPr/>
          <p:nvPr/>
        </p:nvSpPr>
        <p:spPr>
          <a:xfrm>
            <a:off x="3067325" y="2568162"/>
            <a:ext cx="1483731"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Sinusitis</a:t>
            </a:r>
          </a:p>
        </p:txBody>
      </p:sp>
      <p:sp>
        <p:nvSpPr>
          <p:cNvPr id="31" name="Oval 30">
            <a:extLst>
              <a:ext uri="{FF2B5EF4-FFF2-40B4-BE49-F238E27FC236}">
                <a16:creationId xmlns:a16="http://schemas.microsoft.com/office/drawing/2014/main" id="{C59DBE39-A42C-C947-9E77-F06B297123AD}"/>
              </a:ext>
            </a:extLst>
          </p:cNvPr>
          <p:cNvSpPr/>
          <p:nvPr/>
        </p:nvSpPr>
        <p:spPr>
          <a:xfrm>
            <a:off x="288897" y="2293578"/>
            <a:ext cx="1483731"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Watery eyes</a:t>
            </a:r>
          </a:p>
        </p:txBody>
      </p:sp>
      <p:sp>
        <p:nvSpPr>
          <p:cNvPr id="32" name="Oval 31">
            <a:extLst>
              <a:ext uri="{FF2B5EF4-FFF2-40B4-BE49-F238E27FC236}">
                <a16:creationId xmlns:a16="http://schemas.microsoft.com/office/drawing/2014/main" id="{D4AF2BC9-FFAF-5F43-AD85-7D004468771B}"/>
              </a:ext>
            </a:extLst>
          </p:cNvPr>
          <p:cNvSpPr/>
          <p:nvPr/>
        </p:nvSpPr>
        <p:spPr>
          <a:xfrm>
            <a:off x="4613963" y="2042711"/>
            <a:ext cx="1867219"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Chest discomfort</a:t>
            </a:r>
          </a:p>
        </p:txBody>
      </p:sp>
      <p:sp>
        <p:nvSpPr>
          <p:cNvPr id="33" name="Oval 32">
            <a:extLst>
              <a:ext uri="{FF2B5EF4-FFF2-40B4-BE49-F238E27FC236}">
                <a16:creationId xmlns:a16="http://schemas.microsoft.com/office/drawing/2014/main" id="{4CE9B98D-B5E9-1345-95B7-8AB8323EF5B6}"/>
              </a:ext>
            </a:extLst>
          </p:cNvPr>
          <p:cNvSpPr/>
          <p:nvPr/>
        </p:nvSpPr>
        <p:spPr>
          <a:xfrm>
            <a:off x="6456874" y="2497960"/>
            <a:ext cx="2368143" cy="9486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ill Sans MT" panose="020B0502020104020203" pitchFamily="34" charset="77"/>
              </a:rPr>
              <a:t>Sleep disturbance</a:t>
            </a:r>
          </a:p>
        </p:txBody>
      </p:sp>
      <p:sp>
        <p:nvSpPr>
          <p:cNvPr id="34" name="Text Placeholder 2">
            <a:extLst>
              <a:ext uri="{FF2B5EF4-FFF2-40B4-BE49-F238E27FC236}">
                <a16:creationId xmlns:a16="http://schemas.microsoft.com/office/drawing/2014/main" id="{33B0A08E-4F8D-2442-B407-091010ECB327}"/>
              </a:ext>
            </a:extLst>
          </p:cNvPr>
          <p:cNvSpPr txBox="1">
            <a:spLocks/>
          </p:cNvSpPr>
          <p:nvPr/>
        </p:nvSpPr>
        <p:spPr>
          <a:xfrm>
            <a:off x="631260" y="69580"/>
            <a:ext cx="10929479" cy="937026"/>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800" b="0" i="0" kern="1200">
                <a:solidFill>
                  <a:srgbClr val="2E2161"/>
                </a:solidFill>
                <a:latin typeface="Calibri Light" charset="0"/>
                <a:ea typeface="Calibri Light" charset="0"/>
                <a:cs typeface="Calibri Light" charset="0"/>
              </a:defRPr>
            </a:lvl1pPr>
          </a:lstStyle>
          <a:p>
            <a:r>
              <a:rPr lang="en-US" dirty="0">
                <a:latin typeface="Gill Sans MT" panose="020B0502020104020203" pitchFamily="34" charset="77"/>
                <a:cs typeface="Calibri" panose="020F0502020204030204" pitchFamily="34" charset="0"/>
              </a:rPr>
              <a:t>Post-Acute Sequelae of COVID (PASC) Symptoms</a:t>
            </a:r>
          </a:p>
        </p:txBody>
      </p:sp>
    </p:spTree>
    <p:extLst>
      <p:ext uri="{BB962C8B-B14F-4D97-AF65-F5344CB8AC3E}">
        <p14:creationId xmlns:p14="http://schemas.microsoft.com/office/powerpoint/2010/main" val="4239720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C5ABB-76C1-D445-9F41-716DE3FAE14E}"/>
              </a:ext>
            </a:extLst>
          </p:cNvPr>
          <p:cNvSpPr>
            <a:spLocks noGrp="1"/>
          </p:cNvSpPr>
          <p:nvPr>
            <p:ph type="body" sz="quarter" idx="13"/>
          </p:nvPr>
        </p:nvSpPr>
        <p:spPr>
          <a:xfrm>
            <a:off x="520118" y="765667"/>
            <a:ext cx="4395300" cy="557106"/>
          </a:xfrm>
        </p:spPr>
        <p:txBody>
          <a:bodyPr>
            <a:normAutofit fontScale="92500"/>
          </a:bodyPr>
          <a:lstStyle/>
          <a:p>
            <a:pPr marL="228600" indent="0">
              <a:buNone/>
            </a:pPr>
            <a:r>
              <a:rPr lang="en-US" dirty="0"/>
              <a:t>Updated Evidence</a:t>
            </a:r>
          </a:p>
        </p:txBody>
      </p:sp>
      <p:pic>
        <p:nvPicPr>
          <p:cNvPr id="5" name="Picture 4">
            <a:extLst>
              <a:ext uri="{FF2B5EF4-FFF2-40B4-BE49-F238E27FC236}">
                <a16:creationId xmlns:a16="http://schemas.microsoft.com/office/drawing/2014/main" id="{D9ED8E41-32A1-0543-8DB7-4CB2E12458CB}"/>
              </a:ext>
            </a:extLst>
          </p:cNvPr>
          <p:cNvPicPr>
            <a:picLocks noChangeAspect="1"/>
          </p:cNvPicPr>
          <p:nvPr/>
        </p:nvPicPr>
        <p:blipFill>
          <a:blip r:embed="rId3"/>
          <a:stretch>
            <a:fillRect/>
          </a:stretch>
        </p:blipFill>
        <p:spPr>
          <a:xfrm>
            <a:off x="5674658" y="1226519"/>
            <a:ext cx="6378387" cy="3587842"/>
          </a:xfrm>
          <a:prstGeom prst="rect">
            <a:avLst/>
          </a:prstGeom>
        </p:spPr>
      </p:pic>
      <p:sp>
        <p:nvSpPr>
          <p:cNvPr id="7" name="Text Placeholder 2">
            <a:extLst>
              <a:ext uri="{FF2B5EF4-FFF2-40B4-BE49-F238E27FC236}">
                <a16:creationId xmlns:a16="http://schemas.microsoft.com/office/drawing/2014/main" id="{6CBB4173-EED0-1FA6-349B-15B66FBE83F9}"/>
              </a:ext>
            </a:extLst>
          </p:cNvPr>
          <p:cNvSpPr txBox="1">
            <a:spLocks/>
          </p:cNvSpPr>
          <p:nvPr/>
        </p:nvSpPr>
        <p:spPr>
          <a:xfrm>
            <a:off x="742022" y="1632919"/>
            <a:ext cx="4810493" cy="3390052"/>
          </a:xfrm>
          <a:prstGeom prst="rect">
            <a:avLst/>
          </a:prstGeom>
        </p:spPr>
        <p:txBody>
          <a:bodyPr vert="horz" lIns="91440" tIns="45720" rIns="91440" bIns="45720" rtlCol="0">
            <a:noAutofit/>
          </a:bodyPr>
          <a:lstStyle>
            <a:lvl1pPr marL="228600" marR="0" indent="-228600" algn="l" defTabSz="914400" rtl="0" eaLnBrk="1" fontAlgn="auto" latinLnBrk="0" hangingPunct="1">
              <a:lnSpc>
                <a:spcPts val="3080"/>
              </a:lnSpc>
              <a:spcBef>
                <a:spcPts val="300"/>
              </a:spcBef>
              <a:spcAft>
                <a:spcPts val="300"/>
              </a:spcAft>
              <a:buClrTx/>
              <a:buSzTx/>
              <a:buFont typeface="Arial" charset="0"/>
              <a:buChar char="•"/>
              <a:tabLst>
                <a:tab pos="1247775" algn="l"/>
              </a:tabLst>
              <a:defRPr lang="en-US" sz="24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vl2pPr marL="692150" indent="-234950" algn="l" defTabSz="914400" rtl="0" eaLnBrk="1" latinLnBrk="0" hangingPunct="1">
              <a:lnSpc>
                <a:spcPct val="90000"/>
              </a:lnSpc>
              <a:spcBef>
                <a:spcPts val="300"/>
              </a:spcBef>
              <a:spcAft>
                <a:spcPts val="300"/>
              </a:spcAft>
              <a:buFont typeface="Arial" charset="0"/>
              <a:buChar char="•"/>
              <a:tabLst/>
              <a:defRPr sz="21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2pPr>
            <a:lvl3pPr marL="1092200" indent="-177800" algn="l" defTabSz="914400" rtl="0" eaLnBrk="1" latinLnBrk="0" hangingPunct="1">
              <a:lnSpc>
                <a:spcPct val="90000"/>
              </a:lnSpc>
              <a:spcBef>
                <a:spcPts val="300"/>
              </a:spcBef>
              <a:spcAft>
                <a:spcPts val="300"/>
              </a:spcAft>
              <a:buFont typeface="Arial" charset="0"/>
              <a:buChar char="•"/>
              <a:tabLst/>
              <a:defRPr sz="18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3pPr>
            <a:lvl4pPr marL="165735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Open Sans" charset="0"/>
                <a:ea typeface="Open Sans" charset="0"/>
                <a:cs typeface="Open Sans" charset="0"/>
              </a:defRPr>
            </a:lvl4pPr>
            <a:lvl5pPr marL="211455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endParaRPr lang="en-US" dirty="0">
              <a:ea typeface="Arial"/>
              <a:sym typeface="Arial"/>
            </a:endParaRPr>
          </a:p>
          <a:p>
            <a:pPr marL="0" indent="0">
              <a:buFont typeface="Arial" charset="0"/>
              <a:buNone/>
            </a:pPr>
            <a:r>
              <a:rPr lang="en-US" dirty="0">
                <a:solidFill>
                  <a:schemeClr val="bg2"/>
                </a:solidFill>
                <a:latin typeface="Söhne"/>
              </a:rPr>
              <a:t>1. Explore the latest research on pathophysiology of Long COVID.</a:t>
            </a:r>
          </a:p>
          <a:p>
            <a:endParaRPr lang="en-US" dirty="0">
              <a:latin typeface="Söhne"/>
            </a:endParaRPr>
          </a:p>
          <a:p>
            <a:pPr marL="0" indent="0">
              <a:buFont typeface="Arial" charset="0"/>
              <a:buNone/>
            </a:pPr>
            <a:r>
              <a:rPr lang="en-US" b="1" dirty="0">
                <a:latin typeface="Söhne"/>
              </a:rPr>
              <a:t>2. Discuss management strategies for Long COVID</a:t>
            </a:r>
            <a:r>
              <a:rPr lang="en-US" b="1" dirty="0">
                <a:solidFill>
                  <a:srgbClr val="374151"/>
                </a:solidFill>
                <a:latin typeface="Söhne"/>
              </a:rPr>
              <a:t>.</a:t>
            </a:r>
          </a:p>
          <a:p>
            <a:endParaRPr lang="en-US" dirty="0">
              <a:ea typeface="Arial"/>
              <a:sym typeface="Arial"/>
            </a:endParaRPr>
          </a:p>
          <a:p>
            <a:pPr marL="0" indent="0">
              <a:buFont typeface="Arial" charset="0"/>
              <a:buNone/>
            </a:pPr>
            <a:endParaRPr lang="en-US" dirty="0">
              <a:ea typeface="Arial"/>
              <a:sym typeface="Arial"/>
            </a:endParaRPr>
          </a:p>
        </p:txBody>
      </p:sp>
    </p:spTree>
    <p:extLst>
      <p:ext uri="{BB962C8B-B14F-4D97-AF65-F5344CB8AC3E}">
        <p14:creationId xmlns:p14="http://schemas.microsoft.com/office/powerpoint/2010/main" val="1234073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1ED3-3FCC-0E14-0E5F-0525D66031EF}"/>
              </a:ext>
            </a:extLst>
          </p:cNvPr>
          <p:cNvSpPr>
            <a:spLocks noGrp="1"/>
          </p:cNvSpPr>
          <p:nvPr>
            <p:ph type="title"/>
          </p:nvPr>
        </p:nvSpPr>
        <p:spPr/>
        <p:txBody>
          <a:bodyPr>
            <a:normAutofit/>
          </a:bodyPr>
          <a:lstStyle/>
          <a:p>
            <a:r>
              <a:rPr lang="en-US" dirty="0"/>
              <a:t>Can Long COVID be treated?</a:t>
            </a:r>
          </a:p>
        </p:txBody>
      </p:sp>
      <p:sp>
        <p:nvSpPr>
          <p:cNvPr id="4" name="Text Placeholder 3">
            <a:extLst>
              <a:ext uri="{FF2B5EF4-FFF2-40B4-BE49-F238E27FC236}">
                <a16:creationId xmlns:a16="http://schemas.microsoft.com/office/drawing/2014/main" id="{6601D2FB-B572-E2D3-159F-D0088EE6D00C}"/>
              </a:ext>
            </a:extLst>
          </p:cNvPr>
          <p:cNvSpPr>
            <a:spLocks noGrp="1"/>
          </p:cNvSpPr>
          <p:nvPr>
            <p:ph type="body" sz="quarter" idx="17"/>
          </p:nvPr>
        </p:nvSpPr>
        <p:spPr>
          <a:xfrm>
            <a:off x="0" y="2616051"/>
            <a:ext cx="10876425" cy="790575"/>
          </a:xfrm>
        </p:spPr>
        <p:txBody>
          <a:bodyPr/>
          <a:lstStyle/>
          <a:p>
            <a:pPr marL="228600" indent="0">
              <a:buNone/>
            </a:pPr>
            <a:r>
              <a:rPr lang="en-US" sz="2400" dirty="0">
                <a:solidFill>
                  <a:schemeClr val="tx1">
                    <a:lumMod val="75000"/>
                  </a:schemeClr>
                </a:solidFill>
                <a:latin typeface="Gill Sans MT" panose="020B0502020104020203" pitchFamily="34" charset="77"/>
              </a:rPr>
              <a:t>No universal treatment of post-COVID symptoms (yet!)</a:t>
            </a:r>
          </a:p>
          <a:p>
            <a:pPr lvl="1"/>
            <a:r>
              <a:rPr lang="en-US" sz="2400" dirty="0">
                <a:solidFill>
                  <a:schemeClr val="tx1">
                    <a:lumMod val="75000"/>
                  </a:schemeClr>
                </a:solidFill>
                <a:latin typeface="Gill Sans MT" panose="020B0502020104020203" pitchFamily="34" charset="77"/>
              </a:rPr>
              <a:t>Patients present very differently, so treatment must be tailored</a:t>
            </a:r>
          </a:p>
          <a:p>
            <a:pPr lvl="1"/>
            <a:endParaRPr lang="en-US" sz="2400" dirty="0">
              <a:solidFill>
                <a:schemeClr val="tx1">
                  <a:lumMod val="75000"/>
                </a:schemeClr>
              </a:solidFill>
              <a:latin typeface="Gill Sans MT" panose="020B0502020104020203" pitchFamily="34" charset="77"/>
            </a:endParaRPr>
          </a:p>
          <a:p>
            <a:pPr lvl="1"/>
            <a:r>
              <a:rPr lang="en-US" dirty="0">
                <a:solidFill>
                  <a:schemeClr val="tx1">
                    <a:lumMod val="75000"/>
                  </a:schemeClr>
                </a:solidFill>
                <a:latin typeface="Gill Sans MT" panose="020B0502020104020203" pitchFamily="34" charset="77"/>
              </a:rPr>
              <a:t>In general, holistic rehabilitation approaches that combine breathing exercises, physical activity/exercise, self-management and behavioral health strategies are more promising than any single medication</a:t>
            </a:r>
            <a:endParaRPr lang="en-US" sz="2400" dirty="0">
              <a:solidFill>
                <a:schemeClr val="tx1">
                  <a:lumMod val="75000"/>
                </a:schemeClr>
              </a:solidFill>
              <a:latin typeface="Gill Sans MT" panose="020B0502020104020203" pitchFamily="34" charset="77"/>
            </a:endParaRPr>
          </a:p>
          <a:p>
            <a:endParaRPr lang="en-US" dirty="0"/>
          </a:p>
        </p:txBody>
      </p:sp>
      <p:pic>
        <p:nvPicPr>
          <p:cNvPr id="3" name="Picture 2">
            <a:extLst>
              <a:ext uri="{FF2B5EF4-FFF2-40B4-BE49-F238E27FC236}">
                <a16:creationId xmlns:a16="http://schemas.microsoft.com/office/drawing/2014/main" id="{73C19A31-11B6-F889-178E-F7C0BE94BA4D}"/>
              </a:ext>
            </a:extLst>
          </p:cNvPr>
          <p:cNvPicPr>
            <a:picLocks noChangeAspect="1"/>
          </p:cNvPicPr>
          <p:nvPr/>
        </p:nvPicPr>
        <p:blipFill>
          <a:blip r:embed="rId2"/>
          <a:stretch>
            <a:fillRect/>
          </a:stretch>
        </p:blipFill>
        <p:spPr>
          <a:xfrm>
            <a:off x="7819698" y="380824"/>
            <a:ext cx="4596634" cy="3070551"/>
          </a:xfrm>
          <a:prstGeom prst="rect">
            <a:avLst/>
          </a:prstGeom>
        </p:spPr>
      </p:pic>
    </p:spTree>
    <p:extLst>
      <p:ext uri="{BB962C8B-B14F-4D97-AF65-F5344CB8AC3E}">
        <p14:creationId xmlns:p14="http://schemas.microsoft.com/office/powerpoint/2010/main" val="290409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3858B8-C0B2-BD4E-8860-6A1FF10B5FD5}"/>
              </a:ext>
            </a:extLst>
          </p:cNvPr>
          <p:cNvSpPr>
            <a:spLocks noGrp="1"/>
          </p:cNvSpPr>
          <p:nvPr>
            <p:ph type="ftr" sz="quarter" idx="11"/>
          </p:nvPr>
        </p:nvSpPr>
        <p:spPr/>
        <p:txBody>
          <a:bodyPr/>
          <a:lstStyle/>
          <a:p>
            <a:endParaRPr lang="en-US" dirty="0"/>
          </a:p>
        </p:txBody>
      </p:sp>
      <p:sp>
        <p:nvSpPr>
          <p:cNvPr id="3" name="TextBox 2">
            <a:extLst>
              <a:ext uri="{FF2B5EF4-FFF2-40B4-BE49-F238E27FC236}">
                <a16:creationId xmlns:a16="http://schemas.microsoft.com/office/drawing/2014/main" id="{35D53CC6-A978-D040-95F1-8AFCE8FE9426}"/>
              </a:ext>
            </a:extLst>
          </p:cNvPr>
          <p:cNvSpPr txBox="1"/>
          <p:nvPr/>
        </p:nvSpPr>
        <p:spPr>
          <a:xfrm>
            <a:off x="380572" y="136736"/>
            <a:ext cx="8487388" cy="646331"/>
          </a:xfrm>
          <a:prstGeom prst="rect">
            <a:avLst/>
          </a:prstGeom>
          <a:noFill/>
        </p:spPr>
        <p:txBody>
          <a:bodyPr wrap="none" rtlCol="0">
            <a:spAutoFit/>
          </a:bodyPr>
          <a:lstStyle/>
          <a:p>
            <a:r>
              <a:rPr lang="en-US" sz="3600" dirty="0">
                <a:latin typeface="Gill Sans MT" panose="020B0502020104020203" pitchFamily="34" charset="77"/>
              </a:rPr>
              <a:t>Ongoing Treatment Studies: </a:t>
            </a:r>
            <a:r>
              <a:rPr lang="en-US" sz="3600" dirty="0" err="1">
                <a:latin typeface="Gill Sans MT" panose="020B0502020104020203" pitchFamily="34" charset="77"/>
              </a:rPr>
              <a:t>clinicaltrials.gov</a:t>
            </a:r>
            <a:endParaRPr lang="en-US" sz="3600" dirty="0">
              <a:latin typeface="Gill Sans MT" panose="020B0502020104020203" pitchFamily="34" charset="77"/>
            </a:endParaRPr>
          </a:p>
        </p:txBody>
      </p:sp>
      <p:sp>
        <p:nvSpPr>
          <p:cNvPr id="4" name="TextBox 3">
            <a:extLst>
              <a:ext uri="{FF2B5EF4-FFF2-40B4-BE49-F238E27FC236}">
                <a16:creationId xmlns:a16="http://schemas.microsoft.com/office/drawing/2014/main" id="{5AA9FF8B-8D45-0B43-AD18-9BCDE2DF360F}"/>
              </a:ext>
            </a:extLst>
          </p:cNvPr>
          <p:cNvSpPr txBox="1"/>
          <p:nvPr/>
        </p:nvSpPr>
        <p:spPr>
          <a:xfrm>
            <a:off x="388939" y="930111"/>
            <a:ext cx="6341504" cy="6247864"/>
          </a:xfrm>
          <a:prstGeom prst="rect">
            <a:avLst/>
          </a:prstGeom>
          <a:noFill/>
        </p:spPr>
        <p:txBody>
          <a:bodyPr wrap="square" rtlCol="0">
            <a:spAutoFit/>
          </a:bodyPr>
          <a:lstStyle/>
          <a:p>
            <a:r>
              <a:rPr lang="en-US" sz="2000" dirty="0">
                <a:latin typeface="Gill Sans MT" panose="020B0502020104020203" pitchFamily="34" charset="77"/>
              </a:rPr>
              <a:t>Curcumin/Boswellia/Serrata/Ascorbic Acid</a:t>
            </a:r>
          </a:p>
          <a:p>
            <a:r>
              <a:rPr lang="en-US" sz="2000" dirty="0">
                <a:latin typeface="Gill Sans MT" panose="020B0502020104020203" pitchFamily="34" charset="77"/>
              </a:rPr>
              <a:t>Monoclonal Ab </a:t>
            </a:r>
            <a:r>
              <a:rPr lang="en-US" sz="2000" dirty="0" err="1">
                <a:latin typeface="Gill Sans MT" panose="020B0502020104020203" pitchFamily="34" charset="77"/>
              </a:rPr>
              <a:t>tx</a:t>
            </a:r>
            <a:endParaRPr lang="en-US" sz="2000" dirty="0">
              <a:latin typeface="Gill Sans MT" panose="020B0502020104020203" pitchFamily="34" charset="77"/>
            </a:endParaRPr>
          </a:p>
          <a:p>
            <a:r>
              <a:rPr lang="en-US" sz="2000" dirty="0" err="1">
                <a:latin typeface="Gill Sans MT" panose="020B0502020104020203" pitchFamily="34" charset="77"/>
              </a:rPr>
              <a:t>Paxlovid</a:t>
            </a:r>
            <a:endParaRPr lang="en-US" sz="2000" dirty="0">
              <a:latin typeface="Gill Sans MT" panose="020B0502020104020203" pitchFamily="34" charset="77"/>
            </a:endParaRPr>
          </a:p>
          <a:p>
            <a:r>
              <a:rPr lang="en-US" sz="2000" dirty="0">
                <a:latin typeface="Gill Sans MT" panose="020B0502020104020203" pitchFamily="34" charset="77"/>
              </a:rPr>
              <a:t>Homeopathic </a:t>
            </a:r>
            <a:r>
              <a:rPr lang="en-US" sz="2000" dirty="0" err="1">
                <a:latin typeface="Gill Sans MT" panose="020B0502020104020203" pitchFamily="34" charset="77"/>
              </a:rPr>
              <a:t>tx</a:t>
            </a:r>
            <a:endParaRPr lang="en-US" sz="2000" dirty="0">
              <a:latin typeface="Gill Sans MT" panose="020B0502020104020203" pitchFamily="34" charset="77"/>
            </a:endParaRPr>
          </a:p>
          <a:p>
            <a:r>
              <a:rPr lang="en-US" sz="2000" dirty="0" err="1">
                <a:latin typeface="Gill Sans MT" panose="020B0502020104020203" pitchFamily="34" charset="77"/>
              </a:rPr>
              <a:t>Prospekta</a:t>
            </a:r>
            <a:endParaRPr lang="en-US" sz="2000" dirty="0">
              <a:latin typeface="Gill Sans MT" panose="020B0502020104020203" pitchFamily="34" charset="77"/>
            </a:endParaRPr>
          </a:p>
          <a:p>
            <a:r>
              <a:rPr lang="en-US" sz="2000" dirty="0">
                <a:latin typeface="Gill Sans MT" panose="020B0502020104020203" pitchFamily="34" charset="77"/>
              </a:rPr>
              <a:t>Lyt-100 - </a:t>
            </a:r>
            <a:r>
              <a:rPr lang="en-US" sz="2000" dirty="0" err="1">
                <a:latin typeface="Gill Sans MT" panose="020B0502020104020203" pitchFamily="34" charset="77"/>
              </a:rPr>
              <a:t>Deupirfenidone</a:t>
            </a:r>
            <a:endParaRPr lang="en-US" sz="2000" dirty="0">
              <a:latin typeface="Gill Sans MT" panose="020B0502020104020203" pitchFamily="34" charset="77"/>
            </a:endParaRPr>
          </a:p>
          <a:p>
            <a:r>
              <a:rPr lang="en-US" sz="2000" dirty="0">
                <a:latin typeface="Gill Sans MT" panose="020B0502020104020203" pitchFamily="34" charset="77"/>
              </a:rPr>
              <a:t>TENS</a:t>
            </a:r>
          </a:p>
          <a:p>
            <a:r>
              <a:rPr lang="en-US" sz="2000" dirty="0" err="1">
                <a:latin typeface="Gill Sans MT" panose="020B0502020104020203" pitchFamily="34" charset="77"/>
              </a:rPr>
              <a:t>tDCS</a:t>
            </a:r>
            <a:endParaRPr lang="en-US" sz="2000" dirty="0">
              <a:latin typeface="Gill Sans MT" panose="020B0502020104020203" pitchFamily="34" charset="77"/>
            </a:endParaRPr>
          </a:p>
          <a:p>
            <a:r>
              <a:rPr lang="en-US" sz="2000" dirty="0">
                <a:latin typeface="Gill Sans MT" panose="020B0502020104020203" pitchFamily="34" charset="77"/>
              </a:rPr>
              <a:t>Vitamin C drops</a:t>
            </a:r>
          </a:p>
          <a:p>
            <a:r>
              <a:rPr lang="en-US" sz="2000" dirty="0">
                <a:latin typeface="Gill Sans MT" panose="020B0502020104020203" pitchFamily="34" charset="77"/>
              </a:rPr>
              <a:t>Inspiratory muscle Training</a:t>
            </a:r>
          </a:p>
          <a:p>
            <a:r>
              <a:rPr lang="en-US" sz="2000" dirty="0">
                <a:latin typeface="Gill Sans MT" panose="020B0502020104020203" pitchFamily="34" charset="77"/>
              </a:rPr>
              <a:t>Physical Training</a:t>
            </a:r>
          </a:p>
          <a:p>
            <a:r>
              <a:rPr lang="en-US" sz="2000" dirty="0">
                <a:latin typeface="Gill Sans MT" panose="020B0502020104020203" pitchFamily="34" charset="77"/>
              </a:rPr>
              <a:t>Cardiopulmonary rehab</a:t>
            </a:r>
          </a:p>
          <a:p>
            <a:r>
              <a:rPr lang="en-US" sz="2000" dirty="0">
                <a:latin typeface="Gill Sans MT" panose="020B0502020104020203" pitchFamily="34" charset="77"/>
              </a:rPr>
              <a:t>AXA1125 – oral amino acid mixture</a:t>
            </a:r>
          </a:p>
          <a:p>
            <a:r>
              <a:rPr lang="en-US" sz="2000" dirty="0">
                <a:latin typeface="Gill Sans MT" panose="020B0502020104020203" pitchFamily="34" charset="77"/>
              </a:rPr>
              <a:t>CBDRA60 – cannabidiol/Gigartina red algae</a:t>
            </a:r>
          </a:p>
          <a:p>
            <a:r>
              <a:rPr lang="en-US" sz="2000" dirty="0">
                <a:latin typeface="Gill Sans MT" panose="020B0502020104020203" pitchFamily="34" charset="77"/>
              </a:rPr>
              <a:t>COVI-MS – stem cell </a:t>
            </a:r>
            <a:r>
              <a:rPr lang="en-US" sz="2000" dirty="0" err="1">
                <a:latin typeface="Gill Sans MT" panose="020B0502020104020203" pitchFamily="34" charset="77"/>
              </a:rPr>
              <a:t>tx</a:t>
            </a:r>
            <a:endParaRPr lang="en-US" sz="2000" dirty="0">
              <a:latin typeface="Gill Sans MT" panose="020B0502020104020203" pitchFamily="34" charset="77"/>
            </a:endParaRPr>
          </a:p>
          <a:p>
            <a:r>
              <a:rPr lang="en-US" sz="2000" dirty="0" err="1">
                <a:latin typeface="Gill Sans MT" panose="020B0502020104020203" pitchFamily="34" charset="77"/>
              </a:rPr>
              <a:t>ExoFlo</a:t>
            </a:r>
            <a:r>
              <a:rPr lang="en-US" sz="2000" dirty="0">
                <a:latin typeface="Gill Sans MT" panose="020B0502020104020203" pitchFamily="34" charset="77"/>
              </a:rPr>
              <a:t> – stem cell infusion</a:t>
            </a:r>
          </a:p>
          <a:p>
            <a:r>
              <a:rPr lang="en-US" sz="2000" dirty="0">
                <a:latin typeface="Gill Sans MT" panose="020B0502020104020203" pitchFamily="34" charset="77"/>
              </a:rPr>
              <a:t>Enhanced external </a:t>
            </a:r>
            <a:r>
              <a:rPr lang="en-US" sz="2000" dirty="0" err="1">
                <a:latin typeface="Gill Sans MT" panose="020B0502020104020203" pitchFamily="34" charset="77"/>
              </a:rPr>
              <a:t>counterpulsation</a:t>
            </a:r>
            <a:endParaRPr lang="en-US" sz="2000" dirty="0">
              <a:latin typeface="Gill Sans MT" panose="020B0502020104020203" pitchFamily="34" charset="77"/>
            </a:endParaRPr>
          </a:p>
          <a:p>
            <a:r>
              <a:rPr lang="en-US" sz="2000" dirty="0" err="1">
                <a:latin typeface="Gill Sans MT" panose="020B0502020104020203" pitchFamily="34" charset="77"/>
              </a:rPr>
              <a:t>Vagus</a:t>
            </a:r>
            <a:r>
              <a:rPr lang="en-US" sz="2000" dirty="0">
                <a:latin typeface="Gill Sans MT" panose="020B0502020104020203" pitchFamily="34" charset="77"/>
              </a:rPr>
              <a:t> nerve stimulation</a:t>
            </a:r>
          </a:p>
          <a:p>
            <a:r>
              <a:rPr lang="en-US" sz="2000" dirty="0">
                <a:latin typeface="Gill Sans MT" panose="020B0502020104020203" pitchFamily="34" charset="77"/>
              </a:rPr>
              <a:t>Low Dose Naltrexone</a:t>
            </a:r>
          </a:p>
          <a:p>
            <a:endParaRPr lang="en-US" sz="2000" dirty="0">
              <a:latin typeface="Gill Sans MT" panose="020B0502020104020203" pitchFamily="34" charset="77"/>
            </a:endParaRPr>
          </a:p>
        </p:txBody>
      </p:sp>
      <p:sp>
        <p:nvSpPr>
          <p:cNvPr id="5" name="TextBox 4">
            <a:extLst>
              <a:ext uri="{FF2B5EF4-FFF2-40B4-BE49-F238E27FC236}">
                <a16:creationId xmlns:a16="http://schemas.microsoft.com/office/drawing/2014/main" id="{2576BF00-8158-E74A-94F2-98CCC8702C54}"/>
              </a:ext>
            </a:extLst>
          </p:cNvPr>
          <p:cNvSpPr txBox="1"/>
          <p:nvPr/>
        </p:nvSpPr>
        <p:spPr>
          <a:xfrm>
            <a:off x="5091962" y="930111"/>
            <a:ext cx="5604219" cy="5940088"/>
          </a:xfrm>
          <a:prstGeom prst="rect">
            <a:avLst/>
          </a:prstGeom>
          <a:noFill/>
        </p:spPr>
        <p:txBody>
          <a:bodyPr wrap="square" rtlCol="0">
            <a:spAutoFit/>
          </a:bodyPr>
          <a:lstStyle/>
          <a:p>
            <a:r>
              <a:rPr lang="en-US" sz="2000" dirty="0">
                <a:latin typeface="Gill Sans MT" panose="020B0502020104020203" pitchFamily="34" charset="77"/>
              </a:rPr>
              <a:t>S-1226 – bronchodilator and synthetic surfactant</a:t>
            </a:r>
          </a:p>
          <a:p>
            <a:r>
              <a:rPr lang="en-US" sz="2000" dirty="0">
                <a:latin typeface="Gill Sans MT" panose="020B0502020104020203" pitchFamily="34" charset="77"/>
              </a:rPr>
              <a:t>BREATHE – virtual self management</a:t>
            </a:r>
          </a:p>
          <a:p>
            <a:r>
              <a:rPr lang="en-US" sz="2000" dirty="0">
                <a:latin typeface="Gill Sans MT" panose="020B0502020104020203" pitchFamily="34" charset="77"/>
              </a:rPr>
              <a:t>Mobile app for rehab</a:t>
            </a:r>
          </a:p>
          <a:p>
            <a:r>
              <a:rPr lang="en-US" sz="2000" dirty="0">
                <a:latin typeface="Gill Sans MT" panose="020B0502020104020203" pitchFamily="34" charset="77"/>
              </a:rPr>
              <a:t>Mindfulness</a:t>
            </a:r>
          </a:p>
          <a:p>
            <a:r>
              <a:rPr lang="en-US" sz="2000" dirty="0">
                <a:latin typeface="Gill Sans MT" panose="020B0502020104020203" pitchFamily="34" charset="77"/>
              </a:rPr>
              <a:t>HEARTLOC: HR variability biofeedback</a:t>
            </a:r>
          </a:p>
          <a:p>
            <a:r>
              <a:rPr lang="en-US" sz="2000" dirty="0">
                <a:latin typeface="Gill Sans MT" panose="020B0502020104020203" pitchFamily="34" charset="77"/>
              </a:rPr>
              <a:t>Metoprolol</a:t>
            </a:r>
          </a:p>
          <a:p>
            <a:r>
              <a:rPr lang="en-US" sz="2000" dirty="0">
                <a:latin typeface="Gill Sans MT" panose="020B0502020104020203" pitchFamily="34" charset="77"/>
              </a:rPr>
              <a:t>Vortioxetine – antidepressant</a:t>
            </a:r>
          </a:p>
          <a:p>
            <a:r>
              <a:rPr lang="en-US" sz="2000" dirty="0">
                <a:latin typeface="Gill Sans MT" panose="020B0502020104020203" pitchFamily="34" charset="77"/>
              </a:rPr>
              <a:t>Omega 3 supplement</a:t>
            </a:r>
          </a:p>
          <a:p>
            <a:r>
              <a:rPr lang="en-US" sz="2000" dirty="0">
                <a:latin typeface="Gill Sans MT" panose="020B0502020104020203" pitchFamily="34" charset="77"/>
              </a:rPr>
              <a:t>Lithium</a:t>
            </a:r>
          </a:p>
          <a:p>
            <a:r>
              <a:rPr lang="en-US" sz="2000" dirty="0">
                <a:latin typeface="Gill Sans MT" panose="020B0502020104020203" pitchFamily="34" charset="77"/>
              </a:rPr>
              <a:t>Chiropractic care</a:t>
            </a:r>
          </a:p>
          <a:p>
            <a:r>
              <a:rPr lang="en-US" sz="2000" dirty="0">
                <a:latin typeface="Gill Sans MT" panose="020B0502020104020203" pitchFamily="34" charset="77"/>
              </a:rPr>
              <a:t>Nicotinamide Riboside</a:t>
            </a:r>
          </a:p>
          <a:p>
            <a:r>
              <a:rPr lang="en-US" sz="2000" dirty="0">
                <a:latin typeface="Gill Sans MT" panose="020B0502020104020203" pitchFamily="34" charset="77"/>
              </a:rPr>
              <a:t>Health behavior coaching</a:t>
            </a:r>
          </a:p>
          <a:p>
            <a:r>
              <a:rPr lang="en-US" sz="2000" dirty="0">
                <a:latin typeface="Gill Sans MT" panose="020B0502020104020203" pitchFamily="34" charset="77"/>
              </a:rPr>
              <a:t>Qigong</a:t>
            </a:r>
          </a:p>
          <a:p>
            <a:r>
              <a:rPr lang="en-US" sz="2000" dirty="0">
                <a:latin typeface="Gill Sans MT" panose="020B0502020104020203" pitchFamily="34" charset="77"/>
              </a:rPr>
              <a:t>Nitrite supplement</a:t>
            </a:r>
          </a:p>
          <a:p>
            <a:r>
              <a:rPr lang="en-US" sz="2000" dirty="0" err="1">
                <a:latin typeface="Gill Sans MT" panose="020B0502020104020203" pitchFamily="34" charset="77"/>
              </a:rPr>
              <a:t>SingStrong</a:t>
            </a:r>
            <a:endParaRPr lang="en-US" sz="2000" dirty="0">
              <a:latin typeface="Gill Sans MT" panose="020B0502020104020203" pitchFamily="34" charset="77"/>
            </a:endParaRPr>
          </a:p>
          <a:p>
            <a:r>
              <a:rPr lang="en-US" sz="2000" dirty="0">
                <a:latin typeface="Gill Sans MT" panose="020B0502020104020203" pitchFamily="34" charset="77"/>
              </a:rPr>
              <a:t>Mindfulness</a:t>
            </a:r>
          </a:p>
          <a:p>
            <a:r>
              <a:rPr lang="en-US" sz="2000" dirty="0">
                <a:latin typeface="Gill Sans MT" panose="020B0502020104020203" pitchFamily="34" charset="77"/>
              </a:rPr>
              <a:t>Acupuncture</a:t>
            </a:r>
          </a:p>
          <a:p>
            <a:r>
              <a:rPr lang="en-US" sz="2000" dirty="0">
                <a:latin typeface="Gill Sans MT" panose="020B0502020104020203" pitchFamily="34" charset="77"/>
              </a:rPr>
              <a:t>Exercise with blood flow restriction, cooling, high dose oxygen+ infrared therapy</a:t>
            </a:r>
          </a:p>
        </p:txBody>
      </p:sp>
      <p:sp>
        <p:nvSpPr>
          <p:cNvPr id="7" name="TextBox 6">
            <a:extLst>
              <a:ext uri="{FF2B5EF4-FFF2-40B4-BE49-F238E27FC236}">
                <a16:creationId xmlns:a16="http://schemas.microsoft.com/office/drawing/2014/main" id="{B8764D79-06C3-61F8-D1A7-AB822799793D}"/>
              </a:ext>
            </a:extLst>
          </p:cNvPr>
          <p:cNvSpPr txBox="1"/>
          <p:nvPr/>
        </p:nvSpPr>
        <p:spPr>
          <a:xfrm>
            <a:off x="7894070" y="3126569"/>
            <a:ext cx="4297929" cy="1785104"/>
          </a:xfrm>
          <a:prstGeom prst="rect">
            <a:avLst/>
          </a:prstGeom>
          <a:noFill/>
        </p:spPr>
        <p:txBody>
          <a:bodyPr wrap="square">
            <a:spAutoFit/>
          </a:bodyPr>
          <a:lstStyle/>
          <a:p>
            <a:endParaRPr lang="en-US" sz="2000" dirty="0">
              <a:latin typeface="Gill Sans MT" panose="020B0502020104020203" pitchFamily="34" charset="77"/>
            </a:endParaRPr>
          </a:p>
          <a:p>
            <a:r>
              <a:rPr lang="en-US" sz="1800" u="sng" dirty="0">
                <a:latin typeface="Gill Sans MT" panose="020B0502020104020203" pitchFamily="34" charset="77"/>
              </a:rPr>
              <a:t>UW Research: </a:t>
            </a:r>
          </a:p>
          <a:p>
            <a:r>
              <a:rPr lang="en-US" sz="1800" dirty="0">
                <a:latin typeface="Gill Sans MT" panose="020B0502020104020203" pitchFamily="34" charset="77"/>
              </a:rPr>
              <a:t>RSLV-132 – RNA immune modulator</a:t>
            </a:r>
          </a:p>
          <a:p>
            <a:r>
              <a:rPr lang="en-US" sz="1800" dirty="0">
                <a:latin typeface="Gill Sans MT" panose="020B0502020104020203" pitchFamily="34" charset="77"/>
              </a:rPr>
              <a:t>Project ECHO vs MDR clinic</a:t>
            </a:r>
          </a:p>
          <a:p>
            <a:r>
              <a:rPr lang="en-US" sz="1800" dirty="0">
                <a:latin typeface="Gill Sans MT" panose="020B0502020104020203" pitchFamily="34" charset="77"/>
              </a:rPr>
              <a:t>Rehab psychology group sessions</a:t>
            </a:r>
          </a:p>
          <a:p>
            <a:r>
              <a:rPr lang="en-US" dirty="0">
                <a:latin typeface="Gill Sans MT" panose="020B0502020104020203" pitchFamily="34" charset="77"/>
              </a:rPr>
              <a:t>Acupuncture</a:t>
            </a:r>
            <a:endParaRPr lang="en-US" sz="1800" dirty="0">
              <a:latin typeface="Gill Sans MT" panose="020B0502020104020203" pitchFamily="34" charset="77"/>
            </a:endParaRPr>
          </a:p>
        </p:txBody>
      </p:sp>
    </p:spTree>
    <p:extLst>
      <p:ext uri="{BB962C8B-B14F-4D97-AF65-F5344CB8AC3E}">
        <p14:creationId xmlns:p14="http://schemas.microsoft.com/office/powerpoint/2010/main" val="379527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A92749-D40F-D84C-AA4D-86E5BDAAAC62}"/>
              </a:ext>
            </a:extLst>
          </p:cNvPr>
          <p:cNvSpPr txBox="1">
            <a:spLocks/>
          </p:cNvSpPr>
          <p:nvPr/>
        </p:nvSpPr>
        <p:spPr>
          <a:xfrm>
            <a:off x="415924" y="519548"/>
            <a:ext cx="11360151" cy="558800"/>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4800" b="0" i="0" kern="1200">
                <a:solidFill>
                  <a:srgbClr val="2E2161"/>
                </a:solidFill>
                <a:latin typeface="Gill Sans" panose="020B0502020104020203" pitchFamily="34" charset="-79"/>
                <a:ea typeface="Gill Sans" panose="020B0502020104020203" pitchFamily="34" charset="-79"/>
                <a:cs typeface="Gill Sans" panose="020B0502020104020203" pitchFamily="34" charset="-79"/>
              </a:defRPr>
            </a:lvl1pPr>
          </a:lstStyle>
          <a:p>
            <a:r>
              <a:rPr lang="en-US" dirty="0">
                <a:latin typeface="Gill Sans MT" panose="020B0502020104020203" pitchFamily="34" charset="77"/>
                <a:cs typeface="Calibri" panose="020F0502020204030204" pitchFamily="34" charset="0"/>
              </a:rPr>
              <a:t>PASC Holistic Treatment Approach</a:t>
            </a:r>
          </a:p>
        </p:txBody>
      </p:sp>
      <p:graphicFrame>
        <p:nvGraphicFramePr>
          <p:cNvPr id="2" name="Diagram 1">
            <a:extLst>
              <a:ext uri="{FF2B5EF4-FFF2-40B4-BE49-F238E27FC236}">
                <a16:creationId xmlns:a16="http://schemas.microsoft.com/office/drawing/2014/main" id="{330044F8-716B-EECA-5C49-B3E22F2CD8F6}"/>
              </a:ext>
            </a:extLst>
          </p:cNvPr>
          <p:cNvGraphicFramePr/>
          <p:nvPr>
            <p:extLst>
              <p:ext uri="{D42A27DB-BD31-4B8C-83A1-F6EECF244321}">
                <p14:modId xmlns:p14="http://schemas.microsoft.com/office/powerpoint/2010/main" val="3699287342"/>
              </p:ext>
            </p:extLst>
          </p:nvPr>
        </p:nvGraphicFramePr>
        <p:xfrm>
          <a:off x="2708071" y="1351368"/>
          <a:ext cx="7118236" cy="4987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B3571C29-4F95-DE05-724D-987976CBEEFF}"/>
              </a:ext>
            </a:extLst>
          </p:cNvPr>
          <p:cNvSpPr txBox="1">
            <a:spLocks/>
          </p:cNvSpPr>
          <p:nvPr/>
        </p:nvSpPr>
        <p:spPr>
          <a:xfrm>
            <a:off x="8410324" y="1530644"/>
            <a:ext cx="3781676" cy="4971432"/>
          </a:xfrm>
          <a:prstGeom prst="rect">
            <a:avLst/>
          </a:prstGeom>
        </p:spPr>
        <p:txBody>
          <a:bodyPr vert="horz" lIns="91440" tIns="45720" rIns="91440" bIns="45720" rtlCol="0">
            <a:normAutofit lnSpcReduction="10000"/>
          </a:bodyPr>
          <a:lstStyle>
            <a:lvl1pPr marL="457200" indent="-228600" algn="l" defTabSz="914400" rtl="0" eaLnBrk="1" latinLnBrk="0" hangingPunct="1">
              <a:lnSpc>
                <a:spcPts val="3080"/>
              </a:lnSpc>
              <a:spcBef>
                <a:spcPts val="1000"/>
              </a:spcBef>
              <a:spcAft>
                <a:spcPts val="600"/>
              </a:spcAft>
              <a:buFont typeface="Arial" panose="020B0604020202020204" pitchFamily="34" charset="0"/>
              <a:buChar char="•"/>
              <a:tabLst>
                <a:tab pos="1247775" algn="l"/>
              </a:tabLst>
              <a:defRPr lang="en-US" sz="2800" b="0" i="0" kern="1200" dirty="0">
                <a:solidFill>
                  <a:srgbClr val="333D47"/>
                </a:solidFill>
                <a:latin typeface="Gill Sans" panose="020B0502020104020203" pitchFamily="34" charset="-79"/>
                <a:ea typeface="Gill Sans" panose="020B0502020104020203" pitchFamily="34" charset="-79"/>
                <a:cs typeface="Gill Sans" panose="020B0502020104020203" pitchFamily="34" charset="-79"/>
              </a:defRPr>
            </a:lvl1pPr>
            <a:lvl2pPr marL="80010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Gill Sans" panose="020B0502020104020203" pitchFamily="34" charset="-79"/>
                <a:ea typeface="Gill Sans" panose="020B0502020104020203" pitchFamily="34" charset="-79"/>
                <a:cs typeface="Gill Sans" panose="020B0502020104020203" pitchFamily="34" charset="-79"/>
              </a:defRPr>
            </a:lvl2pPr>
            <a:lvl3pPr marL="1257300" indent="-228600" algn="l" defTabSz="914400" rtl="0" eaLnBrk="1" latinLnBrk="0" hangingPunct="1">
              <a:lnSpc>
                <a:spcPct val="90000"/>
              </a:lnSpc>
              <a:spcBef>
                <a:spcPts val="500"/>
              </a:spcBef>
              <a:buFont typeface="Arial" panose="020B0604020202020204" pitchFamily="34" charset="0"/>
              <a:buChar char="•"/>
              <a:defRPr sz="2000" b="0" i="0" kern="1200">
                <a:solidFill>
                  <a:srgbClr val="333D47"/>
                </a:solidFill>
                <a:latin typeface="Gill Sans" panose="020B0502020104020203" pitchFamily="34" charset="-79"/>
                <a:ea typeface="Gill Sans" panose="020B0502020104020203" pitchFamily="34" charset="-79"/>
                <a:cs typeface="Gill Sans" panose="020B0502020104020203" pitchFamily="34" charset="-79"/>
              </a:defRPr>
            </a:lvl3pPr>
            <a:lvl4pPr marL="1657350" indent="-228600" algn="l" defTabSz="914400" rtl="0" eaLnBrk="1" latinLnBrk="0" hangingPunct="1">
              <a:lnSpc>
                <a:spcPct val="90000"/>
              </a:lnSpc>
              <a:spcBef>
                <a:spcPts val="500"/>
              </a:spcBef>
              <a:buFont typeface="Arial" panose="020B0604020202020204" pitchFamily="34" charset="0"/>
              <a:buChar char="•"/>
              <a:defRPr sz="1800" b="0" i="0" kern="1200">
                <a:solidFill>
                  <a:srgbClr val="333D47"/>
                </a:solidFill>
                <a:latin typeface="Gill Sans" panose="020B0502020104020203" pitchFamily="34" charset="-79"/>
                <a:ea typeface="Gill Sans" panose="020B0502020104020203" pitchFamily="34" charset="-79"/>
                <a:cs typeface="Gill Sans" panose="020B0502020104020203" pitchFamily="34" charset="-79"/>
              </a:defRPr>
            </a:lvl4pPr>
            <a:lvl5pPr marL="2114550" indent="-228600" algn="l" defTabSz="914400" rtl="0" eaLnBrk="1" latinLnBrk="0" hangingPunct="1">
              <a:lnSpc>
                <a:spcPct val="90000"/>
              </a:lnSpc>
              <a:spcBef>
                <a:spcPts val="500"/>
              </a:spcBef>
              <a:buFont typeface="Arial" panose="020B0604020202020204" pitchFamily="34" charset="0"/>
              <a:buChar char="•"/>
              <a:defRPr sz="1800" b="0" i="0" kern="1200">
                <a:solidFill>
                  <a:srgbClr val="333D47"/>
                </a:solidFill>
                <a:latin typeface="Gill Sans" panose="020B0502020104020203" pitchFamily="34" charset="-79"/>
                <a:ea typeface="Gill Sans" panose="020B0502020104020203" pitchFamily="34" charset="-79"/>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0">
              <a:buNone/>
            </a:pPr>
            <a:r>
              <a:rPr lang="en-US" sz="1800" dirty="0">
                <a:latin typeface="Gill Sans MT" panose="020B0502020104020203" pitchFamily="34" charset="77"/>
                <a:cs typeface="Calibri" panose="020F0502020204030204" pitchFamily="34" charset="0"/>
              </a:rPr>
              <a:t>No evidence re: ideal diet</a:t>
            </a:r>
          </a:p>
          <a:p>
            <a:pPr lvl="1"/>
            <a:r>
              <a:rPr lang="en-US" sz="1800" dirty="0">
                <a:latin typeface="Gill Sans MT" panose="020B0502020104020203" pitchFamily="34" charset="77"/>
                <a:cs typeface="Calibri" panose="020F0502020204030204" pitchFamily="34" charset="0"/>
              </a:rPr>
              <a:t>Anti-inflammatory</a:t>
            </a:r>
          </a:p>
          <a:p>
            <a:pPr lvl="2"/>
            <a:r>
              <a:rPr lang="en-US" sz="1800" dirty="0">
                <a:latin typeface="Gill Sans MT" panose="020B0502020104020203" pitchFamily="34" charset="77"/>
                <a:cs typeface="Calibri" panose="020F0502020204030204" pitchFamily="34" charset="0"/>
              </a:rPr>
              <a:t>Few processed foods</a:t>
            </a:r>
          </a:p>
          <a:p>
            <a:pPr lvl="2"/>
            <a:r>
              <a:rPr lang="en-US" sz="1800" dirty="0">
                <a:latin typeface="Gill Sans MT" panose="020B0502020104020203" pitchFamily="34" charset="77"/>
                <a:cs typeface="Calibri" panose="020F0502020204030204" pitchFamily="34" charset="0"/>
              </a:rPr>
              <a:t>Fewer calories from animal fats</a:t>
            </a:r>
          </a:p>
          <a:p>
            <a:pPr lvl="2"/>
            <a:r>
              <a:rPr lang="en-US" sz="1800" dirty="0">
                <a:latin typeface="Gill Sans MT" panose="020B0502020104020203" pitchFamily="34" charset="77"/>
                <a:cs typeface="Calibri" panose="020F0502020204030204" pitchFamily="34" charset="0"/>
              </a:rPr>
              <a:t>Liberal fruits, vegetables and high-quality oils</a:t>
            </a:r>
          </a:p>
          <a:p>
            <a:pPr lvl="2"/>
            <a:r>
              <a:rPr lang="en-US" sz="1800" dirty="0">
                <a:latin typeface="Gill Sans MT" panose="020B0502020104020203" pitchFamily="34" charset="77"/>
                <a:cs typeface="Calibri" panose="020F0502020204030204" pitchFamily="34" charset="0"/>
              </a:rPr>
              <a:t>Low in sugar / processed flour / “energy drinks”</a:t>
            </a:r>
          </a:p>
          <a:p>
            <a:pPr lvl="2"/>
            <a:r>
              <a:rPr lang="en-US" sz="1800" dirty="0">
                <a:latin typeface="Gill Sans MT" panose="020B0502020104020203" pitchFamily="34" charset="77"/>
                <a:cs typeface="Calibri" panose="020F0502020204030204" pitchFamily="34" charset="0"/>
              </a:rPr>
              <a:t>Drink enough water</a:t>
            </a:r>
          </a:p>
          <a:p>
            <a:pPr lvl="1"/>
            <a:r>
              <a:rPr lang="en-US" sz="1800" dirty="0">
                <a:latin typeface="Gill Sans MT" panose="020B0502020104020203" pitchFamily="34" charset="77"/>
                <a:cs typeface="Calibri" panose="020F0502020204030204" pitchFamily="34" charset="0"/>
              </a:rPr>
              <a:t>Substances (Significant sleep and mental health impacts)</a:t>
            </a:r>
          </a:p>
          <a:p>
            <a:pPr lvl="2"/>
            <a:r>
              <a:rPr lang="en-US" sz="1800" dirty="0">
                <a:latin typeface="Gill Sans MT" panose="020B0502020104020203" pitchFamily="34" charset="77"/>
                <a:cs typeface="Calibri" panose="020F0502020204030204" pitchFamily="34" charset="0"/>
              </a:rPr>
              <a:t>Low or no alcohol</a:t>
            </a:r>
          </a:p>
          <a:p>
            <a:pPr lvl="2"/>
            <a:r>
              <a:rPr lang="en-US" sz="1800" dirty="0">
                <a:latin typeface="Gill Sans MT" panose="020B0502020104020203" pitchFamily="34" charset="77"/>
                <a:cs typeface="Calibri" panose="020F0502020204030204" pitchFamily="34" charset="0"/>
              </a:rPr>
              <a:t>Avoid caffeine after noon, limit overall intake</a:t>
            </a:r>
          </a:p>
          <a:p>
            <a:pPr lvl="2"/>
            <a:r>
              <a:rPr lang="en-US" sz="1800" dirty="0">
                <a:latin typeface="Gill Sans MT" panose="020B0502020104020203" pitchFamily="34" charset="77"/>
                <a:cs typeface="Calibri" panose="020F0502020204030204" pitchFamily="34" charset="0"/>
              </a:rPr>
              <a:t>Address other substance dependence</a:t>
            </a:r>
          </a:p>
          <a:p>
            <a:pPr lvl="2"/>
            <a:endParaRPr lang="en-US" sz="1467" dirty="0">
              <a:latin typeface="Gill Sans MT" panose="020B0502020104020203" pitchFamily="34" charset="77"/>
              <a:cs typeface="Calibri" panose="020F0502020204030204" pitchFamily="34" charset="0"/>
            </a:endParaRPr>
          </a:p>
        </p:txBody>
      </p:sp>
      <p:sp>
        <p:nvSpPr>
          <p:cNvPr id="4" name="Content Placeholder 2">
            <a:extLst>
              <a:ext uri="{FF2B5EF4-FFF2-40B4-BE49-F238E27FC236}">
                <a16:creationId xmlns:a16="http://schemas.microsoft.com/office/drawing/2014/main" id="{70053747-4F44-7156-7B3D-68DC84CC2203}"/>
              </a:ext>
            </a:extLst>
          </p:cNvPr>
          <p:cNvSpPr txBox="1">
            <a:spLocks/>
          </p:cNvSpPr>
          <p:nvPr/>
        </p:nvSpPr>
        <p:spPr>
          <a:xfrm>
            <a:off x="0" y="1754510"/>
            <a:ext cx="3448785" cy="4987580"/>
          </a:xfrm>
          <a:prstGeom prst="rect">
            <a:avLst/>
          </a:prstGeom>
        </p:spPr>
        <p:txBody>
          <a:bodyPr vert="horz" lIns="91440" tIns="45720" rIns="91440" bIns="45720" rtlCol="0">
            <a:normAutofit fontScale="25000" lnSpcReduction="20000"/>
          </a:bodyPr>
          <a:lstStyle>
            <a:lvl1pPr marL="457200" indent="-228600" algn="l" defTabSz="914400" rtl="0" eaLnBrk="1" latinLnBrk="0" hangingPunct="1">
              <a:lnSpc>
                <a:spcPts val="3080"/>
              </a:lnSpc>
              <a:spcBef>
                <a:spcPts val="1000"/>
              </a:spcBef>
              <a:spcAft>
                <a:spcPts val="600"/>
              </a:spcAft>
              <a:buFont typeface="Arial" panose="020B0604020202020204" pitchFamily="34" charset="0"/>
              <a:buChar char="•"/>
              <a:tabLst>
                <a:tab pos="1247775" algn="l"/>
              </a:tabLst>
              <a:defRPr lang="en-US" sz="2800" b="0" i="0" kern="1200" dirty="0">
                <a:solidFill>
                  <a:srgbClr val="333D47"/>
                </a:solidFill>
                <a:latin typeface="Gill Sans" panose="020B0502020104020203" pitchFamily="34" charset="-79"/>
                <a:ea typeface="Gill Sans" panose="020B0502020104020203" pitchFamily="34" charset="-79"/>
                <a:cs typeface="Gill Sans" panose="020B0502020104020203" pitchFamily="34" charset="-79"/>
              </a:defRPr>
            </a:lvl1pPr>
            <a:lvl2pPr marL="80010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Gill Sans" panose="020B0502020104020203" pitchFamily="34" charset="-79"/>
                <a:ea typeface="Gill Sans" panose="020B0502020104020203" pitchFamily="34" charset="-79"/>
                <a:cs typeface="Gill Sans" panose="020B0502020104020203" pitchFamily="34" charset="-79"/>
              </a:defRPr>
            </a:lvl2pPr>
            <a:lvl3pPr marL="1257300" indent="-228600" algn="l" defTabSz="914400" rtl="0" eaLnBrk="1" latinLnBrk="0" hangingPunct="1">
              <a:lnSpc>
                <a:spcPct val="90000"/>
              </a:lnSpc>
              <a:spcBef>
                <a:spcPts val="500"/>
              </a:spcBef>
              <a:buFont typeface="Arial" panose="020B0604020202020204" pitchFamily="34" charset="0"/>
              <a:buChar char="•"/>
              <a:defRPr sz="2000" b="0" i="0" kern="1200">
                <a:solidFill>
                  <a:srgbClr val="333D47"/>
                </a:solidFill>
                <a:latin typeface="Gill Sans" panose="020B0502020104020203" pitchFamily="34" charset="-79"/>
                <a:ea typeface="Gill Sans" panose="020B0502020104020203" pitchFamily="34" charset="-79"/>
                <a:cs typeface="Gill Sans" panose="020B0502020104020203" pitchFamily="34" charset="-79"/>
              </a:defRPr>
            </a:lvl3pPr>
            <a:lvl4pPr marL="1657350" indent="-228600" algn="l" defTabSz="914400" rtl="0" eaLnBrk="1" latinLnBrk="0" hangingPunct="1">
              <a:lnSpc>
                <a:spcPct val="90000"/>
              </a:lnSpc>
              <a:spcBef>
                <a:spcPts val="500"/>
              </a:spcBef>
              <a:buFont typeface="Arial" panose="020B0604020202020204" pitchFamily="34" charset="0"/>
              <a:buChar char="•"/>
              <a:defRPr sz="1800" b="0" i="0" kern="1200">
                <a:solidFill>
                  <a:srgbClr val="333D47"/>
                </a:solidFill>
                <a:latin typeface="Gill Sans" panose="020B0502020104020203" pitchFamily="34" charset="-79"/>
                <a:ea typeface="Gill Sans" panose="020B0502020104020203" pitchFamily="34" charset="-79"/>
                <a:cs typeface="Gill Sans" panose="020B0502020104020203" pitchFamily="34" charset="-79"/>
              </a:defRPr>
            </a:lvl4pPr>
            <a:lvl5pPr marL="2114550" indent="-228600" algn="l" defTabSz="914400" rtl="0" eaLnBrk="1" latinLnBrk="0" hangingPunct="1">
              <a:lnSpc>
                <a:spcPct val="90000"/>
              </a:lnSpc>
              <a:spcBef>
                <a:spcPts val="500"/>
              </a:spcBef>
              <a:buFont typeface="Arial" panose="020B0604020202020204" pitchFamily="34" charset="0"/>
              <a:buChar char="•"/>
              <a:defRPr sz="1800" b="0" i="0" kern="1200">
                <a:solidFill>
                  <a:srgbClr val="333D47"/>
                </a:solidFill>
                <a:latin typeface="Gill Sans" panose="020B0502020104020203" pitchFamily="34" charset="-79"/>
                <a:ea typeface="Gill Sans" panose="020B0502020104020203" pitchFamily="34" charset="-79"/>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0">
              <a:lnSpc>
                <a:spcPct val="120000"/>
              </a:lnSpc>
              <a:buNone/>
            </a:pPr>
            <a:r>
              <a:rPr lang="en-US" sz="7200" dirty="0">
                <a:latin typeface="Gill Sans MT" panose="020B0502020104020203" pitchFamily="34" charset="77"/>
                <a:cs typeface="Calibri" panose="020F0502020204030204" pitchFamily="34" charset="0"/>
              </a:rPr>
              <a:t>Sleep a major contributor to fatigue (~45% of patients report insomnia)</a:t>
            </a:r>
          </a:p>
          <a:p>
            <a:pPr>
              <a:lnSpc>
                <a:spcPct val="120000"/>
              </a:lnSpc>
            </a:pPr>
            <a:r>
              <a:rPr lang="en-US" sz="7200" dirty="0">
                <a:latin typeface="Gill Sans MT" panose="020B0502020104020203" pitchFamily="34" charset="77"/>
                <a:cs typeface="Calibri" panose="020F0502020204030204" pitchFamily="34" charset="0"/>
              </a:rPr>
              <a:t>Assessment: PROMIS Sleep, STOP-Bang</a:t>
            </a:r>
          </a:p>
          <a:p>
            <a:pPr>
              <a:lnSpc>
                <a:spcPct val="120000"/>
              </a:lnSpc>
            </a:pPr>
            <a:r>
              <a:rPr lang="en-US" sz="7200" dirty="0">
                <a:latin typeface="Gill Sans MT" panose="020B0502020104020203" pitchFamily="34" charset="77"/>
                <a:cs typeface="Calibri" panose="020F0502020204030204" pitchFamily="34" charset="0"/>
              </a:rPr>
              <a:t>Sleep hygiene</a:t>
            </a:r>
          </a:p>
          <a:p>
            <a:pPr>
              <a:lnSpc>
                <a:spcPct val="120000"/>
              </a:lnSpc>
            </a:pPr>
            <a:r>
              <a:rPr lang="en-US" sz="7200" dirty="0">
                <a:latin typeface="Gill Sans MT" panose="020B0502020104020203" pitchFamily="34" charset="77"/>
                <a:cs typeface="Calibri" panose="020F0502020204030204" pitchFamily="34" charset="0"/>
              </a:rPr>
              <a:t>Consider short-term pharmacotherapy </a:t>
            </a:r>
          </a:p>
          <a:p>
            <a:pPr lvl="1">
              <a:lnSpc>
                <a:spcPct val="120000"/>
              </a:lnSpc>
            </a:pPr>
            <a:r>
              <a:rPr lang="en-US" sz="7200" dirty="0">
                <a:latin typeface="Gill Sans MT" panose="020B0502020104020203" pitchFamily="34" charset="77"/>
                <a:cs typeface="Calibri" panose="020F0502020204030204" pitchFamily="34" charset="0"/>
              </a:rPr>
              <a:t>Melatonin, Trazodone first line </a:t>
            </a:r>
          </a:p>
          <a:p>
            <a:pPr lvl="1">
              <a:lnSpc>
                <a:spcPct val="120000"/>
              </a:lnSpc>
            </a:pPr>
            <a:r>
              <a:rPr lang="en-US" sz="7200" dirty="0">
                <a:latin typeface="Gill Sans MT" panose="020B0502020104020203" pitchFamily="34" charset="77"/>
                <a:cs typeface="Calibri" panose="020F0502020204030204" pitchFamily="34" charset="0"/>
              </a:rPr>
              <a:t>Cognitive behavioral therapy for insomnia (CBT-I) if available</a:t>
            </a:r>
          </a:p>
          <a:p>
            <a:pPr lvl="2"/>
            <a:endParaRPr lang="en-US" sz="7200" dirty="0">
              <a:latin typeface="Gill Sans MT" panose="020B0502020104020203" pitchFamily="34" charset="77"/>
              <a:cs typeface="Calibri" panose="020F0502020204030204" pitchFamily="34" charset="0"/>
            </a:endParaRPr>
          </a:p>
          <a:p>
            <a:endParaRPr lang="en-US" dirty="0">
              <a:latin typeface="Gill Sans MT" panose="020B0502020104020203" pitchFamily="34" charset="77"/>
              <a:cs typeface="Calibri" panose="020F0502020204030204" pitchFamily="34" charset="0"/>
            </a:endParaRPr>
          </a:p>
        </p:txBody>
      </p:sp>
      <p:sp>
        <p:nvSpPr>
          <p:cNvPr id="7" name="TextBox 6">
            <a:extLst>
              <a:ext uri="{FF2B5EF4-FFF2-40B4-BE49-F238E27FC236}">
                <a16:creationId xmlns:a16="http://schemas.microsoft.com/office/drawing/2014/main" id="{8EED1902-2151-555E-38FA-1DC3B8C91A1B}"/>
              </a:ext>
            </a:extLst>
          </p:cNvPr>
          <p:cNvSpPr txBox="1"/>
          <p:nvPr/>
        </p:nvSpPr>
        <p:spPr>
          <a:xfrm>
            <a:off x="4129422" y="6492141"/>
            <a:ext cx="4275535" cy="311624"/>
          </a:xfrm>
          <a:prstGeom prst="rect">
            <a:avLst/>
          </a:prstGeom>
          <a:noFill/>
        </p:spPr>
        <p:txBody>
          <a:bodyPr wrap="square" rtlCol="0">
            <a:spAutoFit/>
          </a:bodyPr>
          <a:lstStyle/>
          <a:p>
            <a:pPr>
              <a:lnSpc>
                <a:spcPts val="1800"/>
              </a:lnSpc>
            </a:pPr>
            <a:r>
              <a:rPr lang="en-US" sz="1200" spc="-10" dirty="0">
                <a:latin typeface="Gill Sans MT" panose="020B0502020104020203" pitchFamily="34" charset="77"/>
                <a:cs typeface="Poppins" pitchFamily="2" charset="77"/>
              </a:rPr>
              <a:t>Avoid PEM, caution with POTS and ME/CFS symptoms</a:t>
            </a:r>
          </a:p>
        </p:txBody>
      </p:sp>
    </p:spTree>
    <p:extLst>
      <p:ext uri="{BB962C8B-B14F-4D97-AF65-F5344CB8AC3E}">
        <p14:creationId xmlns:p14="http://schemas.microsoft.com/office/powerpoint/2010/main" val="3044387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C5ABB-76C1-D445-9F41-716DE3FAE14E}"/>
              </a:ext>
            </a:extLst>
          </p:cNvPr>
          <p:cNvSpPr>
            <a:spLocks noGrp="1"/>
          </p:cNvSpPr>
          <p:nvPr>
            <p:ph type="body" sz="quarter" idx="13"/>
          </p:nvPr>
        </p:nvSpPr>
        <p:spPr>
          <a:xfrm>
            <a:off x="520118" y="765667"/>
            <a:ext cx="4395300" cy="557106"/>
          </a:xfrm>
        </p:spPr>
        <p:txBody>
          <a:bodyPr>
            <a:normAutofit fontScale="55000" lnSpcReduction="20000"/>
          </a:bodyPr>
          <a:lstStyle/>
          <a:p>
            <a:pPr marL="228600" indent="0">
              <a:buNone/>
            </a:pPr>
            <a:r>
              <a:rPr lang="en-US" dirty="0"/>
              <a:t>Specific management options</a:t>
            </a:r>
          </a:p>
        </p:txBody>
      </p:sp>
      <p:sp>
        <p:nvSpPr>
          <p:cNvPr id="7" name="Text Placeholder 2">
            <a:extLst>
              <a:ext uri="{FF2B5EF4-FFF2-40B4-BE49-F238E27FC236}">
                <a16:creationId xmlns:a16="http://schemas.microsoft.com/office/drawing/2014/main" id="{6CBB4173-EED0-1FA6-349B-15B66FBE83F9}"/>
              </a:ext>
            </a:extLst>
          </p:cNvPr>
          <p:cNvSpPr txBox="1">
            <a:spLocks/>
          </p:cNvSpPr>
          <p:nvPr/>
        </p:nvSpPr>
        <p:spPr>
          <a:xfrm>
            <a:off x="802172" y="1935452"/>
            <a:ext cx="4810493" cy="3390052"/>
          </a:xfrm>
          <a:prstGeom prst="rect">
            <a:avLst/>
          </a:prstGeom>
        </p:spPr>
        <p:txBody>
          <a:bodyPr vert="horz" lIns="91440" tIns="45720" rIns="91440" bIns="45720" rtlCol="0">
            <a:noAutofit/>
          </a:bodyPr>
          <a:lstStyle>
            <a:lvl1pPr marL="228600" marR="0" indent="-228600" algn="l" defTabSz="914400" rtl="0" eaLnBrk="1" fontAlgn="auto" latinLnBrk="0" hangingPunct="1">
              <a:lnSpc>
                <a:spcPts val="3080"/>
              </a:lnSpc>
              <a:spcBef>
                <a:spcPts val="300"/>
              </a:spcBef>
              <a:spcAft>
                <a:spcPts val="300"/>
              </a:spcAft>
              <a:buClrTx/>
              <a:buSzTx/>
              <a:buFont typeface="Arial" charset="0"/>
              <a:buChar char="•"/>
              <a:tabLst>
                <a:tab pos="1247775" algn="l"/>
              </a:tabLst>
              <a:defRPr lang="en-US" sz="24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vl2pPr marL="692150" indent="-234950" algn="l" defTabSz="914400" rtl="0" eaLnBrk="1" latinLnBrk="0" hangingPunct="1">
              <a:lnSpc>
                <a:spcPct val="90000"/>
              </a:lnSpc>
              <a:spcBef>
                <a:spcPts val="300"/>
              </a:spcBef>
              <a:spcAft>
                <a:spcPts val="300"/>
              </a:spcAft>
              <a:buFont typeface="Arial" charset="0"/>
              <a:buChar char="•"/>
              <a:tabLst/>
              <a:defRPr sz="21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2pPr>
            <a:lvl3pPr marL="1092200" indent="-177800" algn="l" defTabSz="914400" rtl="0" eaLnBrk="1" latinLnBrk="0" hangingPunct="1">
              <a:lnSpc>
                <a:spcPct val="90000"/>
              </a:lnSpc>
              <a:spcBef>
                <a:spcPts val="300"/>
              </a:spcBef>
              <a:spcAft>
                <a:spcPts val="300"/>
              </a:spcAft>
              <a:buFont typeface="Arial" charset="0"/>
              <a:buChar char="•"/>
              <a:tabLst/>
              <a:defRPr sz="18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3pPr>
            <a:lvl4pPr marL="165735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Open Sans" charset="0"/>
                <a:ea typeface="Open Sans" charset="0"/>
                <a:cs typeface="Open Sans" charset="0"/>
              </a:defRPr>
            </a:lvl4pPr>
            <a:lvl5pPr marL="211455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endParaRPr lang="en-US" dirty="0">
              <a:ea typeface="Arial"/>
              <a:sym typeface="Arial"/>
            </a:endParaRPr>
          </a:p>
          <a:p>
            <a:pPr marL="0" indent="0">
              <a:buFont typeface="Arial" charset="0"/>
              <a:buNone/>
            </a:pPr>
            <a:r>
              <a:rPr lang="en-US" sz="3600" dirty="0">
                <a:latin typeface="Söhne"/>
                <a:ea typeface="Arial"/>
                <a:sym typeface="Arial"/>
              </a:rPr>
              <a:t>Diet and Supplements</a:t>
            </a:r>
            <a:endParaRPr lang="en-US" sz="3600" dirty="0">
              <a:ea typeface="Arial"/>
              <a:sym typeface="Arial"/>
            </a:endParaRPr>
          </a:p>
          <a:p>
            <a:pPr marL="0" indent="0">
              <a:buFont typeface="Arial" charset="0"/>
              <a:buNone/>
            </a:pPr>
            <a:endParaRPr lang="en-US" dirty="0">
              <a:ea typeface="Arial"/>
              <a:sym typeface="Arial"/>
            </a:endParaRPr>
          </a:p>
        </p:txBody>
      </p:sp>
      <p:graphicFrame>
        <p:nvGraphicFramePr>
          <p:cNvPr id="19" name="Diagram 18">
            <a:extLst>
              <a:ext uri="{FF2B5EF4-FFF2-40B4-BE49-F238E27FC236}">
                <a16:creationId xmlns:a16="http://schemas.microsoft.com/office/drawing/2014/main" id="{FE23F468-F0F3-E3D6-50B6-2CAD4A0AF413}"/>
              </a:ext>
            </a:extLst>
          </p:cNvPr>
          <p:cNvGraphicFramePr/>
          <p:nvPr>
            <p:extLst>
              <p:ext uri="{D42A27DB-BD31-4B8C-83A1-F6EECF244321}">
                <p14:modId xmlns:p14="http://schemas.microsoft.com/office/powerpoint/2010/main" val="3972485045"/>
              </p:ext>
            </p:extLst>
          </p:nvPr>
        </p:nvGraphicFramePr>
        <p:xfrm>
          <a:off x="5203298" y="560954"/>
          <a:ext cx="7118236" cy="4987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2505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2823-0C2A-1516-B4DE-B7AE30EB6A8D}"/>
              </a:ext>
            </a:extLst>
          </p:cNvPr>
          <p:cNvSpPr>
            <a:spLocks noGrp="1"/>
          </p:cNvSpPr>
          <p:nvPr>
            <p:ph type="title"/>
          </p:nvPr>
        </p:nvSpPr>
        <p:spPr>
          <a:xfrm>
            <a:off x="609600" y="136524"/>
            <a:ext cx="10972800" cy="1143000"/>
          </a:xfrm>
        </p:spPr>
        <p:txBody>
          <a:bodyPr>
            <a:normAutofit fontScale="90000"/>
          </a:bodyPr>
          <a:lstStyle/>
          <a:p>
            <a:r>
              <a:rPr lang="en-US" sz="4800" dirty="0"/>
              <a:t>How I approach diet and supplements (evolving):</a:t>
            </a:r>
            <a:br>
              <a:rPr lang="en-US" sz="4800" dirty="0"/>
            </a:br>
            <a:endParaRPr lang="en-US" dirty="0"/>
          </a:p>
        </p:txBody>
      </p:sp>
      <p:sp>
        <p:nvSpPr>
          <p:cNvPr id="3" name="Footer Placeholder 2">
            <a:extLst>
              <a:ext uri="{FF2B5EF4-FFF2-40B4-BE49-F238E27FC236}">
                <a16:creationId xmlns:a16="http://schemas.microsoft.com/office/drawing/2014/main" id="{17A2B758-C921-74F7-B50B-A7B72396F9A4}"/>
              </a:ext>
            </a:extLst>
          </p:cNvPr>
          <p:cNvSpPr>
            <a:spLocks noGrp="1"/>
          </p:cNvSpPr>
          <p:nvPr>
            <p:ph type="ftr" sz="quarter" idx="11"/>
          </p:nvPr>
        </p:nvSpPr>
        <p:spPr/>
        <p:txBody>
          <a:bodyPr/>
          <a:lstStyle/>
          <a:p>
            <a:endParaRPr lang="en-US" dirty="0"/>
          </a:p>
        </p:txBody>
      </p:sp>
      <p:pic>
        <p:nvPicPr>
          <p:cNvPr id="4" name="Picture 3">
            <a:extLst>
              <a:ext uri="{FF2B5EF4-FFF2-40B4-BE49-F238E27FC236}">
                <a16:creationId xmlns:a16="http://schemas.microsoft.com/office/drawing/2014/main" id="{91578402-3A1B-82B9-6E12-FD53B7369178}"/>
              </a:ext>
            </a:extLst>
          </p:cNvPr>
          <p:cNvPicPr>
            <a:picLocks noChangeAspect="1"/>
          </p:cNvPicPr>
          <p:nvPr/>
        </p:nvPicPr>
        <p:blipFill>
          <a:blip r:embed="rId2"/>
          <a:stretch>
            <a:fillRect/>
          </a:stretch>
        </p:blipFill>
        <p:spPr>
          <a:xfrm>
            <a:off x="3762866" y="1455738"/>
            <a:ext cx="8527068" cy="4900613"/>
          </a:xfrm>
          <a:prstGeom prst="rect">
            <a:avLst/>
          </a:prstGeom>
        </p:spPr>
      </p:pic>
      <p:sp>
        <p:nvSpPr>
          <p:cNvPr id="6" name="TextBox 5">
            <a:extLst>
              <a:ext uri="{FF2B5EF4-FFF2-40B4-BE49-F238E27FC236}">
                <a16:creationId xmlns:a16="http://schemas.microsoft.com/office/drawing/2014/main" id="{3F218BBD-1E6D-B66B-5C3F-6B2A54FC90AF}"/>
              </a:ext>
            </a:extLst>
          </p:cNvPr>
          <p:cNvSpPr txBox="1"/>
          <p:nvPr/>
        </p:nvSpPr>
        <p:spPr>
          <a:xfrm>
            <a:off x="520700" y="1999734"/>
            <a:ext cx="2768600" cy="1569660"/>
          </a:xfrm>
          <a:prstGeom prst="rect">
            <a:avLst/>
          </a:prstGeom>
          <a:noFill/>
        </p:spPr>
        <p:txBody>
          <a:bodyPr wrap="square">
            <a:spAutoFit/>
          </a:bodyPr>
          <a:lstStyle/>
          <a:p>
            <a:r>
              <a:rPr lang="en-US" sz="3200" b="1" dirty="0"/>
              <a:t>Best to get nutrients through diet</a:t>
            </a:r>
          </a:p>
        </p:txBody>
      </p:sp>
    </p:spTree>
    <p:extLst>
      <p:ext uri="{BB962C8B-B14F-4D97-AF65-F5344CB8AC3E}">
        <p14:creationId xmlns:p14="http://schemas.microsoft.com/office/powerpoint/2010/main" val="4075496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2E5AE-8723-D033-3C81-1620068F04D1}"/>
              </a:ext>
            </a:extLst>
          </p:cNvPr>
          <p:cNvSpPr>
            <a:spLocks noGrp="1"/>
          </p:cNvSpPr>
          <p:nvPr>
            <p:ph type="title"/>
          </p:nvPr>
        </p:nvSpPr>
        <p:spPr>
          <a:xfrm>
            <a:off x="457200" y="261938"/>
            <a:ext cx="10972800" cy="1143000"/>
          </a:xfrm>
        </p:spPr>
        <p:txBody>
          <a:bodyPr/>
          <a:lstStyle/>
          <a:p>
            <a:r>
              <a:rPr lang="en-US" dirty="0"/>
              <a:t>Supplements</a:t>
            </a:r>
          </a:p>
        </p:txBody>
      </p:sp>
      <p:sp>
        <p:nvSpPr>
          <p:cNvPr id="3" name="Footer Placeholder 2">
            <a:extLst>
              <a:ext uri="{FF2B5EF4-FFF2-40B4-BE49-F238E27FC236}">
                <a16:creationId xmlns:a16="http://schemas.microsoft.com/office/drawing/2014/main" id="{D42A0710-4ED3-CF65-F998-DD2E052314A5}"/>
              </a:ext>
            </a:extLst>
          </p:cNvPr>
          <p:cNvSpPr>
            <a:spLocks noGrp="1"/>
          </p:cNvSpPr>
          <p:nvPr>
            <p:ph type="ftr" sz="quarter" idx="11"/>
          </p:nvPr>
        </p:nvSpPr>
        <p:spPr/>
        <p:txBody>
          <a:bodyPr/>
          <a:lstStyle/>
          <a:p>
            <a:endParaRPr lang="en-US" dirty="0"/>
          </a:p>
        </p:txBody>
      </p:sp>
      <p:sp>
        <p:nvSpPr>
          <p:cNvPr id="4" name="TextBox 3">
            <a:extLst>
              <a:ext uri="{FF2B5EF4-FFF2-40B4-BE49-F238E27FC236}">
                <a16:creationId xmlns:a16="http://schemas.microsoft.com/office/drawing/2014/main" id="{F833DEEA-EB17-C978-1638-979622289885}"/>
              </a:ext>
            </a:extLst>
          </p:cNvPr>
          <p:cNvSpPr txBox="1"/>
          <p:nvPr/>
        </p:nvSpPr>
        <p:spPr>
          <a:xfrm>
            <a:off x="457200" y="1051517"/>
            <a:ext cx="2984500" cy="5909310"/>
          </a:xfrm>
          <a:prstGeom prst="rect">
            <a:avLst/>
          </a:prstGeom>
          <a:noFill/>
        </p:spPr>
        <p:txBody>
          <a:bodyPr wrap="square" rtlCol="0">
            <a:spAutoFit/>
          </a:bodyPr>
          <a:lstStyle/>
          <a:p>
            <a:r>
              <a:rPr lang="en-US" sz="2000" dirty="0"/>
              <a:t>Many theoretical reasons why a variety of supplements may be helpful in long COVID.</a:t>
            </a:r>
          </a:p>
          <a:p>
            <a:endParaRPr lang="en-US" sz="3200" dirty="0"/>
          </a:p>
          <a:p>
            <a:endParaRPr lang="en-US" sz="3200" dirty="0"/>
          </a:p>
          <a:p>
            <a:endParaRPr lang="en-US" sz="3200" dirty="0"/>
          </a:p>
          <a:p>
            <a:endParaRPr lang="en-US" sz="3200" dirty="0"/>
          </a:p>
          <a:p>
            <a:endParaRPr lang="en-US" sz="3200" dirty="0"/>
          </a:p>
          <a:p>
            <a:r>
              <a:rPr lang="en-US" sz="2000" b="1" dirty="0"/>
              <a:t>Bottom line: </a:t>
            </a:r>
            <a:r>
              <a:rPr lang="en-US" sz="2000" dirty="0"/>
              <a:t>no clinical trial data to guide which are most effective and how to take them for biggest effect</a:t>
            </a:r>
          </a:p>
          <a:p>
            <a:endParaRPr lang="en-US" sz="2000" dirty="0"/>
          </a:p>
          <a:p>
            <a:endParaRPr lang="en-US" dirty="0"/>
          </a:p>
        </p:txBody>
      </p:sp>
      <p:pic>
        <p:nvPicPr>
          <p:cNvPr id="5" name="Picture 4">
            <a:extLst>
              <a:ext uri="{FF2B5EF4-FFF2-40B4-BE49-F238E27FC236}">
                <a16:creationId xmlns:a16="http://schemas.microsoft.com/office/drawing/2014/main" id="{B310CAEB-ADD0-8920-0707-7F99ED537B66}"/>
              </a:ext>
            </a:extLst>
          </p:cNvPr>
          <p:cNvPicPr>
            <a:picLocks noChangeAspect="1"/>
          </p:cNvPicPr>
          <p:nvPr/>
        </p:nvPicPr>
        <p:blipFill>
          <a:blip r:embed="rId2"/>
          <a:stretch>
            <a:fillRect/>
          </a:stretch>
        </p:blipFill>
        <p:spPr>
          <a:xfrm>
            <a:off x="3644900" y="1071191"/>
            <a:ext cx="8350572" cy="4715617"/>
          </a:xfrm>
          <a:prstGeom prst="rect">
            <a:avLst/>
          </a:prstGeom>
        </p:spPr>
      </p:pic>
      <p:sp>
        <p:nvSpPr>
          <p:cNvPr id="8" name="TextBox 7">
            <a:extLst>
              <a:ext uri="{FF2B5EF4-FFF2-40B4-BE49-F238E27FC236}">
                <a16:creationId xmlns:a16="http://schemas.microsoft.com/office/drawing/2014/main" id="{897608C0-CDF1-6030-BD9C-A0922D53850E}"/>
              </a:ext>
            </a:extLst>
          </p:cNvPr>
          <p:cNvSpPr txBox="1"/>
          <p:nvPr/>
        </p:nvSpPr>
        <p:spPr>
          <a:xfrm>
            <a:off x="4248150" y="5949731"/>
            <a:ext cx="7556500" cy="646331"/>
          </a:xfrm>
          <a:prstGeom prst="rect">
            <a:avLst/>
          </a:prstGeom>
          <a:noFill/>
        </p:spPr>
        <p:txBody>
          <a:bodyPr wrap="square">
            <a:spAutoFit/>
          </a:bodyPr>
          <a:lstStyle/>
          <a:p>
            <a:r>
              <a:rPr lang="en-US" sz="1200" b="0" i="0" u="none" strike="noStrike" dirty="0" err="1">
                <a:solidFill>
                  <a:srgbClr val="212121"/>
                </a:solidFill>
                <a:effectLst/>
                <a:latin typeface="Roboto" panose="02000000000000000000" pitchFamily="2" charset="0"/>
              </a:rPr>
              <a:t>Barrea</a:t>
            </a:r>
            <a:r>
              <a:rPr lang="en-US" sz="1200" b="0" i="0" u="none" strike="noStrike" dirty="0">
                <a:solidFill>
                  <a:srgbClr val="212121"/>
                </a:solidFill>
                <a:effectLst/>
                <a:latin typeface="Roboto" panose="02000000000000000000" pitchFamily="2" charset="0"/>
              </a:rPr>
              <a:t> L, Grant WB, Frias-Toral E, </a:t>
            </a:r>
            <a:r>
              <a:rPr lang="en-US" sz="1200" b="0" i="0" u="none" strike="noStrike" dirty="0" err="1">
                <a:solidFill>
                  <a:srgbClr val="212121"/>
                </a:solidFill>
                <a:effectLst/>
                <a:latin typeface="Roboto" panose="02000000000000000000" pitchFamily="2" charset="0"/>
              </a:rPr>
              <a:t>Vetrani</a:t>
            </a:r>
            <a:r>
              <a:rPr lang="en-US" sz="1200" b="0" i="0" u="none" strike="noStrike" dirty="0">
                <a:solidFill>
                  <a:srgbClr val="212121"/>
                </a:solidFill>
                <a:effectLst/>
                <a:latin typeface="Roboto" panose="02000000000000000000" pitchFamily="2" charset="0"/>
              </a:rPr>
              <a:t> C, Verde L, de </a:t>
            </a:r>
            <a:r>
              <a:rPr lang="en-US" sz="1200" b="0" i="0" u="none" strike="noStrike" dirty="0" err="1">
                <a:solidFill>
                  <a:srgbClr val="212121"/>
                </a:solidFill>
                <a:effectLst/>
                <a:latin typeface="Roboto" panose="02000000000000000000" pitchFamily="2" charset="0"/>
              </a:rPr>
              <a:t>Alteriis</a:t>
            </a:r>
            <a:r>
              <a:rPr lang="en-US" sz="1200" b="0" i="0" u="none" strike="noStrike" dirty="0">
                <a:solidFill>
                  <a:srgbClr val="212121"/>
                </a:solidFill>
                <a:effectLst/>
                <a:latin typeface="Roboto" panose="02000000000000000000" pitchFamily="2" charset="0"/>
              </a:rPr>
              <a:t> G, </a:t>
            </a:r>
            <a:r>
              <a:rPr lang="en-US" sz="1200" b="0" i="0" u="none" strike="noStrike" dirty="0" err="1">
                <a:solidFill>
                  <a:srgbClr val="212121"/>
                </a:solidFill>
                <a:effectLst/>
                <a:latin typeface="Roboto" panose="02000000000000000000" pitchFamily="2" charset="0"/>
              </a:rPr>
              <a:t>Docimo</a:t>
            </a:r>
            <a:r>
              <a:rPr lang="en-US" sz="1200" b="0" i="0" u="none" strike="noStrike" dirty="0">
                <a:solidFill>
                  <a:srgbClr val="212121"/>
                </a:solidFill>
                <a:effectLst/>
                <a:latin typeface="Roboto" panose="02000000000000000000" pitchFamily="2" charset="0"/>
              </a:rPr>
              <a:t> A, </a:t>
            </a:r>
            <a:r>
              <a:rPr lang="en-US" sz="1200" b="0" i="0" u="none" strike="noStrike" dirty="0" err="1">
                <a:solidFill>
                  <a:srgbClr val="212121"/>
                </a:solidFill>
                <a:effectLst/>
                <a:latin typeface="Roboto" panose="02000000000000000000" pitchFamily="2" charset="0"/>
              </a:rPr>
              <a:t>Savastano</a:t>
            </a:r>
            <a:r>
              <a:rPr lang="en-US" sz="1200" b="0" i="0" u="none" strike="noStrike" dirty="0">
                <a:solidFill>
                  <a:srgbClr val="212121"/>
                </a:solidFill>
                <a:effectLst/>
                <a:latin typeface="Roboto" panose="02000000000000000000" pitchFamily="2" charset="0"/>
              </a:rPr>
              <a:t> S, </a:t>
            </a:r>
            <a:r>
              <a:rPr lang="en-US" sz="1200" b="0" i="0" u="none" strike="noStrike" dirty="0" err="1">
                <a:solidFill>
                  <a:srgbClr val="212121"/>
                </a:solidFill>
                <a:effectLst/>
                <a:latin typeface="Roboto" panose="02000000000000000000" pitchFamily="2" charset="0"/>
              </a:rPr>
              <a:t>Colao</a:t>
            </a:r>
            <a:r>
              <a:rPr lang="en-US" sz="1200" b="0" i="0" u="none" strike="noStrike" dirty="0">
                <a:solidFill>
                  <a:srgbClr val="212121"/>
                </a:solidFill>
                <a:effectLst/>
                <a:latin typeface="Roboto" panose="02000000000000000000" pitchFamily="2" charset="0"/>
              </a:rPr>
              <a:t> A, </a:t>
            </a:r>
            <a:r>
              <a:rPr lang="en-US" sz="1200" b="0" i="0" u="none" strike="noStrike" dirty="0" err="1">
                <a:solidFill>
                  <a:srgbClr val="212121"/>
                </a:solidFill>
                <a:effectLst/>
                <a:latin typeface="Roboto" panose="02000000000000000000" pitchFamily="2" charset="0"/>
              </a:rPr>
              <a:t>Muscogiuri</a:t>
            </a:r>
            <a:r>
              <a:rPr lang="en-US" sz="1200" b="0" i="0" u="none" strike="noStrike" dirty="0">
                <a:solidFill>
                  <a:srgbClr val="212121"/>
                </a:solidFill>
                <a:effectLst/>
                <a:latin typeface="Roboto" panose="02000000000000000000" pitchFamily="2" charset="0"/>
              </a:rPr>
              <a:t> G. Dietary Recommendations for Post-COVID-19 Syndrome. Nutrients. 2022 Mar 20;14(6):1305. </a:t>
            </a:r>
            <a:r>
              <a:rPr lang="en-US" sz="1200" b="0" i="0" u="none" strike="noStrike" dirty="0" err="1">
                <a:solidFill>
                  <a:srgbClr val="212121"/>
                </a:solidFill>
                <a:effectLst/>
                <a:latin typeface="Roboto" panose="02000000000000000000" pitchFamily="2" charset="0"/>
              </a:rPr>
              <a:t>doi</a:t>
            </a:r>
            <a:r>
              <a:rPr lang="en-US" sz="1200" b="0" i="0" u="none" strike="noStrike" dirty="0">
                <a:solidFill>
                  <a:srgbClr val="212121"/>
                </a:solidFill>
                <a:effectLst/>
                <a:latin typeface="Roboto" panose="02000000000000000000" pitchFamily="2" charset="0"/>
              </a:rPr>
              <a:t>: 10.3390/nu14061305.</a:t>
            </a:r>
            <a:endParaRPr lang="en-US" sz="1200" dirty="0"/>
          </a:p>
        </p:txBody>
      </p:sp>
    </p:spTree>
    <p:extLst>
      <p:ext uri="{BB962C8B-B14F-4D97-AF65-F5344CB8AC3E}">
        <p14:creationId xmlns:p14="http://schemas.microsoft.com/office/powerpoint/2010/main" val="1839274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2E5AE-8723-D033-3C81-1620068F04D1}"/>
              </a:ext>
            </a:extLst>
          </p:cNvPr>
          <p:cNvSpPr>
            <a:spLocks noGrp="1"/>
          </p:cNvSpPr>
          <p:nvPr>
            <p:ph type="title"/>
          </p:nvPr>
        </p:nvSpPr>
        <p:spPr>
          <a:xfrm>
            <a:off x="325680" y="136524"/>
            <a:ext cx="10972800" cy="1143000"/>
          </a:xfrm>
        </p:spPr>
        <p:txBody>
          <a:bodyPr/>
          <a:lstStyle/>
          <a:p>
            <a:r>
              <a:rPr lang="en-US" dirty="0"/>
              <a:t>Supplements</a:t>
            </a:r>
          </a:p>
        </p:txBody>
      </p:sp>
      <p:sp>
        <p:nvSpPr>
          <p:cNvPr id="4" name="TextBox 3">
            <a:extLst>
              <a:ext uri="{FF2B5EF4-FFF2-40B4-BE49-F238E27FC236}">
                <a16:creationId xmlns:a16="http://schemas.microsoft.com/office/drawing/2014/main" id="{F833DEEA-EB17-C978-1638-979622289885}"/>
              </a:ext>
            </a:extLst>
          </p:cNvPr>
          <p:cNvSpPr txBox="1"/>
          <p:nvPr/>
        </p:nvSpPr>
        <p:spPr>
          <a:xfrm>
            <a:off x="325680" y="825579"/>
            <a:ext cx="11540640" cy="5940088"/>
          </a:xfrm>
          <a:prstGeom prst="rect">
            <a:avLst/>
          </a:prstGeom>
          <a:noFill/>
        </p:spPr>
        <p:txBody>
          <a:bodyPr wrap="square" rtlCol="0">
            <a:spAutoFit/>
          </a:bodyPr>
          <a:lstStyle/>
          <a:p>
            <a:r>
              <a:rPr lang="en-US" sz="2000" dirty="0"/>
              <a:t>If diet is restricted/poor,  will check for vitamin deficiencies (if not already supplementing)</a:t>
            </a:r>
          </a:p>
          <a:p>
            <a:r>
              <a:rPr lang="en-US" sz="2000" dirty="0"/>
              <a:t>If fatigue, Vit D and iron levels </a:t>
            </a:r>
          </a:p>
          <a:p>
            <a:r>
              <a:rPr lang="en-US" sz="2000" dirty="0"/>
              <a:t>If neurologic symptoms, Vit B12</a:t>
            </a:r>
          </a:p>
          <a:p>
            <a:endParaRPr lang="en-US" sz="2000" dirty="0"/>
          </a:p>
          <a:p>
            <a:r>
              <a:rPr lang="en-US" sz="2000" b="1" dirty="0"/>
              <a:t>If $$ is not limited:</a:t>
            </a:r>
          </a:p>
          <a:p>
            <a:endParaRPr lang="en-US" sz="2000" dirty="0"/>
          </a:p>
          <a:p>
            <a:r>
              <a:rPr lang="en-US" sz="2400" dirty="0"/>
              <a:t>Coenzyme Q10 and NADH: reduces fatigue in ME/CFS </a:t>
            </a:r>
          </a:p>
          <a:p>
            <a:r>
              <a:rPr lang="en-US" sz="1200" b="0" i="0" u="none" strike="noStrike" dirty="0">
                <a:solidFill>
                  <a:srgbClr val="212121"/>
                </a:solidFill>
                <a:effectLst/>
                <a:latin typeface="BlinkMacSystemFont"/>
              </a:rPr>
              <a:t>Castro-Marrero J, et al. Effect of Dietary Coenzyme Q10 Plus NADH Supplementation on Fatigue Perception and Health-Related Quality of Life in Individuals with </a:t>
            </a:r>
            <a:r>
              <a:rPr lang="en-US" sz="1200" b="0" i="0" u="none" strike="noStrike" dirty="0" err="1">
                <a:solidFill>
                  <a:srgbClr val="212121"/>
                </a:solidFill>
                <a:effectLst/>
                <a:latin typeface="BlinkMacSystemFont"/>
              </a:rPr>
              <a:t>Myalgic</a:t>
            </a:r>
            <a:r>
              <a:rPr lang="en-US" sz="1200" b="0" i="0" u="none" strike="noStrike" dirty="0">
                <a:solidFill>
                  <a:srgbClr val="212121"/>
                </a:solidFill>
                <a:effectLst/>
                <a:latin typeface="BlinkMacSystemFont"/>
              </a:rPr>
              <a:t> Encephalomyelitis/Chronic Fatigue Syndrome: A Prospective, Randomized, Double-Blind, Placebo-Controlled Trial. Nutrients. 2021 Jul 30;13(8):2658. </a:t>
            </a:r>
          </a:p>
          <a:p>
            <a:endParaRPr lang="en-US" sz="1200" dirty="0"/>
          </a:p>
          <a:p>
            <a:r>
              <a:rPr lang="en-US" sz="2400" dirty="0" err="1"/>
              <a:t>Tumeric</a:t>
            </a:r>
            <a:r>
              <a:rPr lang="en-US" sz="2400" dirty="0"/>
              <a:t>/curcumin: anti inflammatory</a:t>
            </a:r>
          </a:p>
          <a:p>
            <a:r>
              <a:rPr lang="en-US" sz="1600" dirty="0"/>
              <a:t>Mixed results in specific conditions, but likely helpful in inflammatory conditions including with cognitive decline</a:t>
            </a:r>
          </a:p>
          <a:p>
            <a:endParaRPr lang="en-US" sz="2400" dirty="0"/>
          </a:p>
          <a:p>
            <a:r>
              <a:rPr lang="en-US" sz="2400" dirty="0"/>
              <a:t>Vitamin D: reduces risk of autoimmune conditions/anti-inflammatory</a:t>
            </a:r>
          </a:p>
          <a:p>
            <a:r>
              <a:rPr lang="en-US" sz="1200" b="0" i="0" u="none" strike="noStrike" dirty="0">
                <a:solidFill>
                  <a:srgbClr val="212121"/>
                </a:solidFill>
                <a:effectLst/>
                <a:latin typeface="BlinkMacSystemFont"/>
              </a:rPr>
              <a:t>Dong Y, et al.  Effects of Vitamin D</a:t>
            </a:r>
            <a:r>
              <a:rPr lang="en-US" sz="1200" b="0" i="0" u="none" strike="noStrike" baseline="-25000" dirty="0">
                <a:solidFill>
                  <a:srgbClr val="212121"/>
                </a:solidFill>
                <a:effectLst/>
                <a:latin typeface="BlinkMacSystemFont"/>
              </a:rPr>
              <a:t>3</a:t>
            </a:r>
            <a:r>
              <a:rPr lang="en-US" sz="1200" b="0" i="0" u="none" strike="noStrike" dirty="0">
                <a:solidFill>
                  <a:srgbClr val="212121"/>
                </a:solidFill>
                <a:effectLst/>
                <a:latin typeface="BlinkMacSystemFont"/>
              </a:rPr>
              <a:t>and Marine Omega-3 Fatty Acids Supplementation on Biomarkers of Systemic Inflammation: 4-Year Findings from the VITAL Randomized Trial. Nutrients. 2022 Dec 14;14(24):5307. </a:t>
            </a:r>
          </a:p>
          <a:p>
            <a:endParaRPr lang="en-US" sz="1200" dirty="0"/>
          </a:p>
          <a:p>
            <a:r>
              <a:rPr lang="en-US" sz="2400" dirty="0"/>
              <a:t>Probiotics: anti inflammatory</a:t>
            </a:r>
          </a:p>
          <a:p>
            <a:r>
              <a:rPr lang="en-US" sz="1600" dirty="0"/>
              <a:t>Many studies on inflammatory GI conditions, depression, cognitive impairment, other symptoms</a:t>
            </a:r>
          </a:p>
          <a:p>
            <a:endParaRPr lang="en-US" dirty="0"/>
          </a:p>
          <a:p>
            <a:endParaRPr lang="en-US" dirty="0"/>
          </a:p>
        </p:txBody>
      </p:sp>
    </p:spTree>
    <p:extLst>
      <p:ext uri="{BB962C8B-B14F-4D97-AF65-F5344CB8AC3E}">
        <p14:creationId xmlns:p14="http://schemas.microsoft.com/office/powerpoint/2010/main" val="867489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C5ABB-76C1-D445-9F41-716DE3FAE14E}"/>
              </a:ext>
            </a:extLst>
          </p:cNvPr>
          <p:cNvSpPr>
            <a:spLocks noGrp="1"/>
          </p:cNvSpPr>
          <p:nvPr>
            <p:ph type="body" sz="quarter" idx="13"/>
          </p:nvPr>
        </p:nvSpPr>
        <p:spPr>
          <a:xfrm>
            <a:off x="520118" y="765667"/>
            <a:ext cx="4395300" cy="557106"/>
          </a:xfrm>
        </p:spPr>
        <p:txBody>
          <a:bodyPr>
            <a:normAutofit fontScale="55000" lnSpcReduction="20000"/>
          </a:bodyPr>
          <a:lstStyle/>
          <a:p>
            <a:pPr marL="228600" indent="0">
              <a:buNone/>
            </a:pPr>
            <a:r>
              <a:rPr lang="en-US" dirty="0"/>
              <a:t>Specific management options</a:t>
            </a:r>
          </a:p>
        </p:txBody>
      </p:sp>
      <p:pic>
        <p:nvPicPr>
          <p:cNvPr id="5" name="Picture 4">
            <a:extLst>
              <a:ext uri="{FF2B5EF4-FFF2-40B4-BE49-F238E27FC236}">
                <a16:creationId xmlns:a16="http://schemas.microsoft.com/office/drawing/2014/main" id="{D9ED8E41-32A1-0543-8DB7-4CB2E12458CB}"/>
              </a:ext>
            </a:extLst>
          </p:cNvPr>
          <p:cNvPicPr>
            <a:picLocks noChangeAspect="1"/>
          </p:cNvPicPr>
          <p:nvPr/>
        </p:nvPicPr>
        <p:blipFill>
          <a:blip r:embed="rId3"/>
          <a:stretch>
            <a:fillRect/>
          </a:stretch>
        </p:blipFill>
        <p:spPr>
          <a:xfrm>
            <a:off x="5674658" y="1226519"/>
            <a:ext cx="6378387" cy="3587842"/>
          </a:xfrm>
          <a:prstGeom prst="rect">
            <a:avLst/>
          </a:prstGeom>
        </p:spPr>
      </p:pic>
      <p:sp>
        <p:nvSpPr>
          <p:cNvPr id="7" name="Text Placeholder 2">
            <a:extLst>
              <a:ext uri="{FF2B5EF4-FFF2-40B4-BE49-F238E27FC236}">
                <a16:creationId xmlns:a16="http://schemas.microsoft.com/office/drawing/2014/main" id="{6CBB4173-EED0-1FA6-349B-15B66FBE83F9}"/>
              </a:ext>
            </a:extLst>
          </p:cNvPr>
          <p:cNvSpPr txBox="1">
            <a:spLocks/>
          </p:cNvSpPr>
          <p:nvPr/>
        </p:nvSpPr>
        <p:spPr>
          <a:xfrm>
            <a:off x="695527" y="1733974"/>
            <a:ext cx="4810493" cy="3390052"/>
          </a:xfrm>
          <a:prstGeom prst="rect">
            <a:avLst/>
          </a:prstGeom>
        </p:spPr>
        <p:txBody>
          <a:bodyPr vert="horz" lIns="91440" tIns="45720" rIns="91440" bIns="45720" rtlCol="0">
            <a:noAutofit/>
          </a:bodyPr>
          <a:lstStyle>
            <a:lvl1pPr marL="228600" marR="0" indent="-228600" algn="l" defTabSz="914400" rtl="0" eaLnBrk="1" fontAlgn="auto" latinLnBrk="0" hangingPunct="1">
              <a:lnSpc>
                <a:spcPts val="3080"/>
              </a:lnSpc>
              <a:spcBef>
                <a:spcPts val="300"/>
              </a:spcBef>
              <a:spcAft>
                <a:spcPts val="300"/>
              </a:spcAft>
              <a:buClrTx/>
              <a:buSzTx/>
              <a:buFont typeface="Arial" charset="0"/>
              <a:buChar char="•"/>
              <a:tabLst>
                <a:tab pos="1247775" algn="l"/>
              </a:tabLst>
              <a:defRPr lang="en-US" sz="24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vl2pPr marL="692150" indent="-234950" algn="l" defTabSz="914400" rtl="0" eaLnBrk="1" latinLnBrk="0" hangingPunct="1">
              <a:lnSpc>
                <a:spcPct val="90000"/>
              </a:lnSpc>
              <a:spcBef>
                <a:spcPts val="300"/>
              </a:spcBef>
              <a:spcAft>
                <a:spcPts val="300"/>
              </a:spcAft>
              <a:buFont typeface="Arial" charset="0"/>
              <a:buChar char="•"/>
              <a:tabLst/>
              <a:defRPr sz="21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2pPr>
            <a:lvl3pPr marL="1092200" indent="-177800" algn="l" defTabSz="914400" rtl="0" eaLnBrk="1" latinLnBrk="0" hangingPunct="1">
              <a:lnSpc>
                <a:spcPct val="90000"/>
              </a:lnSpc>
              <a:spcBef>
                <a:spcPts val="300"/>
              </a:spcBef>
              <a:spcAft>
                <a:spcPts val="300"/>
              </a:spcAft>
              <a:buFont typeface="Arial" charset="0"/>
              <a:buChar char="•"/>
              <a:tabLst/>
              <a:defRPr sz="18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3pPr>
            <a:lvl4pPr marL="165735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Open Sans" charset="0"/>
                <a:ea typeface="Open Sans" charset="0"/>
                <a:cs typeface="Open Sans" charset="0"/>
              </a:defRPr>
            </a:lvl4pPr>
            <a:lvl5pPr marL="211455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endParaRPr lang="en-US" dirty="0">
              <a:ea typeface="Arial"/>
              <a:sym typeface="Arial"/>
            </a:endParaRPr>
          </a:p>
          <a:p>
            <a:pPr marL="0" indent="0">
              <a:buFont typeface="Arial" charset="0"/>
              <a:buNone/>
            </a:pPr>
            <a:r>
              <a:rPr lang="en-US" dirty="0">
                <a:latin typeface="Söhne"/>
                <a:ea typeface="Arial"/>
                <a:sym typeface="Arial"/>
              </a:rPr>
              <a:t>Autonomic nervous system dysregulation: dysautonomia</a:t>
            </a:r>
            <a:endParaRPr lang="en-US" dirty="0">
              <a:ea typeface="Arial"/>
              <a:sym typeface="Arial"/>
            </a:endParaRPr>
          </a:p>
          <a:p>
            <a:pPr marL="0" indent="0">
              <a:buFont typeface="Arial" charset="0"/>
              <a:buNone/>
            </a:pPr>
            <a:endParaRPr lang="en-US" dirty="0">
              <a:ea typeface="Arial"/>
              <a:sym typeface="Arial"/>
            </a:endParaRPr>
          </a:p>
        </p:txBody>
      </p:sp>
    </p:spTree>
    <p:extLst>
      <p:ext uri="{BB962C8B-B14F-4D97-AF65-F5344CB8AC3E}">
        <p14:creationId xmlns:p14="http://schemas.microsoft.com/office/powerpoint/2010/main" val="3101122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843B9E-38B2-9B49-BC12-BB8843FC96E6}"/>
              </a:ext>
            </a:extLst>
          </p:cNvPr>
          <p:cNvSpPr>
            <a:spLocks noGrp="1"/>
          </p:cNvSpPr>
          <p:nvPr>
            <p:ph type="body" sz="quarter" idx="13"/>
          </p:nvPr>
        </p:nvSpPr>
        <p:spPr>
          <a:xfrm>
            <a:off x="200749" y="739909"/>
            <a:ext cx="4387208" cy="557106"/>
          </a:xfrm>
        </p:spPr>
        <p:txBody>
          <a:bodyPr>
            <a:normAutofit fontScale="77500" lnSpcReduction="20000"/>
          </a:bodyPr>
          <a:lstStyle/>
          <a:p>
            <a:pPr marL="228600" indent="0">
              <a:buNone/>
            </a:pPr>
            <a:r>
              <a:rPr lang="en-US" dirty="0"/>
              <a:t>Acknowledgments</a:t>
            </a:r>
          </a:p>
        </p:txBody>
      </p:sp>
      <p:sp>
        <p:nvSpPr>
          <p:cNvPr id="4" name="TextBox 3">
            <a:extLst>
              <a:ext uri="{FF2B5EF4-FFF2-40B4-BE49-F238E27FC236}">
                <a16:creationId xmlns:a16="http://schemas.microsoft.com/office/drawing/2014/main" id="{AA9C178D-5CB9-7941-B81B-67983AA0E7EE}"/>
              </a:ext>
            </a:extLst>
          </p:cNvPr>
          <p:cNvSpPr txBox="1"/>
          <p:nvPr/>
        </p:nvSpPr>
        <p:spPr>
          <a:xfrm>
            <a:off x="422442" y="1799398"/>
            <a:ext cx="4616484" cy="4154984"/>
          </a:xfrm>
          <a:prstGeom prst="rect">
            <a:avLst/>
          </a:prstGeom>
          <a:noFill/>
        </p:spPr>
        <p:txBody>
          <a:bodyPr wrap="square">
            <a:spAutoFit/>
          </a:bodyPr>
          <a:lstStyle/>
          <a:p>
            <a:r>
              <a:rPr lang="en-US" sz="2400" dirty="0">
                <a:latin typeface="Gill Sans MT" panose="020B0502020104020203" pitchFamily="34" charset="77"/>
              </a:rPr>
              <a:t>The University of Washington acknowledges the Coast Salish peoples of this land, the land which touches the shared waters of all tribes and bands within the Suquamish, Tulalip and Muckleshoot nations.</a:t>
            </a:r>
          </a:p>
          <a:p>
            <a:endParaRPr lang="en-US" sz="2400" dirty="0">
              <a:latin typeface="Gill Sans MT" panose="020B0502020104020203" pitchFamily="34" charset="77"/>
              <a:cs typeface="Calibri" panose="020F0502020204030204" pitchFamily="34" charset="0"/>
            </a:endParaRPr>
          </a:p>
          <a:p>
            <a:endParaRPr lang="en-US" sz="2400" dirty="0">
              <a:latin typeface="Gill Sans MT" panose="020B0502020104020203" pitchFamily="34" charset="77"/>
              <a:cs typeface="Calibri" panose="020F0502020204030204" pitchFamily="34" charset="0"/>
            </a:endParaRPr>
          </a:p>
          <a:p>
            <a:r>
              <a:rPr lang="en-US" sz="2400" dirty="0">
                <a:latin typeface="Gill Sans MT" panose="020B0502020104020203" pitchFamily="34" charset="77"/>
                <a:cs typeface="Calibri" panose="020F0502020204030204" pitchFamily="34" charset="0"/>
              </a:rPr>
              <a:t>https://</a:t>
            </a:r>
            <a:r>
              <a:rPr lang="en-US" sz="2400" dirty="0" err="1">
                <a:latin typeface="Gill Sans MT" panose="020B0502020104020203" pitchFamily="34" charset="77"/>
                <a:cs typeface="Calibri" panose="020F0502020204030204" pitchFamily="34" charset="0"/>
              </a:rPr>
              <a:t>www.realrentduwamish.org</a:t>
            </a:r>
            <a:r>
              <a:rPr lang="en-US" sz="2400" dirty="0">
                <a:latin typeface="Gill Sans MT" panose="020B0502020104020203" pitchFamily="34" charset="77"/>
                <a:cs typeface="Calibri" panose="020F0502020204030204" pitchFamily="34" charset="0"/>
              </a:rPr>
              <a:t>/land-</a:t>
            </a:r>
            <a:r>
              <a:rPr lang="en-US" sz="2400" dirty="0" err="1">
                <a:latin typeface="Gill Sans MT" panose="020B0502020104020203" pitchFamily="34" charset="77"/>
                <a:cs typeface="Calibri" panose="020F0502020204030204" pitchFamily="34" charset="0"/>
              </a:rPr>
              <a:t>acknowledgement.html</a:t>
            </a:r>
            <a:endParaRPr lang="en-US" sz="2400" dirty="0">
              <a:latin typeface="Gill Sans MT" panose="020B0502020104020203" pitchFamily="34" charset="77"/>
              <a:cs typeface="Calibri" panose="020F0502020204030204" pitchFamily="34" charset="0"/>
            </a:endParaRPr>
          </a:p>
        </p:txBody>
      </p:sp>
      <p:pic>
        <p:nvPicPr>
          <p:cNvPr id="5" name="object 2">
            <a:extLst>
              <a:ext uri="{FF2B5EF4-FFF2-40B4-BE49-F238E27FC236}">
                <a16:creationId xmlns:a16="http://schemas.microsoft.com/office/drawing/2014/main" id="{801A7F2D-C06A-9945-B8D0-9E5CE6936324}"/>
              </a:ext>
            </a:extLst>
          </p:cNvPr>
          <p:cNvPicPr/>
          <p:nvPr/>
        </p:nvPicPr>
        <p:blipFill>
          <a:blip r:embed="rId2" cstate="print"/>
          <a:stretch>
            <a:fillRect/>
          </a:stretch>
        </p:blipFill>
        <p:spPr>
          <a:xfrm>
            <a:off x="5009402" y="1018462"/>
            <a:ext cx="7104580" cy="5116344"/>
          </a:xfrm>
          <a:prstGeom prst="rect">
            <a:avLst/>
          </a:prstGeom>
        </p:spPr>
      </p:pic>
    </p:spTree>
    <p:extLst>
      <p:ext uri="{BB962C8B-B14F-4D97-AF65-F5344CB8AC3E}">
        <p14:creationId xmlns:p14="http://schemas.microsoft.com/office/powerpoint/2010/main" val="3907686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83E2-A0BC-9EEA-35D3-1C74F12822C6}"/>
              </a:ext>
            </a:extLst>
          </p:cNvPr>
          <p:cNvSpPr>
            <a:spLocks noGrp="1"/>
          </p:cNvSpPr>
          <p:nvPr>
            <p:ph type="ctrTitle"/>
          </p:nvPr>
        </p:nvSpPr>
        <p:spPr>
          <a:xfrm>
            <a:off x="145142" y="43543"/>
            <a:ext cx="11959771" cy="1219200"/>
          </a:xfrm>
        </p:spPr>
        <p:txBody>
          <a:bodyPr>
            <a:normAutofit fontScale="90000"/>
          </a:bodyPr>
          <a:lstStyle/>
          <a:p>
            <a:r>
              <a:rPr lang="en-US" dirty="0"/>
              <a:t>PASC Consensus Guidance Statements</a:t>
            </a:r>
          </a:p>
        </p:txBody>
      </p:sp>
      <p:pic>
        <p:nvPicPr>
          <p:cNvPr id="6" name="Picture 5">
            <a:extLst>
              <a:ext uri="{FF2B5EF4-FFF2-40B4-BE49-F238E27FC236}">
                <a16:creationId xmlns:a16="http://schemas.microsoft.com/office/drawing/2014/main" id="{A2595763-F6C0-6BB9-8ACD-CFDA53F38A3B}"/>
              </a:ext>
            </a:extLst>
          </p:cNvPr>
          <p:cNvPicPr>
            <a:picLocks noChangeAspect="1"/>
          </p:cNvPicPr>
          <p:nvPr/>
        </p:nvPicPr>
        <p:blipFill>
          <a:blip r:embed="rId2"/>
          <a:stretch>
            <a:fillRect/>
          </a:stretch>
        </p:blipFill>
        <p:spPr>
          <a:xfrm>
            <a:off x="405194" y="1512997"/>
            <a:ext cx="6463536" cy="4135437"/>
          </a:xfrm>
          <a:prstGeom prst="rect">
            <a:avLst/>
          </a:prstGeom>
        </p:spPr>
      </p:pic>
      <p:sp>
        <p:nvSpPr>
          <p:cNvPr id="7" name="TextBox 6">
            <a:extLst>
              <a:ext uri="{FF2B5EF4-FFF2-40B4-BE49-F238E27FC236}">
                <a16:creationId xmlns:a16="http://schemas.microsoft.com/office/drawing/2014/main" id="{D972DA89-9976-8D00-8321-E4E816E2275B}"/>
              </a:ext>
            </a:extLst>
          </p:cNvPr>
          <p:cNvSpPr txBox="1"/>
          <p:nvPr/>
        </p:nvSpPr>
        <p:spPr>
          <a:xfrm>
            <a:off x="6868730" y="1582340"/>
            <a:ext cx="4715921" cy="4893647"/>
          </a:xfrm>
          <a:prstGeom prst="rect">
            <a:avLst/>
          </a:prstGeom>
          <a:noFill/>
        </p:spPr>
        <p:txBody>
          <a:bodyPr wrap="square" rtlCol="0">
            <a:spAutoFit/>
          </a:bodyPr>
          <a:lstStyle/>
          <a:p>
            <a:r>
              <a:rPr lang="en-US" sz="2400" dirty="0">
                <a:latin typeface="Gill Sans MT" panose="020B0502020104020203" pitchFamily="34" charset="77"/>
              </a:rPr>
              <a:t>April 2021-June 2023</a:t>
            </a:r>
          </a:p>
          <a:p>
            <a:pPr marL="342900" indent="-342900">
              <a:buFont typeface="Arial" panose="020B0604020202020204" pitchFamily="34" charset="0"/>
              <a:buChar char="•"/>
            </a:pPr>
            <a:r>
              <a:rPr lang="en-US" sz="2400" dirty="0">
                <a:latin typeface="Gill Sans MT" panose="020B0502020104020203" pitchFamily="34" charset="77"/>
              </a:rPr>
              <a:t>Methodology</a:t>
            </a:r>
          </a:p>
          <a:p>
            <a:pPr marL="342900" indent="-342900">
              <a:buFont typeface="Arial" panose="020B0604020202020204" pitchFamily="34" charset="0"/>
              <a:buChar char="•"/>
            </a:pPr>
            <a:r>
              <a:rPr lang="en-US" sz="2400" dirty="0">
                <a:latin typeface="Gill Sans MT" panose="020B0502020104020203" pitchFamily="34" charset="77"/>
              </a:rPr>
              <a:t>Fatigue</a:t>
            </a:r>
          </a:p>
          <a:p>
            <a:pPr marL="342900" indent="-342900">
              <a:buFont typeface="Arial" panose="020B0604020202020204" pitchFamily="34" charset="0"/>
              <a:buChar char="•"/>
            </a:pPr>
            <a:r>
              <a:rPr lang="en-US" sz="2400" dirty="0">
                <a:latin typeface="Gill Sans MT" panose="020B0502020104020203" pitchFamily="34" charset="77"/>
              </a:rPr>
              <a:t>Cognitive Symptoms</a:t>
            </a:r>
          </a:p>
          <a:p>
            <a:pPr marL="342900" indent="-342900">
              <a:buFont typeface="Arial" panose="020B0604020202020204" pitchFamily="34" charset="0"/>
              <a:buChar char="•"/>
            </a:pPr>
            <a:r>
              <a:rPr lang="en-US" sz="2400" dirty="0">
                <a:latin typeface="Gill Sans MT" panose="020B0502020104020203" pitchFamily="34" charset="77"/>
              </a:rPr>
              <a:t>Breathing Discomfort</a:t>
            </a:r>
          </a:p>
          <a:p>
            <a:pPr marL="342900" indent="-342900">
              <a:buFont typeface="Arial" panose="020B0604020202020204" pitchFamily="34" charset="0"/>
              <a:buChar char="•"/>
            </a:pPr>
            <a:r>
              <a:rPr lang="en-US" sz="2400" dirty="0">
                <a:latin typeface="Gill Sans MT" panose="020B0502020104020203" pitchFamily="34" charset="77"/>
              </a:rPr>
              <a:t>Cardiovascular Complications</a:t>
            </a:r>
          </a:p>
          <a:p>
            <a:pPr marL="342900" indent="-342900">
              <a:buFont typeface="Arial" panose="020B0604020202020204" pitchFamily="34" charset="0"/>
              <a:buChar char="•"/>
            </a:pPr>
            <a:r>
              <a:rPr lang="en-US" sz="2400" dirty="0">
                <a:latin typeface="Gill Sans MT" panose="020B0502020104020203" pitchFamily="34" charset="77"/>
              </a:rPr>
              <a:t>Clinic Infrastructure</a:t>
            </a:r>
          </a:p>
          <a:p>
            <a:pPr marL="342900" indent="-342900">
              <a:buFont typeface="Arial" panose="020B0604020202020204" pitchFamily="34" charset="0"/>
              <a:buChar char="•"/>
            </a:pPr>
            <a:r>
              <a:rPr lang="en-US" sz="2400" dirty="0">
                <a:latin typeface="Gill Sans MT" panose="020B0502020104020203" pitchFamily="34" charset="77"/>
              </a:rPr>
              <a:t>Children and Adolescents</a:t>
            </a:r>
          </a:p>
          <a:p>
            <a:pPr marL="342900" indent="-342900">
              <a:buFont typeface="Arial" panose="020B0604020202020204" pitchFamily="34" charset="0"/>
              <a:buChar char="•"/>
            </a:pPr>
            <a:r>
              <a:rPr lang="en-US" sz="2400" dirty="0">
                <a:latin typeface="Gill Sans MT" panose="020B0502020104020203" pitchFamily="34" charset="77"/>
              </a:rPr>
              <a:t>Autonomic dysregulation</a:t>
            </a:r>
          </a:p>
          <a:p>
            <a:pPr marL="342900" indent="-342900">
              <a:buFont typeface="Arial" panose="020B0604020202020204" pitchFamily="34" charset="0"/>
              <a:buChar char="•"/>
            </a:pPr>
            <a:r>
              <a:rPr lang="en-US" sz="2400" dirty="0">
                <a:latin typeface="Gill Sans MT" panose="020B0502020104020203" pitchFamily="34" charset="77"/>
              </a:rPr>
              <a:t>Neurologic symptoms</a:t>
            </a:r>
          </a:p>
          <a:p>
            <a:endParaRPr lang="en-US" sz="2400" dirty="0">
              <a:latin typeface="Gill Sans MT" panose="020B0502020104020203" pitchFamily="34" charset="77"/>
            </a:endParaRPr>
          </a:p>
          <a:p>
            <a:r>
              <a:rPr lang="en-US" sz="2400" dirty="0">
                <a:latin typeface="Gill Sans MT" panose="020B0502020104020203" pitchFamily="34" charset="77"/>
              </a:rPr>
              <a:t>Upcoming:</a:t>
            </a:r>
          </a:p>
          <a:p>
            <a:r>
              <a:rPr lang="en-US" sz="2400" dirty="0">
                <a:latin typeface="Gill Sans MT" panose="020B0502020104020203" pitchFamily="34" charset="77"/>
              </a:rPr>
              <a:t>Mental health considerations </a:t>
            </a:r>
          </a:p>
        </p:txBody>
      </p:sp>
    </p:spTree>
    <p:extLst>
      <p:ext uri="{BB962C8B-B14F-4D97-AF65-F5344CB8AC3E}">
        <p14:creationId xmlns:p14="http://schemas.microsoft.com/office/powerpoint/2010/main" val="637989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An umbrella">
            <a:extLst>
              <a:ext uri="{FF2B5EF4-FFF2-40B4-BE49-F238E27FC236}">
                <a16:creationId xmlns:a16="http://schemas.microsoft.com/office/drawing/2014/main" id="{0EDE8D42-53F2-2C2C-CABB-180244AA96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64637" y="-1351092"/>
            <a:ext cx="8785562" cy="8785562"/>
          </a:xfrm>
          <a:prstGeom prst="rect">
            <a:avLst/>
          </a:prstGeom>
        </p:spPr>
      </p:pic>
      <p:sp>
        <p:nvSpPr>
          <p:cNvPr id="14" name="TextBox 13">
            <a:extLst>
              <a:ext uri="{FF2B5EF4-FFF2-40B4-BE49-F238E27FC236}">
                <a16:creationId xmlns:a16="http://schemas.microsoft.com/office/drawing/2014/main" id="{AF26391F-4F5B-1F9C-99BD-86003BA63DEC}"/>
              </a:ext>
            </a:extLst>
          </p:cNvPr>
          <p:cNvSpPr txBox="1"/>
          <p:nvPr/>
        </p:nvSpPr>
        <p:spPr>
          <a:xfrm>
            <a:off x="4265329" y="1237514"/>
            <a:ext cx="4222968" cy="830997"/>
          </a:xfrm>
          <a:prstGeom prst="rect">
            <a:avLst/>
          </a:prstGeom>
          <a:noFill/>
        </p:spPr>
        <p:txBody>
          <a:bodyPr wrap="square" rtlCol="0">
            <a:spAutoFit/>
          </a:bodyPr>
          <a:lstStyle/>
          <a:p>
            <a:r>
              <a:rPr lang="en-US" sz="4800" dirty="0"/>
              <a:t>Dysautonomia</a:t>
            </a:r>
          </a:p>
        </p:txBody>
      </p:sp>
      <p:sp>
        <p:nvSpPr>
          <p:cNvPr id="15" name="TextBox 14">
            <a:extLst>
              <a:ext uri="{FF2B5EF4-FFF2-40B4-BE49-F238E27FC236}">
                <a16:creationId xmlns:a16="http://schemas.microsoft.com/office/drawing/2014/main" id="{9B2D3CC1-C14E-8579-F3EC-A5A0711BC29A}"/>
              </a:ext>
            </a:extLst>
          </p:cNvPr>
          <p:cNvSpPr txBox="1"/>
          <p:nvPr/>
        </p:nvSpPr>
        <p:spPr>
          <a:xfrm>
            <a:off x="3516781" y="2884576"/>
            <a:ext cx="2365835" cy="4387355"/>
          </a:xfrm>
          <a:prstGeom prst="rect">
            <a:avLst/>
          </a:prstGeom>
          <a:noFill/>
        </p:spPr>
        <p:txBody>
          <a:bodyPr wrap="square" rtlCol="0">
            <a:spAutoFit/>
          </a:bodyPr>
          <a:lstStyle/>
          <a:p>
            <a:pPr marL="342891" indent="-342891">
              <a:lnSpc>
                <a:spcPct val="107000"/>
              </a:lnSpc>
              <a:buBlip>
                <a:blip r:embed="rId4"/>
              </a:buBlip>
            </a:pPr>
            <a:r>
              <a:rPr lang="en-US" dirty="0"/>
              <a:t>Orthostatic presyncope</a:t>
            </a:r>
          </a:p>
          <a:p>
            <a:pPr marL="342891" indent="-342891">
              <a:lnSpc>
                <a:spcPct val="107000"/>
              </a:lnSpc>
              <a:buBlip>
                <a:blip r:embed="rId4"/>
              </a:buBlip>
            </a:pPr>
            <a:r>
              <a:rPr lang="en-US" dirty="0"/>
              <a:t>Tachycardia</a:t>
            </a:r>
          </a:p>
          <a:p>
            <a:pPr marL="342891" indent="-342891">
              <a:lnSpc>
                <a:spcPct val="107000"/>
              </a:lnSpc>
              <a:buBlip>
                <a:blip r:embed="rId4"/>
              </a:buBlip>
            </a:pPr>
            <a:r>
              <a:rPr lang="en-US" dirty="0"/>
              <a:t>Palpitations</a:t>
            </a:r>
          </a:p>
          <a:p>
            <a:pPr marL="342891" indent="-342891">
              <a:lnSpc>
                <a:spcPct val="107000"/>
              </a:lnSpc>
              <a:buBlip>
                <a:blip r:embed="rId4"/>
              </a:buBlip>
            </a:pPr>
            <a:r>
              <a:rPr lang="en-US" dirty="0"/>
              <a:t>Chest pain</a:t>
            </a:r>
          </a:p>
          <a:p>
            <a:pPr marL="342891" indent="-342891">
              <a:lnSpc>
                <a:spcPct val="107000"/>
              </a:lnSpc>
              <a:buBlip>
                <a:blip r:embed="rId4"/>
              </a:buBlip>
            </a:pPr>
            <a:r>
              <a:rPr lang="en-US" dirty="0"/>
              <a:t>Tremor</a:t>
            </a:r>
          </a:p>
          <a:p>
            <a:pPr marL="342891" indent="-342891">
              <a:lnSpc>
                <a:spcPct val="107000"/>
              </a:lnSpc>
              <a:buBlip>
                <a:blip r:embed="rId4"/>
              </a:buBlip>
            </a:pPr>
            <a:r>
              <a:rPr lang="en-US" dirty="0"/>
              <a:t>Headaches</a:t>
            </a:r>
          </a:p>
          <a:p>
            <a:pPr marL="342891" indent="-342891">
              <a:buBlip>
                <a:blip r:embed="rId4"/>
              </a:buBlip>
            </a:pPr>
            <a:r>
              <a:rPr lang="en-US" dirty="0"/>
              <a:t>Anxiety</a:t>
            </a:r>
          </a:p>
          <a:p>
            <a:pPr marL="342891" indent="-342891">
              <a:buBlip>
                <a:blip r:embed="rId4"/>
              </a:buBlip>
            </a:pPr>
            <a:r>
              <a:rPr lang="en-US" dirty="0"/>
              <a:t>Sweating</a:t>
            </a:r>
          </a:p>
          <a:p>
            <a:pPr marL="342891" indent="-342891">
              <a:lnSpc>
                <a:spcPct val="107000"/>
              </a:lnSpc>
              <a:buBlip>
                <a:blip r:embed="rId4"/>
              </a:buBlip>
            </a:pPr>
            <a:r>
              <a:rPr lang="en-US" dirty="0"/>
              <a:t>Cold hands/feet</a:t>
            </a:r>
          </a:p>
          <a:p>
            <a:pPr>
              <a:lnSpc>
                <a:spcPct val="107000"/>
              </a:lnSpc>
              <a:spcAft>
                <a:spcPts val="800"/>
              </a:spcAft>
            </a:pPr>
            <a:endParaRPr lang="en-US" dirty="0">
              <a:effectLst>
                <a:outerShdw blurRad="50800" dist="38100" dir="5400000" algn="t" rotWithShape="0">
                  <a:prstClr val="black">
                    <a:alpha val="40000"/>
                  </a:prstClr>
                </a:outerShdw>
              </a:effectLst>
              <a:latin typeface="Gill Sans MT" panose="020B0502020104020203" pitchFamily="34" charset="77"/>
              <a:ea typeface="Calibri" panose="020F0502020204030204" pitchFamily="34" charset="0"/>
              <a:cs typeface="Calibri" panose="020F0502020204030204" pitchFamily="34" charset="0"/>
            </a:endParaRPr>
          </a:p>
          <a:p>
            <a:pPr>
              <a:lnSpc>
                <a:spcPct val="107000"/>
              </a:lnSpc>
              <a:spcAft>
                <a:spcPts val="800"/>
              </a:spcAft>
            </a:pPr>
            <a:r>
              <a:rPr lang="en-US" dirty="0">
                <a:latin typeface="Gill Sans MT" panose="020B0502020104020203" pitchFamily="34" charset="77"/>
                <a:ea typeface="Calibri" panose="020F0502020204030204" pitchFamily="34" charset="0"/>
                <a:cs typeface="Times New Roman" panose="02020603050405020304" pitchFamily="18" charset="0"/>
              </a:rPr>
              <a:t> </a:t>
            </a:r>
          </a:p>
          <a:p>
            <a:endParaRPr lang="en-US" sz="1400" dirty="0">
              <a:latin typeface="Gill Sans MT" panose="020B0502020104020203" pitchFamily="34" charset="77"/>
            </a:endParaRPr>
          </a:p>
          <a:p>
            <a:endParaRPr lang="en-US" sz="1400" dirty="0">
              <a:latin typeface="Gill Sans MT" panose="020B0502020104020203" pitchFamily="34" charset="77"/>
            </a:endParaRPr>
          </a:p>
        </p:txBody>
      </p:sp>
      <p:sp>
        <p:nvSpPr>
          <p:cNvPr id="16" name="TextBox 15">
            <a:extLst>
              <a:ext uri="{FF2B5EF4-FFF2-40B4-BE49-F238E27FC236}">
                <a16:creationId xmlns:a16="http://schemas.microsoft.com/office/drawing/2014/main" id="{8D6AC3D5-E0A5-3C59-8B63-91318DB41D0E}"/>
              </a:ext>
            </a:extLst>
          </p:cNvPr>
          <p:cNvSpPr txBox="1"/>
          <p:nvPr/>
        </p:nvSpPr>
        <p:spPr>
          <a:xfrm>
            <a:off x="6572596" y="2918977"/>
            <a:ext cx="2674776" cy="2701509"/>
          </a:xfrm>
          <a:prstGeom prst="rect">
            <a:avLst/>
          </a:prstGeom>
          <a:noFill/>
        </p:spPr>
        <p:txBody>
          <a:bodyPr wrap="square" rtlCol="0">
            <a:spAutoFit/>
          </a:bodyPr>
          <a:lstStyle/>
          <a:p>
            <a:pPr marL="342891" indent="-342891">
              <a:lnSpc>
                <a:spcPct val="107000"/>
              </a:lnSpc>
              <a:buBlip>
                <a:blip r:embed="rId4"/>
              </a:buBlip>
            </a:pPr>
            <a:r>
              <a:rPr lang="en-US" dirty="0"/>
              <a:t>Nausea/Vomiting</a:t>
            </a:r>
          </a:p>
          <a:p>
            <a:pPr marL="342891" indent="-342891">
              <a:lnSpc>
                <a:spcPct val="107000"/>
              </a:lnSpc>
              <a:buBlip>
                <a:blip r:embed="rId4"/>
              </a:buBlip>
            </a:pPr>
            <a:r>
              <a:rPr lang="en-US" dirty="0"/>
              <a:t>Constipation </a:t>
            </a:r>
          </a:p>
          <a:p>
            <a:pPr marL="342891" indent="-342891">
              <a:lnSpc>
                <a:spcPct val="107000"/>
              </a:lnSpc>
              <a:buBlip>
                <a:blip r:embed="rId4"/>
              </a:buBlip>
            </a:pPr>
            <a:r>
              <a:rPr lang="en-US" dirty="0"/>
              <a:t>Diarrhea</a:t>
            </a:r>
          </a:p>
          <a:p>
            <a:pPr marL="342891" indent="-342891">
              <a:lnSpc>
                <a:spcPct val="107000"/>
              </a:lnSpc>
              <a:buBlip>
                <a:blip r:embed="rId4"/>
              </a:buBlip>
            </a:pPr>
            <a:r>
              <a:rPr lang="en-US" dirty="0"/>
              <a:t>Gastroparesis</a:t>
            </a:r>
          </a:p>
          <a:p>
            <a:pPr marL="342891" indent="-342891">
              <a:lnSpc>
                <a:spcPct val="107000"/>
              </a:lnSpc>
              <a:buBlip>
                <a:blip r:embed="rId4"/>
              </a:buBlip>
            </a:pPr>
            <a:r>
              <a:rPr lang="en-US" dirty="0"/>
              <a:t>Food intolerances</a:t>
            </a:r>
          </a:p>
          <a:p>
            <a:pPr marL="342891" indent="-342891">
              <a:lnSpc>
                <a:spcPct val="107000"/>
              </a:lnSpc>
              <a:buBlip>
                <a:blip r:embed="rId4"/>
              </a:buBlip>
            </a:pPr>
            <a:r>
              <a:rPr lang="en-US" dirty="0"/>
              <a:t>Myalgias/Pain</a:t>
            </a:r>
          </a:p>
          <a:p>
            <a:pPr marL="342891" indent="-342891">
              <a:buBlip>
                <a:blip r:embed="rId4"/>
              </a:buBlip>
            </a:pPr>
            <a:r>
              <a:rPr lang="en-US" dirty="0"/>
              <a:t>Brain Fog</a:t>
            </a:r>
          </a:p>
          <a:p>
            <a:pPr marL="342891" indent="-342891">
              <a:buBlip>
                <a:blip r:embed="rId4"/>
              </a:buBlip>
            </a:pPr>
            <a:r>
              <a:rPr lang="en-US" dirty="0"/>
              <a:t>Flushing</a:t>
            </a:r>
          </a:p>
          <a:p>
            <a:pPr marL="342891" indent="-342891">
              <a:buBlip>
                <a:blip r:embed="rId4"/>
              </a:buBlip>
            </a:pPr>
            <a:r>
              <a:rPr lang="en-US" dirty="0"/>
              <a:t>Fatigue</a:t>
            </a:r>
          </a:p>
        </p:txBody>
      </p:sp>
      <p:sp>
        <p:nvSpPr>
          <p:cNvPr id="17" name="TextBox 16">
            <a:extLst>
              <a:ext uri="{FF2B5EF4-FFF2-40B4-BE49-F238E27FC236}">
                <a16:creationId xmlns:a16="http://schemas.microsoft.com/office/drawing/2014/main" id="{EF8DA297-A174-C080-24BC-8D903EFEA879}"/>
              </a:ext>
            </a:extLst>
          </p:cNvPr>
          <p:cNvSpPr txBox="1"/>
          <p:nvPr/>
        </p:nvSpPr>
        <p:spPr>
          <a:xfrm>
            <a:off x="427249" y="3041689"/>
            <a:ext cx="2674776" cy="3097836"/>
          </a:xfrm>
          <a:prstGeom prst="rect">
            <a:avLst/>
          </a:prstGeom>
          <a:noFill/>
          <a:ln w="38100">
            <a:solidFill>
              <a:schemeClr val="accent1"/>
            </a:solidFill>
          </a:ln>
        </p:spPr>
        <p:txBody>
          <a:bodyPr wrap="square" rtlCol="0">
            <a:spAutoFit/>
          </a:bodyPr>
          <a:lstStyle/>
          <a:p>
            <a:pPr algn="ctr"/>
            <a:r>
              <a:rPr lang="en-US" sz="3200" dirty="0">
                <a:latin typeface="Gill Sans MT" panose="020B0502020104020203" pitchFamily="34" charset="77"/>
              </a:rPr>
              <a:t>Triggers</a:t>
            </a:r>
          </a:p>
          <a:p>
            <a:pPr algn="ctr"/>
            <a:r>
              <a:rPr lang="en-US" sz="2133" dirty="0">
                <a:latin typeface="Gill Sans MT" panose="020B0502020104020203" pitchFamily="34" charset="77"/>
              </a:rPr>
              <a:t>Prolonged Standing</a:t>
            </a:r>
          </a:p>
          <a:p>
            <a:pPr algn="ctr"/>
            <a:r>
              <a:rPr lang="en-US" sz="2133" dirty="0">
                <a:latin typeface="Gill Sans MT" panose="020B0502020104020203" pitchFamily="34" charset="77"/>
              </a:rPr>
              <a:t>Warm environments</a:t>
            </a:r>
          </a:p>
          <a:p>
            <a:pPr algn="ctr"/>
            <a:r>
              <a:rPr lang="en-US" sz="2133" dirty="0">
                <a:latin typeface="Gill Sans MT" panose="020B0502020104020203" pitchFamily="34" charset="77"/>
              </a:rPr>
              <a:t>Upright exercise</a:t>
            </a:r>
          </a:p>
          <a:p>
            <a:pPr algn="ctr"/>
            <a:r>
              <a:rPr lang="en-US" sz="2133" dirty="0">
                <a:latin typeface="Gill Sans MT" panose="020B0502020104020203" pitchFamily="34" charset="77"/>
              </a:rPr>
              <a:t>Large Meals</a:t>
            </a:r>
          </a:p>
          <a:p>
            <a:pPr algn="ctr"/>
            <a:r>
              <a:rPr lang="en-US" sz="2133" dirty="0">
                <a:latin typeface="Gill Sans MT" panose="020B0502020104020203" pitchFamily="34" charset="77"/>
              </a:rPr>
              <a:t>Some medications</a:t>
            </a:r>
          </a:p>
          <a:p>
            <a:pPr algn="ctr"/>
            <a:r>
              <a:rPr lang="en-US" sz="2133" dirty="0">
                <a:latin typeface="Gill Sans MT" panose="020B0502020104020203" pitchFamily="34" charset="77"/>
              </a:rPr>
              <a:t>Alcohol</a:t>
            </a:r>
          </a:p>
          <a:p>
            <a:pPr algn="ctr"/>
            <a:r>
              <a:rPr lang="en-US" sz="2133" dirty="0">
                <a:latin typeface="Gill Sans MT" panose="020B0502020104020203" pitchFamily="34" charset="77"/>
              </a:rPr>
              <a:t>Stress</a:t>
            </a:r>
          </a:p>
          <a:p>
            <a:endParaRPr lang="en-US" sz="1400" dirty="0">
              <a:latin typeface="Gill Sans MT" panose="020B0502020104020203" pitchFamily="34" charset="77"/>
            </a:endParaRPr>
          </a:p>
        </p:txBody>
      </p:sp>
      <p:sp>
        <p:nvSpPr>
          <p:cNvPr id="2" name="TextBox 1">
            <a:extLst>
              <a:ext uri="{FF2B5EF4-FFF2-40B4-BE49-F238E27FC236}">
                <a16:creationId xmlns:a16="http://schemas.microsoft.com/office/drawing/2014/main" id="{1D31DC73-8921-5850-61CF-54193CF31096}"/>
              </a:ext>
            </a:extLst>
          </p:cNvPr>
          <p:cNvSpPr txBox="1"/>
          <p:nvPr/>
        </p:nvSpPr>
        <p:spPr>
          <a:xfrm>
            <a:off x="9145202" y="3041689"/>
            <a:ext cx="2809993" cy="2113143"/>
          </a:xfrm>
          <a:prstGeom prst="rect">
            <a:avLst/>
          </a:prstGeom>
          <a:noFill/>
          <a:ln w="38100">
            <a:solidFill>
              <a:schemeClr val="accent1"/>
            </a:solidFill>
          </a:ln>
        </p:spPr>
        <p:txBody>
          <a:bodyPr wrap="square" rtlCol="0">
            <a:spAutoFit/>
          </a:bodyPr>
          <a:lstStyle/>
          <a:p>
            <a:pPr algn="ctr"/>
            <a:r>
              <a:rPr lang="en-US" sz="3200" dirty="0">
                <a:latin typeface="Gill Sans MT" panose="020B0502020104020203" pitchFamily="34" charset="77"/>
              </a:rPr>
              <a:t>Exclude</a:t>
            </a:r>
          </a:p>
          <a:p>
            <a:pPr algn="ctr"/>
            <a:r>
              <a:rPr lang="en-US" sz="2133" dirty="0">
                <a:latin typeface="Gill Sans MT" panose="020B0502020104020203" pitchFamily="34" charset="77"/>
              </a:rPr>
              <a:t>Anemia</a:t>
            </a:r>
          </a:p>
          <a:p>
            <a:pPr algn="ctr"/>
            <a:r>
              <a:rPr lang="en-US" sz="2133" dirty="0">
                <a:latin typeface="Gill Sans MT" panose="020B0502020104020203" pitchFamily="34" charset="77"/>
              </a:rPr>
              <a:t>Thyroid Disorders</a:t>
            </a:r>
          </a:p>
          <a:p>
            <a:pPr algn="ctr"/>
            <a:r>
              <a:rPr lang="en-US" sz="2133" dirty="0">
                <a:latin typeface="Gill Sans MT" panose="020B0502020104020203" pitchFamily="34" charset="77"/>
              </a:rPr>
              <a:t>Adrenal Insufficiency</a:t>
            </a:r>
          </a:p>
          <a:p>
            <a:pPr algn="ctr"/>
            <a:r>
              <a:rPr lang="en-US" sz="2133" dirty="0">
                <a:latin typeface="Gill Sans MT" panose="020B0502020104020203" pitchFamily="34" charset="77"/>
              </a:rPr>
              <a:t>Medication effects</a:t>
            </a:r>
          </a:p>
          <a:p>
            <a:endParaRPr lang="en-US" sz="1400" dirty="0">
              <a:latin typeface="Gill Sans MT" panose="020B0502020104020203" pitchFamily="34" charset="77"/>
            </a:endParaRPr>
          </a:p>
        </p:txBody>
      </p:sp>
    </p:spTree>
    <p:extLst>
      <p:ext uri="{BB962C8B-B14F-4D97-AF65-F5344CB8AC3E}">
        <p14:creationId xmlns:p14="http://schemas.microsoft.com/office/powerpoint/2010/main" val="2919772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2"/>
          <p:cNvSpPr txBox="1">
            <a:spLocks noGrp="1"/>
          </p:cNvSpPr>
          <p:nvPr>
            <p:ph type="title" idx="4294967295"/>
          </p:nvPr>
        </p:nvSpPr>
        <p:spPr>
          <a:xfrm>
            <a:off x="0" y="-104471"/>
            <a:ext cx="12006469" cy="1325033"/>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3300"/>
            </a:pPr>
            <a:r>
              <a:rPr lang="en" sz="3600" dirty="0">
                <a:sym typeface="Arial"/>
              </a:rPr>
              <a:t>Postural Orthostatic Tachycardia Syndrome (POTS): Diagnosis</a:t>
            </a:r>
            <a:endParaRPr sz="3600" dirty="0">
              <a:sym typeface="Arial"/>
            </a:endParaRPr>
          </a:p>
        </p:txBody>
      </p:sp>
      <p:graphicFrame>
        <p:nvGraphicFramePr>
          <p:cNvPr id="444" name="Google Shape;444;p62"/>
          <p:cNvGraphicFramePr/>
          <p:nvPr>
            <p:extLst>
              <p:ext uri="{D42A27DB-BD31-4B8C-83A1-F6EECF244321}">
                <p14:modId xmlns:p14="http://schemas.microsoft.com/office/powerpoint/2010/main" val="1961707740"/>
              </p:ext>
            </p:extLst>
          </p:nvPr>
        </p:nvGraphicFramePr>
        <p:xfrm>
          <a:off x="185531" y="967027"/>
          <a:ext cx="11820937" cy="5531421"/>
        </p:xfrm>
        <a:graphic>
          <a:graphicData uri="http://schemas.openxmlformats.org/drawingml/2006/table">
            <a:tbl>
              <a:tblPr firstRow="1" bandRow="1">
                <a:noFill/>
              </a:tblPr>
              <a:tblGrid>
                <a:gridCol w="2634454">
                  <a:extLst>
                    <a:ext uri="{9D8B030D-6E8A-4147-A177-3AD203B41FA5}">
                      <a16:colId xmlns:a16="http://schemas.microsoft.com/office/drawing/2014/main" val="20000"/>
                    </a:ext>
                  </a:extLst>
                </a:gridCol>
                <a:gridCol w="3276015">
                  <a:extLst>
                    <a:ext uri="{9D8B030D-6E8A-4147-A177-3AD203B41FA5}">
                      <a16:colId xmlns:a16="http://schemas.microsoft.com/office/drawing/2014/main" val="20001"/>
                    </a:ext>
                  </a:extLst>
                </a:gridCol>
                <a:gridCol w="2955234">
                  <a:extLst>
                    <a:ext uri="{9D8B030D-6E8A-4147-A177-3AD203B41FA5}">
                      <a16:colId xmlns:a16="http://schemas.microsoft.com/office/drawing/2014/main" val="20002"/>
                    </a:ext>
                  </a:extLst>
                </a:gridCol>
                <a:gridCol w="2955234">
                  <a:extLst>
                    <a:ext uri="{9D8B030D-6E8A-4147-A177-3AD203B41FA5}">
                      <a16:colId xmlns:a16="http://schemas.microsoft.com/office/drawing/2014/main" val="20003"/>
                    </a:ext>
                  </a:extLst>
                </a:gridCol>
              </a:tblGrid>
              <a:tr h="378596">
                <a:tc>
                  <a:txBody>
                    <a:bodyPr/>
                    <a:lstStyle/>
                    <a:p>
                      <a:pPr marL="0" marR="0" lvl="0" indent="0" algn="l" rtl="0">
                        <a:spcBef>
                          <a:spcPts val="0"/>
                        </a:spcBef>
                        <a:spcAft>
                          <a:spcPts val="0"/>
                        </a:spcAft>
                        <a:buNone/>
                      </a:pPr>
                      <a:r>
                        <a:rPr lang="en" sz="1900" b="0" i="0" u="none" strike="noStrike" cap="none" dirty="0">
                          <a:latin typeface="Gill Sans MT" panose="020B0502020104020203" pitchFamily="34" charset="77"/>
                        </a:rPr>
                        <a:t>Method</a:t>
                      </a:r>
                      <a:endParaRPr sz="1500" b="0" i="0" dirty="0">
                        <a:latin typeface="Gill Sans MT" panose="020B0502020104020203" pitchFamily="34" charset="77"/>
                      </a:endParaRPr>
                    </a:p>
                  </a:txBody>
                  <a:tcPr marL="91467" marR="91467" marT="45733" marB="45733">
                    <a:solidFill>
                      <a:srgbClr val="FFFF00"/>
                    </a:solidFill>
                  </a:tcPr>
                </a:tc>
                <a:tc>
                  <a:txBody>
                    <a:bodyPr/>
                    <a:lstStyle/>
                    <a:p>
                      <a:pPr marL="0" marR="0" lvl="0" indent="0" algn="l" rtl="0">
                        <a:spcBef>
                          <a:spcPts val="0"/>
                        </a:spcBef>
                        <a:spcAft>
                          <a:spcPts val="0"/>
                        </a:spcAft>
                        <a:buNone/>
                      </a:pPr>
                      <a:r>
                        <a:rPr lang="en" sz="1900" b="0" i="0" dirty="0">
                          <a:latin typeface="Gill Sans MT" panose="020B0502020104020203" pitchFamily="34" charset="77"/>
                        </a:rPr>
                        <a:t>Description</a:t>
                      </a:r>
                      <a:endParaRPr sz="1500" b="0" i="0" dirty="0">
                        <a:latin typeface="Gill Sans MT" panose="020B0502020104020203" pitchFamily="34" charset="77"/>
                      </a:endParaRPr>
                    </a:p>
                  </a:txBody>
                  <a:tcPr marL="91467" marR="91467" marT="45733" marB="45733">
                    <a:solidFill>
                      <a:srgbClr val="FFFF00"/>
                    </a:solidFill>
                  </a:tcPr>
                </a:tc>
                <a:tc>
                  <a:txBody>
                    <a:bodyPr/>
                    <a:lstStyle/>
                    <a:p>
                      <a:pPr marL="0" marR="0" lvl="0" indent="0" algn="l" rtl="0">
                        <a:spcBef>
                          <a:spcPts val="0"/>
                        </a:spcBef>
                        <a:spcAft>
                          <a:spcPts val="0"/>
                        </a:spcAft>
                        <a:buNone/>
                      </a:pPr>
                      <a:r>
                        <a:rPr lang="en" sz="1900" b="0" i="0" dirty="0">
                          <a:latin typeface="Gill Sans MT" panose="020B0502020104020203" pitchFamily="34" charset="77"/>
                        </a:rPr>
                        <a:t>Criteria</a:t>
                      </a:r>
                      <a:endParaRPr sz="1500" b="0" i="0" dirty="0">
                        <a:latin typeface="Gill Sans MT" panose="020B0502020104020203" pitchFamily="34" charset="77"/>
                      </a:endParaRPr>
                    </a:p>
                  </a:txBody>
                  <a:tcPr marL="91467" marR="91467" marT="45733" marB="45733">
                    <a:solidFill>
                      <a:srgbClr val="FFFF00"/>
                    </a:solidFill>
                  </a:tcPr>
                </a:tc>
                <a:tc>
                  <a:txBody>
                    <a:bodyPr/>
                    <a:lstStyle/>
                    <a:p>
                      <a:pPr marL="0" marR="0" lvl="0" indent="0" algn="l" rtl="0">
                        <a:spcBef>
                          <a:spcPts val="0"/>
                        </a:spcBef>
                        <a:spcAft>
                          <a:spcPts val="0"/>
                        </a:spcAft>
                        <a:buNone/>
                      </a:pPr>
                      <a:r>
                        <a:rPr lang="en" sz="1900" b="0" i="0" dirty="0">
                          <a:latin typeface="Gill Sans MT" panose="020B0502020104020203" pitchFamily="34" charset="77"/>
                        </a:rPr>
                        <a:t>Advantage/disadvantage</a:t>
                      </a:r>
                      <a:endParaRPr sz="1500" dirty="0"/>
                    </a:p>
                  </a:txBody>
                  <a:tcPr marL="91467" marR="91467" marT="45733" marB="45733">
                    <a:solidFill>
                      <a:srgbClr val="FFFF00"/>
                    </a:solidFill>
                  </a:tcPr>
                </a:tc>
                <a:extLst>
                  <a:ext uri="{0D108BD9-81ED-4DB2-BD59-A6C34878D82A}">
                    <a16:rowId xmlns:a16="http://schemas.microsoft.com/office/drawing/2014/main" val="10000"/>
                  </a:ext>
                </a:extLst>
              </a:tr>
              <a:tr h="954022">
                <a:tc>
                  <a:txBody>
                    <a:bodyPr/>
                    <a:lstStyle/>
                    <a:p>
                      <a:pPr marL="0" marR="0" lvl="0" indent="0" algn="l" rtl="0">
                        <a:spcBef>
                          <a:spcPts val="0"/>
                        </a:spcBef>
                        <a:spcAft>
                          <a:spcPts val="0"/>
                        </a:spcAft>
                        <a:buNone/>
                      </a:pPr>
                      <a:r>
                        <a:rPr lang="en" sz="1900" b="1" i="0" dirty="0">
                          <a:latin typeface="Gill Sans MT" panose="020B0502020104020203" pitchFamily="34" charset="77"/>
                        </a:rPr>
                        <a:t>Orthostatic Vital Signs</a:t>
                      </a:r>
                      <a:endParaRPr sz="1500" b="1" i="0" dirty="0">
                        <a:latin typeface="Gill Sans MT" panose="020B0502020104020203" pitchFamily="34" charset="77"/>
                      </a:endParaRPr>
                    </a:p>
                  </a:txBody>
                  <a:tcPr marL="91467" marR="91467" marT="45733" marB="45733"/>
                </a:tc>
                <a:tc>
                  <a:txBody>
                    <a:bodyPr/>
                    <a:lstStyle/>
                    <a:p>
                      <a:pPr marL="0" marR="0" lvl="0" indent="0" algn="l" rtl="0">
                        <a:spcBef>
                          <a:spcPts val="0"/>
                        </a:spcBef>
                        <a:spcAft>
                          <a:spcPts val="0"/>
                        </a:spcAft>
                        <a:buNone/>
                      </a:pPr>
                      <a:r>
                        <a:rPr lang="en" sz="1900" b="0" i="0" dirty="0">
                          <a:latin typeface="Gill Sans MT" panose="020B0502020104020203" pitchFamily="34" charset="77"/>
                        </a:rPr>
                        <a:t>Measure VS’s lying, and then standing after 2 and 5 minutes</a:t>
                      </a:r>
                      <a:endParaRPr sz="1500" b="0" i="0" dirty="0">
                        <a:latin typeface="Gill Sans MT" panose="020B0502020104020203" pitchFamily="34" charset="77"/>
                      </a:endParaRPr>
                    </a:p>
                  </a:txBody>
                  <a:tcPr marL="91467" marR="91467" marT="45733" marB="45733"/>
                </a:tc>
                <a:tc>
                  <a:txBody>
                    <a:bodyPr/>
                    <a:lstStyle/>
                    <a:p>
                      <a:pPr marL="0" marR="0" lvl="0" indent="0" algn="l" rtl="0">
                        <a:spcBef>
                          <a:spcPts val="0"/>
                        </a:spcBef>
                        <a:spcAft>
                          <a:spcPts val="0"/>
                        </a:spcAft>
                        <a:buNone/>
                      </a:pPr>
                      <a:r>
                        <a:rPr lang="en" sz="1900" b="0" i="0" u="none" strike="noStrike" dirty="0">
                          <a:solidFill>
                            <a:srgbClr val="000000"/>
                          </a:solidFill>
                          <a:latin typeface="Gill Sans MT" panose="020B0502020104020203" pitchFamily="34" charset="77"/>
                        </a:rPr>
                        <a:t>Increase in heart rate of ≥30 beats per minute (bpm) or ≥40 in children/adolescents; </a:t>
                      </a:r>
                      <a:r>
                        <a:rPr lang="en" sz="1900" b="0" i="0" u="none" strike="noStrike" dirty="0">
                          <a:solidFill>
                            <a:srgbClr val="000000"/>
                          </a:solidFill>
                        </a:rPr>
                        <a:t>no drop in SBP </a:t>
                      </a:r>
                      <a:r>
                        <a:rPr lang="en-CA" sz="2000" dirty="0"/>
                        <a:t>&gt;20 mmHg or DBP &gt;10 mmHg</a:t>
                      </a:r>
                      <a:endParaRPr sz="1900" dirty="0"/>
                    </a:p>
                  </a:txBody>
                  <a:tcPr marL="91467" marR="91467" marT="45733" marB="45733"/>
                </a:tc>
                <a:tc>
                  <a:txBody>
                    <a:bodyPr/>
                    <a:lstStyle/>
                    <a:p>
                      <a:pPr marL="0" marR="0" lvl="0" indent="0" algn="l" rtl="0">
                        <a:spcBef>
                          <a:spcPts val="0"/>
                        </a:spcBef>
                        <a:spcAft>
                          <a:spcPts val="0"/>
                        </a:spcAft>
                        <a:buNone/>
                      </a:pPr>
                      <a:r>
                        <a:rPr lang="en" sz="1900" b="0" i="0" dirty="0">
                          <a:latin typeface="Gill Sans MT" panose="020B0502020104020203" pitchFamily="34" charset="77"/>
                        </a:rPr>
                        <a:t>Easy to do. Sufficient for dx</a:t>
                      </a:r>
                      <a:endParaRPr sz="1500" b="0" i="0" dirty="0">
                        <a:latin typeface="Gill Sans MT" panose="020B0502020104020203" pitchFamily="34" charset="77"/>
                      </a:endParaRPr>
                    </a:p>
                  </a:txBody>
                  <a:tcPr marL="91467" marR="91467" marT="45733" marB="45733"/>
                </a:tc>
                <a:extLst>
                  <a:ext uri="{0D108BD9-81ED-4DB2-BD59-A6C34878D82A}">
                    <a16:rowId xmlns:a16="http://schemas.microsoft.com/office/drawing/2014/main" val="10001"/>
                  </a:ext>
                </a:extLst>
              </a:tr>
              <a:tr h="1221546">
                <a:tc>
                  <a:txBody>
                    <a:bodyPr/>
                    <a:lstStyle/>
                    <a:p>
                      <a:pPr marL="0" marR="0" lvl="0" indent="0" algn="l" rtl="0">
                        <a:spcBef>
                          <a:spcPts val="0"/>
                        </a:spcBef>
                        <a:spcAft>
                          <a:spcPts val="0"/>
                        </a:spcAft>
                        <a:buNone/>
                      </a:pPr>
                      <a:r>
                        <a:rPr lang="en" sz="1900" b="1" i="0" dirty="0">
                          <a:latin typeface="Gill Sans MT" panose="020B0502020104020203" pitchFamily="34" charset="77"/>
                        </a:rPr>
                        <a:t>NASA Lean test</a:t>
                      </a:r>
                      <a:endParaRPr sz="1500" b="1" i="0" dirty="0">
                        <a:latin typeface="Gill Sans MT" panose="020B0502020104020203" pitchFamily="34" charset="77"/>
                      </a:endParaRPr>
                    </a:p>
                  </a:txBody>
                  <a:tcPr marL="91467" marR="91467" marT="45733" marB="45733"/>
                </a:tc>
                <a:tc>
                  <a:txBody>
                    <a:bodyPr/>
                    <a:lstStyle/>
                    <a:p>
                      <a:pPr marL="0" marR="0" lvl="0" indent="0" algn="l" rtl="0">
                        <a:spcBef>
                          <a:spcPts val="0"/>
                        </a:spcBef>
                        <a:spcAft>
                          <a:spcPts val="0"/>
                        </a:spcAft>
                        <a:buNone/>
                      </a:pPr>
                      <a:r>
                        <a:rPr lang="en" sz="1900" b="0" i="0" dirty="0">
                          <a:latin typeface="Gill Sans MT" panose="020B0502020104020203" pitchFamily="34" charset="77"/>
                        </a:rPr>
                        <a:t>Measure vital signs with standing, with feet 20 cm from wall over </a:t>
                      </a:r>
                      <a:r>
                        <a:rPr lang="en" sz="1900" dirty="0"/>
                        <a:t>ten minutes</a:t>
                      </a:r>
                      <a:endParaRPr sz="1500" dirty="0"/>
                    </a:p>
                  </a:txBody>
                  <a:tcPr marL="91467" marR="91467" marT="45733" marB="45733"/>
                </a:tc>
                <a:tc>
                  <a:txBody>
                    <a:bodyPr/>
                    <a:lstStyle/>
                    <a:p>
                      <a:pPr marL="0" marR="0" lvl="0" indent="0" algn="l" rtl="0">
                        <a:spcBef>
                          <a:spcPts val="0"/>
                        </a:spcBef>
                        <a:spcAft>
                          <a:spcPts val="0"/>
                        </a:spcAft>
                        <a:buNone/>
                      </a:pPr>
                      <a:r>
                        <a:rPr lang="en" sz="1900" b="0" i="0" dirty="0">
                          <a:latin typeface="Gill Sans MT" panose="020B0502020104020203" pitchFamily="34" charset="77"/>
                        </a:rPr>
                        <a:t>Same as above, symptoms of lightheadedness</a:t>
                      </a:r>
                      <a:endParaRPr sz="1500" dirty="0"/>
                    </a:p>
                  </a:txBody>
                  <a:tcPr marL="91467" marR="91467" marT="45733" marB="45733"/>
                </a:tc>
                <a:tc>
                  <a:txBody>
                    <a:bodyPr/>
                    <a:lstStyle/>
                    <a:p>
                      <a:pPr marL="0" marR="0" lvl="0" indent="0" algn="l" rtl="0">
                        <a:spcBef>
                          <a:spcPts val="0"/>
                        </a:spcBef>
                        <a:spcAft>
                          <a:spcPts val="0"/>
                        </a:spcAft>
                        <a:buNone/>
                      </a:pPr>
                      <a:r>
                        <a:rPr lang="en" sz="1900" b="0" i="0" dirty="0">
                          <a:latin typeface="Gill Sans MT" panose="020B0502020104020203" pitchFamily="34" charset="77"/>
                        </a:rPr>
                        <a:t>More sensitive, but more time consuming.</a:t>
                      </a:r>
                      <a:endParaRPr sz="1500" dirty="0"/>
                    </a:p>
                  </a:txBody>
                  <a:tcPr marL="91467" marR="91467" marT="45733" marB="45733"/>
                </a:tc>
                <a:extLst>
                  <a:ext uri="{0D108BD9-81ED-4DB2-BD59-A6C34878D82A}">
                    <a16:rowId xmlns:a16="http://schemas.microsoft.com/office/drawing/2014/main" val="10002"/>
                  </a:ext>
                </a:extLst>
              </a:tr>
              <a:tr h="2069543">
                <a:tc>
                  <a:txBody>
                    <a:bodyPr/>
                    <a:lstStyle/>
                    <a:p>
                      <a:pPr marL="0" marR="0" lvl="0" indent="0" algn="l" rtl="0">
                        <a:spcBef>
                          <a:spcPts val="0"/>
                        </a:spcBef>
                        <a:spcAft>
                          <a:spcPts val="0"/>
                        </a:spcAft>
                        <a:buNone/>
                      </a:pPr>
                      <a:r>
                        <a:rPr lang="en" sz="1900" b="1" i="0" dirty="0">
                          <a:latin typeface="Gill Sans MT" panose="020B0502020104020203" pitchFamily="34" charset="77"/>
                        </a:rPr>
                        <a:t>Autonomic Testing: Tilt table test </a:t>
                      </a:r>
                    </a:p>
                    <a:p>
                      <a:pPr marL="0" marR="0" lvl="0" indent="0" algn="l" rtl="0">
                        <a:spcBef>
                          <a:spcPts val="0"/>
                        </a:spcBef>
                        <a:spcAft>
                          <a:spcPts val="0"/>
                        </a:spcAft>
                        <a:buNone/>
                      </a:pPr>
                      <a:r>
                        <a:rPr lang="en" sz="1900" b="1" i="0" dirty="0">
                          <a:latin typeface="Gill Sans MT" panose="020B0502020104020203" pitchFamily="34" charset="77"/>
                        </a:rPr>
                        <a:t>(Gold Standard)</a:t>
                      </a:r>
                      <a:endParaRPr sz="1500" b="1" i="0" dirty="0">
                        <a:latin typeface="Gill Sans MT" panose="020B0502020104020203" pitchFamily="34" charset="77"/>
                      </a:endParaRPr>
                    </a:p>
                  </a:txBody>
                  <a:tcPr marL="91467" marR="91467" marT="45733" marB="45733"/>
                </a:tc>
                <a:tc>
                  <a:txBody>
                    <a:bodyPr/>
                    <a:lstStyle/>
                    <a:p>
                      <a:pPr marL="0" marR="0" lvl="0" indent="0" algn="l" rtl="0">
                        <a:spcBef>
                          <a:spcPts val="0"/>
                        </a:spcBef>
                        <a:spcAft>
                          <a:spcPts val="0"/>
                        </a:spcAft>
                        <a:buNone/>
                      </a:pPr>
                      <a:r>
                        <a:rPr lang="en" sz="1900" b="0" i="0" dirty="0">
                          <a:latin typeface="Gill Sans MT" panose="020B0502020104020203" pitchFamily="34" charset="77"/>
                        </a:rPr>
                        <a:t>Pt is placed on table, gradually becoming more supine, VSs are </a:t>
                      </a:r>
                      <a:r>
                        <a:rPr lang="en" sz="1900" b="0" i="0" dirty="0" err="1">
                          <a:latin typeface="Gill Sans MT" panose="020B0502020104020203" pitchFamily="34" charset="77"/>
                        </a:rPr>
                        <a:t>measured.Catecholamines</a:t>
                      </a:r>
                      <a:r>
                        <a:rPr lang="en" sz="1900" b="0" i="0" dirty="0">
                          <a:latin typeface="Gill Sans MT" panose="020B0502020104020203" pitchFamily="34" charset="77"/>
                        </a:rPr>
                        <a:t> may be measured as well, and sweat activity (QSART)</a:t>
                      </a:r>
                      <a:endParaRPr sz="1500" b="0" i="0" dirty="0">
                        <a:latin typeface="Gill Sans MT" panose="020B0502020104020203" pitchFamily="34" charset="77"/>
                      </a:endParaRPr>
                    </a:p>
                  </a:txBody>
                  <a:tcPr marL="91467" marR="91467" marT="45733" marB="45733"/>
                </a:tc>
                <a:tc>
                  <a:txBody>
                    <a:bodyPr/>
                    <a:lstStyle/>
                    <a:p>
                      <a:pPr marL="0" marR="0" lvl="0" indent="0" algn="l" rtl="0">
                        <a:spcBef>
                          <a:spcPts val="0"/>
                        </a:spcBef>
                        <a:spcAft>
                          <a:spcPts val="0"/>
                        </a:spcAft>
                        <a:buNone/>
                      </a:pPr>
                      <a:r>
                        <a:rPr lang="en" sz="1900" b="0" i="0" dirty="0">
                          <a:latin typeface="Gill Sans MT" panose="020B0502020104020203" pitchFamily="34" charset="77"/>
                        </a:rPr>
                        <a:t>Reproduction of symptoms, change in vital signs, increased sweating</a:t>
                      </a:r>
                      <a:endParaRPr sz="1500" b="0" i="0" dirty="0">
                        <a:latin typeface="Gill Sans MT" panose="020B0502020104020203" pitchFamily="34" charset="77"/>
                      </a:endParaRPr>
                    </a:p>
                  </a:txBody>
                  <a:tcPr marL="91467" marR="91467" marT="45733" marB="45733"/>
                </a:tc>
                <a:tc>
                  <a:txBody>
                    <a:bodyPr/>
                    <a:lstStyle/>
                    <a:p>
                      <a:pPr marL="0" marR="0" lvl="0" indent="0" algn="l" rtl="0">
                        <a:spcBef>
                          <a:spcPts val="0"/>
                        </a:spcBef>
                        <a:spcAft>
                          <a:spcPts val="0"/>
                        </a:spcAft>
                        <a:buNone/>
                      </a:pPr>
                      <a:r>
                        <a:rPr lang="en" sz="1900" b="0" i="0" dirty="0">
                          <a:latin typeface="Gill Sans MT" panose="020B0502020104020203" pitchFamily="34" charset="77"/>
                        </a:rPr>
                        <a:t>Gold standard, but limited availability, available only through specialists</a:t>
                      </a:r>
                      <a:endParaRPr sz="1500" b="0" i="0" dirty="0">
                        <a:latin typeface="Gill Sans MT" panose="020B0502020104020203" pitchFamily="34" charset="77"/>
                      </a:endParaRPr>
                    </a:p>
                  </a:txBody>
                  <a:tcPr marL="91467" marR="91467" marT="45733" marB="45733"/>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3E139A-203A-E627-A290-5AD25711EB15}"/>
              </a:ext>
            </a:extLst>
          </p:cNvPr>
          <p:cNvSpPr txBox="1"/>
          <p:nvPr/>
        </p:nvSpPr>
        <p:spPr>
          <a:xfrm>
            <a:off x="253263" y="6324898"/>
            <a:ext cx="11024337" cy="369332"/>
          </a:xfrm>
          <a:prstGeom prst="rect">
            <a:avLst/>
          </a:prstGeom>
          <a:noFill/>
        </p:spPr>
        <p:txBody>
          <a:bodyPr wrap="square">
            <a:spAutoFit/>
          </a:bodyPr>
          <a:lstStyle/>
          <a:p>
            <a:r>
              <a:rPr lang="en-US" dirty="0">
                <a:latin typeface="Gill Sans MT" panose="020B0502020104020203" pitchFamily="34" charset="77"/>
              </a:rPr>
              <a:t>https://</a:t>
            </a:r>
            <a:r>
              <a:rPr lang="en-US" dirty="0" err="1">
                <a:latin typeface="Gill Sans MT" panose="020B0502020104020203" pitchFamily="34" charset="77"/>
              </a:rPr>
              <a:t>batemanhornecenter.org</a:t>
            </a:r>
            <a:r>
              <a:rPr lang="en-US" dirty="0">
                <a:latin typeface="Gill Sans MT" panose="020B0502020104020203" pitchFamily="34" charset="77"/>
              </a:rPr>
              <a:t>/wp-content/uploads/2016/09/NASA-LeanTest-Instructions-April-2018.pdf</a:t>
            </a:r>
          </a:p>
        </p:txBody>
      </p:sp>
      <p:sp>
        <p:nvSpPr>
          <p:cNvPr id="7" name="TextBox 6">
            <a:extLst>
              <a:ext uri="{FF2B5EF4-FFF2-40B4-BE49-F238E27FC236}">
                <a16:creationId xmlns:a16="http://schemas.microsoft.com/office/drawing/2014/main" id="{93E62354-38AE-83E5-E080-FCA9792AE76B}"/>
              </a:ext>
            </a:extLst>
          </p:cNvPr>
          <p:cNvSpPr txBox="1"/>
          <p:nvPr/>
        </p:nvSpPr>
        <p:spPr>
          <a:xfrm>
            <a:off x="7010400" y="163770"/>
            <a:ext cx="5181600" cy="3847207"/>
          </a:xfrm>
          <a:prstGeom prst="rect">
            <a:avLst/>
          </a:prstGeom>
          <a:noFill/>
        </p:spPr>
        <p:txBody>
          <a:bodyPr wrap="square">
            <a:spAutoFit/>
          </a:bodyPr>
          <a:lstStyle/>
          <a:p>
            <a:r>
              <a:rPr lang="en-US" sz="1400" dirty="0">
                <a:effectLst/>
                <a:latin typeface="Gill Sans MT" panose="020B0502020104020203" pitchFamily="34" charset="77"/>
              </a:rPr>
              <a:t>Instructions When Withholding Pharmacological and Behavioral Treatments </a:t>
            </a:r>
            <a:endParaRPr lang="en-US" dirty="0">
              <a:latin typeface="Gill Sans MT" panose="020B0502020104020203" pitchFamily="34" charset="77"/>
            </a:endParaRPr>
          </a:p>
          <a:p>
            <a:r>
              <a:rPr lang="en-US" sz="1200" dirty="0">
                <a:effectLst/>
                <a:latin typeface="Gill Sans MT" panose="020B0502020104020203" pitchFamily="34" charset="77"/>
              </a:rPr>
              <a:t>*All should be confirmed per provider and adjusted as appropriate* </a:t>
            </a:r>
            <a:endParaRPr lang="en-US" dirty="0">
              <a:latin typeface="Gill Sans MT" panose="020B0502020104020203" pitchFamily="34" charset="77"/>
            </a:endParaRPr>
          </a:p>
          <a:p>
            <a:pPr>
              <a:buFont typeface="Arial" panose="020B0604020202020204" pitchFamily="34" charset="0"/>
              <a:buChar char="•"/>
            </a:pPr>
            <a:r>
              <a:rPr lang="en-US" sz="1200" dirty="0">
                <a:effectLst/>
                <a:latin typeface="Gill Sans MT" panose="020B0502020104020203" pitchFamily="34" charset="77"/>
              </a:rPr>
              <a:t>Limit water/fluid intake to 1000 mL for 24 hours prior to test. The patient should not be dehydrated or overhydrated. If thirsty, they can drink water PRN. </a:t>
            </a:r>
            <a:endParaRPr lang="en-US" sz="1200" dirty="0">
              <a:effectLst/>
              <a:latin typeface="SymbolMT"/>
            </a:endParaRPr>
          </a:p>
          <a:p>
            <a:pPr>
              <a:buFont typeface="Arial" panose="020B0604020202020204" pitchFamily="34" charset="0"/>
              <a:buChar char="•"/>
            </a:pPr>
            <a:r>
              <a:rPr lang="en-US" sz="1200" dirty="0">
                <a:effectLst/>
                <a:latin typeface="Gill Sans MT" panose="020B0502020104020203" pitchFamily="34" charset="77"/>
              </a:rPr>
              <a:t>Limit ADDITIONAL sodium intake for 48 hours before. </a:t>
            </a:r>
            <a:endParaRPr lang="en-US" sz="1200" dirty="0">
              <a:effectLst/>
              <a:latin typeface="SymbolMT"/>
            </a:endParaRPr>
          </a:p>
          <a:p>
            <a:pPr>
              <a:buFont typeface="Arial" panose="020B0604020202020204" pitchFamily="34" charset="0"/>
              <a:buChar char="•"/>
            </a:pPr>
            <a:r>
              <a:rPr lang="en-US" sz="1200" dirty="0">
                <a:effectLst/>
                <a:latin typeface="Gill Sans MT" panose="020B0502020104020203" pitchFamily="34" charset="77"/>
              </a:rPr>
              <a:t>Do not wear compression socks or clothing. </a:t>
            </a:r>
            <a:endParaRPr lang="en-US" sz="1200" dirty="0">
              <a:effectLst/>
              <a:latin typeface="SymbolMT"/>
            </a:endParaRPr>
          </a:p>
          <a:p>
            <a:pPr>
              <a:buFont typeface="Arial" panose="020B0604020202020204" pitchFamily="34" charset="0"/>
              <a:buChar char="•"/>
            </a:pPr>
            <a:r>
              <a:rPr lang="en-US" sz="1200" dirty="0">
                <a:effectLst/>
                <a:latin typeface="Gill Sans MT" panose="020B0502020104020203" pitchFamily="34" charset="77"/>
              </a:rPr>
              <a:t>Wear a short-sleeved shirt or tank top. </a:t>
            </a:r>
            <a:endParaRPr lang="en-US" sz="1200" dirty="0">
              <a:effectLst/>
              <a:latin typeface="SymbolMT"/>
            </a:endParaRPr>
          </a:p>
          <a:p>
            <a:pPr>
              <a:buFont typeface="Arial" panose="020B0604020202020204" pitchFamily="34" charset="0"/>
              <a:buChar char="•"/>
            </a:pPr>
            <a:r>
              <a:rPr lang="en-US" sz="1200" dirty="0">
                <a:effectLst/>
                <a:latin typeface="Gill Sans MT" panose="020B0502020104020203" pitchFamily="34" charset="77"/>
              </a:rPr>
              <a:t>Withhold medications, supplements, and substances that might affect blood pressure or HR. Adjust timing according to drug half-life and patient safety. </a:t>
            </a:r>
            <a:endParaRPr lang="en-US" sz="1200" dirty="0">
              <a:effectLst/>
              <a:latin typeface="SymbolMT"/>
            </a:endParaRPr>
          </a:p>
          <a:p>
            <a:r>
              <a:rPr lang="en-US" sz="1200" dirty="0">
                <a:effectLst/>
                <a:latin typeface="Gill Sans MT" panose="020B0502020104020203" pitchFamily="34" charset="77"/>
              </a:rPr>
              <a:t>Examples: </a:t>
            </a:r>
            <a:endParaRPr lang="en-US" sz="1200" dirty="0">
              <a:effectLst/>
              <a:latin typeface="SymbolMT"/>
            </a:endParaRPr>
          </a:p>
          <a:p>
            <a:pPr marL="742950" lvl="1" indent="-285750">
              <a:buFont typeface="Arial" panose="020B0604020202020204" pitchFamily="34" charset="0"/>
              <a:buChar char="•"/>
            </a:pPr>
            <a:r>
              <a:rPr lang="en-US" sz="1200" dirty="0">
                <a:effectLst/>
                <a:latin typeface="Gill Sans MT" panose="020B0502020104020203" pitchFamily="34" charset="77"/>
              </a:rPr>
              <a:t>midodrine or </a:t>
            </a:r>
            <a:r>
              <a:rPr lang="en-US" sz="1200" dirty="0" err="1">
                <a:effectLst/>
                <a:latin typeface="Gill Sans MT" panose="020B0502020104020203" pitchFamily="34" charset="77"/>
              </a:rPr>
              <a:t>Northera</a:t>
            </a:r>
            <a:r>
              <a:rPr lang="en-US" sz="1200" dirty="0">
                <a:effectLst/>
                <a:latin typeface="Gill Sans MT" panose="020B0502020104020203" pitchFamily="34" charset="77"/>
              </a:rPr>
              <a:t> </a:t>
            </a:r>
            <a:endParaRPr lang="en-US" sz="1200" dirty="0">
              <a:effectLst/>
              <a:latin typeface="SymbolMT"/>
            </a:endParaRPr>
          </a:p>
          <a:p>
            <a:pPr marL="742950" lvl="1" indent="-285750">
              <a:buFont typeface="Arial" panose="020B0604020202020204" pitchFamily="34" charset="0"/>
              <a:buChar char="•"/>
            </a:pPr>
            <a:r>
              <a:rPr lang="en-US" sz="1200" dirty="0">
                <a:effectLst/>
                <a:latin typeface="Gill Sans MT" panose="020B0502020104020203" pitchFamily="34" charset="77"/>
              </a:rPr>
              <a:t>fludrocortisone </a:t>
            </a:r>
            <a:endParaRPr lang="en-US" sz="1200" dirty="0">
              <a:effectLst/>
              <a:latin typeface="SymbolMT"/>
            </a:endParaRPr>
          </a:p>
          <a:p>
            <a:pPr marL="742950" lvl="1" indent="-285750">
              <a:buFont typeface="Arial" panose="020B0604020202020204" pitchFamily="34" charset="0"/>
              <a:buChar char="•"/>
            </a:pPr>
            <a:r>
              <a:rPr lang="en-US" sz="1200" dirty="0">
                <a:effectLst/>
                <a:latin typeface="Gill Sans MT" panose="020B0502020104020203" pitchFamily="34" charset="77"/>
              </a:rPr>
              <a:t>beta blockers such as propranolol, metoprolol or atenolol </a:t>
            </a:r>
            <a:endParaRPr lang="en-US" sz="1200" dirty="0">
              <a:effectLst/>
              <a:latin typeface="SymbolMT"/>
            </a:endParaRPr>
          </a:p>
          <a:p>
            <a:pPr marL="742950" lvl="1" indent="-285750">
              <a:buFont typeface="Arial" panose="020B0604020202020204" pitchFamily="34" charset="0"/>
              <a:buChar char="•"/>
            </a:pPr>
            <a:r>
              <a:rPr lang="en-US" sz="1200" dirty="0">
                <a:effectLst/>
                <a:latin typeface="Gill Sans MT" panose="020B0502020104020203" pitchFamily="34" charset="77"/>
              </a:rPr>
              <a:t>stimulants such as methylphenidate, </a:t>
            </a:r>
            <a:r>
              <a:rPr lang="en-US" sz="1200" dirty="0" err="1">
                <a:effectLst/>
                <a:latin typeface="Gill Sans MT" panose="020B0502020104020203" pitchFamily="34" charset="77"/>
              </a:rPr>
              <a:t>dexadrine</a:t>
            </a:r>
            <a:r>
              <a:rPr lang="en-US" sz="1200" dirty="0">
                <a:effectLst/>
                <a:latin typeface="Gill Sans MT" panose="020B0502020104020203" pitchFamily="34" charset="77"/>
              </a:rPr>
              <a:t> or caffeine </a:t>
            </a:r>
            <a:endParaRPr lang="en-US" sz="1200" dirty="0">
              <a:effectLst/>
              <a:latin typeface="SymbolMT"/>
            </a:endParaRPr>
          </a:p>
          <a:p>
            <a:pPr marL="742950" lvl="1" indent="-285750">
              <a:buFont typeface="Arial" panose="020B0604020202020204" pitchFamily="34" charset="0"/>
              <a:buChar char="•"/>
            </a:pPr>
            <a:r>
              <a:rPr lang="en-US" sz="1200" dirty="0">
                <a:effectLst/>
                <a:latin typeface="Gill Sans MT" panose="020B0502020104020203" pitchFamily="34" charset="77"/>
              </a:rPr>
              <a:t>tricyclic antidepressants (TCA)-- amitriptyline, doxepin or cyclobenzaprine </a:t>
            </a:r>
            <a:endParaRPr lang="en-US" sz="1200" dirty="0">
              <a:effectLst/>
              <a:latin typeface="SymbolMT"/>
            </a:endParaRPr>
          </a:p>
          <a:p>
            <a:pPr marL="742950" lvl="1" indent="-285750">
              <a:buFont typeface="Arial" panose="020B0604020202020204" pitchFamily="34" charset="0"/>
              <a:buChar char="•"/>
            </a:pPr>
            <a:r>
              <a:rPr lang="en-US" sz="1200" dirty="0">
                <a:effectLst/>
                <a:latin typeface="Gill Sans MT" panose="020B0502020104020203" pitchFamily="34" charset="77"/>
              </a:rPr>
              <a:t>Serotonin Norepinephrine Reuptake Inhibitors (SNRI) e.g. Cymbalta or duloxetine </a:t>
            </a:r>
            <a:endParaRPr lang="en-US" sz="1200" dirty="0">
              <a:effectLst/>
              <a:latin typeface="SymbolMT"/>
            </a:endParaRPr>
          </a:p>
          <a:p>
            <a:pPr marL="742950" lvl="1" indent="-285750">
              <a:buFont typeface="Arial" panose="020B0604020202020204" pitchFamily="34" charset="0"/>
              <a:buChar char="•"/>
            </a:pPr>
            <a:r>
              <a:rPr lang="en-US" sz="1200" dirty="0">
                <a:effectLst/>
                <a:latin typeface="Gill Sans MT" panose="020B0502020104020203" pitchFamily="34" charset="77"/>
              </a:rPr>
              <a:t>tizanidine </a:t>
            </a:r>
            <a:endParaRPr lang="en-US" sz="1200" dirty="0">
              <a:effectLst/>
              <a:latin typeface="SymbolMT"/>
            </a:endParaRPr>
          </a:p>
        </p:txBody>
      </p:sp>
      <p:pic>
        <p:nvPicPr>
          <p:cNvPr id="9" name="Picture 8">
            <a:extLst>
              <a:ext uri="{FF2B5EF4-FFF2-40B4-BE49-F238E27FC236}">
                <a16:creationId xmlns:a16="http://schemas.microsoft.com/office/drawing/2014/main" id="{96E6220B-9665-A1FF-ABE1-AD9586CBA70F}"/>
              </a:ext>
            </a:extLst>
          </p:cNvPr>
          <p:cNvPicPr>
            <a:picLocks noChangeAspect="1"/>
          </p:cNvPicPr>
          <p:nvPr/>
        </p:nvPicPr>
        <p:blipFill>
          <a:blip r:embed="rId2"/>
          <a:stretch>
            <a:fillRect/>
          </a:stretch>
        </p:blipFill>
        <p:spPr>
          <a:xfrm>
            <a:off x="53009" y="163770"/>
            <a:ext cx="7045929" cy="5958734"/>
          </a:xfrm>
          <a:prstGeom prst="rect">
            <a:avLst/>
          </a:prstGeom>
        </p:spPr>
      </p:pic>
      <p:pic>
        <p:nvPicPr>
          <p:cNvPr id="11" name="Picture 10">
            <a:extLst>
              <a:ext uri="{FF2B5EF4-FFF2-40B4-BE49-F238E27FC236}">
                <a16:creationId xmlns:a16="http://schemas.microsoft.com/office/drawing/2014/main" id="{6D6A6FDF-6A0B-08D3-7A68-919FF3721FB2}"/>
              </a:ext>
            </a:extLst>
          </p:cNvPr>
          <p:cNvPicPr>
            <a:picLocks noChangeAspect="1"/>
          </p:cNvPicPr>
          <p:nvPr/>
        </p:nvPicPr>
        <p:blipFill>
          <a:blip r:embed="rId3"/>
          <a:stretch>
            <a:fillRect/>
          </a:stretch>
        </p:blipFill>
        <p:spPr>
          <a:xfrm>
            <a:off x="9846365" y="3617432"/>
            <a:ext cx="2092372" cy="2707466"/>
          </a:xfrm>
          <a:prstGeom prst="rect">
            <a:avLst/>
          </a:prstGeom>
        </p:spPr>
      </p:pic>
    </p:spTree>
    <p:extLst>
      <p:ext uri="{BB962C8B-B14F-4D97-AF65-F5344CB8AC3E}">
        <p14:creationId xmlns:p14="http://schemas.microsoft.com/office/powerpoint/2010/main" val="77931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Postural Orthostatic Tachycardia Syndrome</a:t>
            </a:r>
          </a:p>
        </p:txBody>
      </p:sp>
      <p:sp>
        <p:nvSpPr>
          <p:cNvPr id="3" name="Content Placeholder 2"/>
          <p:cNvSpPr>
            <a:spLocks noGrp="1"/>
          </p:cNvSpPr>
          <p:nvPr>
            <p:ph idx="1"/>
          </p:nvPr>
        </p:nvSpPr>
        <p:spPr>
          <a:xfrm>
            <a:off x="6306357" y="2113710"/>
            <a:ext cx="5474310" cy="3939360"/>
          </a:xfrm>
        </p:spPr>
        <p:txBody>
          <a:bodyPr>
            <a:normAutofit/>
          </a:bodyPr>
          <a:lstStyle/>
          <a:p>
            <a:pPr marL="228600" indent="0">
              <a:buNone/>
            </a:pPr>
            <a:r>
              <a:rPr lang="en-US" dirty="0">
                <a:solidFill>
                  <a:srgbClr val="FF0000"/>
                </a:solidFill>
              </a:rPr>
              <a:t>Caution </a:t>
            </a:r>
            <a:r>
              <a:rPr lang="en-US" dirty="0"/>
              <a:t>with labeling people post COVID with “POTS” and entering the “downward spiral” of decreasing activity, deconditioning and worsening symptoms.</a:t>
            </a:r>
          </a:p>
          <a:p>
            <a:pPr marL="228600" indent="0">
              <a:buNone/>
            </a:pPr>
            <a:r>
              <a:rPr lang="en-US" dirty="0"/>
              <a:t>HR and BP instability after COVID tend to improve and often resolve with time. </a:t>
            </a:r>
          </a:p>
        </p:txBody>
      </p:sp>
      <p:sp>
        <p:nvSpPr>
          <p:cNvPr id="6" name="TextShape 1">
            <a:extLst>
              <a:ext uri="{FF2B5EF4-FFF2-40B4-BE49-F238E27FC236}">
                <a16:creationId xmlns:a16="http://schemas.microsoft.com/office/drawing/2014/main" id="{5D1A5E0C-B59F-744E-B0FC-656463CCEA72}"/>
              </a:ext>
            </a:extLst>
          </p:cNvPr>
          <p:cNvSpPr txBox="1"/>
          <p:nvPr/>
        </p:nvSpPr>
        <p:spPr>
          <a:xfrm>
            <a:off x="364389" y="6331928"/>
            <a:ext cx="8640000" cy="275545"/>
          </a:xfrm>
          <a:prstGeom prst="rect">
            <a:avLst/>
          </a:prstGeom>
          <a:noFill/>
          <a:ln>
            <a:noFill/>
          </a:ln>
        </p:spPr>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1" normalizeH="0" baseline="0" noProof="0" dirty="0">
                <a:ln>
                  <a:noFill/>
                </a:ln>
                <a:solidFill>
                  <a:srgbClr val="000000"/>
                </a:solidFill>
                <a:effectLst/>
                <a:uLnTx/>
                <a:uFillTx/>
                <a:latin typeface="Gill Sans MT" panose="020B0502020104020203" pitchFamily="34" charset="77"/>
                <a:ea typeface="+mn-ea"/>
                <a:cs typeface="+mn-cs"/>
              </a:rPr>
              <a:t>Meredith </a:t>
            </a:r>
            <a:r>
              <a:rPr kumimoji="0" lang="en-US" sz="1200" u="none" strike="noStrike" kern="1200" cap="none" spc="-1" normalizeH="0" baseline="0" noProof="0" dirty="0" err="1">
                <a:ln>
                  <a:noFill/>
                </a:ln>
                <a:solidFill>
                  <a:srgbClr val="000000"/>
                </a:solidFill>
                <a:effectLst/>
                <a:uLnTx/>
                <a:uFillTx/>
                <a:latin typeface="Gill Sans MT" panose="020B0502020104020203" pitchFamily="34" charset="77"/>
                <a:ea typeface="+mn-ea"/>
                <a:cs typeface="+mn-cs"/>
              </a:rPr>
              <a:t>Bryarly</a:t>
            </a:r>
            <a:r>
              <a:rPr kumimoji="0" lang="en-US" sz="1200" u="none" strike="noStrike" kern="1200" cap="none" spc="-1" normalizeH="0" baseline="0" noProof="0" dirty="0">
                <a:ln>
                  <a:noFill/>
                </a:ln>
                <a:solidFill>
                  <a:srgbClr val="000000"/>
                </a:solidFill>
                <a:effectLst/>
                <a:uLnTx/>
                <a:uFillTx/>
                <a:latin typeface="Gill Sans MT" panose="020B0502020104020203" pitchFamily="34" charset="77"/>
                <a:ea typeface="+mn-ea"/>
                <a:cs typeface="+mn-cs"/>
              </a:rPr>
              <a:t> et al. J Am Coll </a:t>
            </a:r>
            <a:r>
              <a:rPr kumimoji="0" lang="en-US" sz="1200" u="none" strike="noStrike" kern="1200" cap="none" spc="-1" normalizeH="0" baseline="0" noProof="0" dirty="0" err="1">
                <a:ln>
                  <a:noFill/>
                </a:ln>
                <a:solidFill>
                  <a:srgbClr val="000000"/>
                </a:solidFill>
                <a:effectLst/>
                <a:uLnTx/>
                <a:uFillTx/>
                <a:latin typeface="Gill Sans MT" panose="020B0502020104020203" pitchFamily="34" charset="77"/>
                <a:ea typeface="+mn-ea"/>
                <a:cs typeface="+mn-cs"/>
              </a:rPr>
              <a:t>Cardiol</a:t>
            </a:r>
            <a:r>
              <a:rPr kumimoji="0" lang="en-US" sz="1200" u="none" strike="noStrike" kern="1200" cap="none" spc="-1" normalizeH="0" baseline="0" noProof="0" dirty="0">
                <a:ln>
                  <a:noFill/>
                </a:ln>
                <a:solidFill>
                  <a:srgbClr val="000000"/>
                </a:solidFill>
                <a:effectLst/>
                <a:uLnTx/>
                <a:uFillTx/>
                <a:latin typeface="Gill Sans MT" panose="020B0502020104020203" pitchFamily="34" charset="77"/>
                <a:ea typeface="+mn-ea"/>
                <a:cs typeface="+mn-cs"/>
              </a:rPr>
              <a:t> 2019; 73:1207-1228.</a:t>
            </a:r>
          </a:p>
        </p:txBody>
      </p:sp>
      <p:pic>
        <p:nvPicPr>
          <p:cNvPr id="7" name="Main graphic">
            <a:extLst>
              <a:ext uri="{FF2B5EF4-FFF2-40B4-BE49-F238E27FC236}">
                <a16:creationId xmlns:a16="http://schemas.microsoft.com/office/drawing/2014/main" id="{B32FC845-160B-9F40-AB0A-38DA1B2C743D}"/>
              </a:ext>
            </a:extLst>
          </p:cNvPr>
          <p:cNvPicPr/>
          <p:nvPr/>
        </p:nvPicPr>
        <p:blipFill>
          <a:blip r:embed="rId2"/>
          <a:stretch/>
        </p:blipFill>
        <p:spPr>
          <a:xfrm>
            <a:off x="540913" y="1397977"/>
            <a:ext cx="5344732" cy="4655093"/>
          </a:xfrm>
          <a:prstGeom prst="rect">
            <a:avLst/>
          </a:prstGeom>
          <a:ln>
            <a:noFill/>
          </a:ln>
        </p:spPr>
      </p:pic>
    </p:spTree>
    <p:extLst>
      <p:ext uri="{BB962C8B-B14F-4D97-AF65-F5344CB8AC3E}">
        <p14:creationId xmlns:p14="http://schemas.microsoft.com/office/powerpoint/2010/main" val="1804162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27CF61-AB75-8C4C-9478-FE3BC6273E75}"/>
              </a:ext>
            </a:extLst>
          </p:cNvPr>
          <p:cNvSpPr>
            <a:spLocks noGrp="1"/>
          </p:cNvSpPr>
          <p:nvPr>
            <p:ph type="title"/>
          </p:nvPr>
        </p:nvSpPr>
        <p:spPr>
          <a:xfrm>
            <a:off x="357809" y="738464"/>
            <a:ext cx="4426226" cy="1143000"/>
          </a:xfrm>
        </p:spPr>
        <p:txBody>
          <a:bodyPr>
            <a:normAutofit fontScale="90000"/>
          </a:bodyPr>
          <a:lstStyle/>
          <a:p>
            <a:r>
              <a:rPr lang="en-US" dirty="0">
                <a:solidFill>
                  <a:srgbClr val="002060"/>
                </a:solidFill>
              </a:rPr>
              <a:t>Orthostatic Tachycardia</a:t>
            </a:r>
            <a:br>
              <a:rPr lang="en-US" dirty="0">
                <a:solidFill>
                  <a:srgbClr val="002060"/>
                </a:solidFill>
              </a:rPr>
            </a:br>
            <a:r>
              <a:rPr lang="en-US" dirty="0">
                <a:solidFill>
                  <a:srgbClr val="002060"/>
                </a:solidFill>
              </a:rPr>
              <a:t>Treatment Algorithm</a:t>
            </a:r>
            <a:endParaRPr lang="en-US" dirty="0"/>
          </a:p>
        </p:txBody>
      </p:sp>
      <p:pic>
        <p:nvPicPr>
          <p:cNvPr id="2" name="Main graphic">
            <a:extLst>
              <a:ext uri="{FF2B5EF4-FFF2-40B4-BE49-F238E27FC236}">
                <a16:creationId xmlns:a16="http://schemas.microsoft.com/office/drawing/2014/main" id="{F826478E-EC45-5ED3-9782-0F325502AB5E}"/>
              </a:ext>
            </a:extLst>
          </p:cNvPr>
          <p:cNvPicPr/>
          <p:nvPr/>
        </p:nvPicPr>
        <p:blipFill>
          <a:blip r:embed="rId2"/>
          <a:stretch/>
        </p:blipFill>
        <p:spPr>
          <a:xfrm>
            <a:off x="3469168" y="405504"/>
            <a:ext cx="8563805" cy="6370982"/>
          </a:xfrm>
          <a:prstGeom prst="rect">
            <a:avLst/>
          </a:prstGeom>
          <a:ln>
            <a:noFill/>
          </a:ln>
        </p:spPr>
      </p:pic>
      <p:sp>
        <p:nvSpPr>
          <p:cNvPr id="9" name="TextShape 2">
            <a:extLst>
              <a:ext uri="{FF2B5EF4-FFF2-40B4-BE49-F238E27FC236}">
                <a16:creationId xmlns:a16="http://schemas.microsoft.com/office/drawing/2014/main" id="{3AA8E09C-DE5B-72E1-78A2-081B1C937A6D}"/>
              </a:ext>
            </a:extLst>
          </p:cNvPr>
          <p:cNvSpPr txBox="1"/>
          <p:nvPr/>
        </p:nvSpPr>
        <p:spPr>
          <a:xfrm>
            <a:off x="159027" y="145774"/>
            <a:ext cx="8254800" cy="231120"/>
          </a:xfrm>
          <a:prstGeom prst="rect">
            <a:avLst/>
          </a:prstGeom>
          <a:noFill/>
          <a:ln>
            <a:noFill/>
          </a:ln>
        </p:spPr>
        <p:txBody>
          <a:bodyPr lIns="90000" tIns="45000" rIns="90000" bIns="45000"/>
          <a:lstStyle/>
          <a:p>
            <a:r>
              <a:rPr lang="en-US" sz="900" strike="noStrike" spc="-1" dirty="0">
                <a:latin typeface="Gill Sans MT" panose="020B0502020104020203" pitchFamily="34" charset="77"/>
              </a:rPr>
              <a:t>Canadian Journal of Cardiology 2020 </a:t>
            </a:r>
            <a:r>
              <a:rPr lang="en-US" sz="900" spc="-1" dirty="0">
                <a:latin typeface="Gill Sans MT" panose="020B0502020104020203" pitchFamily="34" charset="77"/>
              </a:rPr>
              <a:t>36357-372)DOI</a:t>
            </a:r>
            <a:r>
              <a:rPr lang="en-US" sz="900" strike="noStrike" spc="-1" dirty="0">
                <a:latin typeface="Gill Sans MT" panose="020B0502020104020203" pitchFamily="34" charset="77"/>
              </a:rPr>
              <a:t>: (10.1016/j.cjca.2019.12.024</a:t>
            </a:r>
          </a:p>
        </p:txBody>
      </p:sp>
      <p:sp>
        <p:nvSpPr>
          <p:cNvPr id="11" name="TextBox 10">
            <a:extLst>
              <a:ext uri="{FF2B5EF4-FFF2-40B4-BE49-F238E27FC236}">
                <a16:creationId xmlns:a16="http://schemas.microsoft.com/office/drawing/2014/main" id="{3417468C-5D13-DC88-EA09-41420FEC57F4}"/>
              </a:ext>
            </a:extLst>
          </p:cNvPr>
          <p:cNvSpPr txBox="1"/>
          <p:nvPr/>
        </p:nvSpPr>
        <p:spPr>
          <a:xfrm>
            <a:off x="357809" y="4976537"/>
            <a:ext cx="2676939" cy="1477328"/>
          </a:xfrm>
          <a:prstGeom prst="rect">
            <a:avLst/>
          </a:prstGeom>
          <a:noFill/>
        </p:spPr>
        <p:txBody>
          <a:bodyPr wrap="square">
            <a:spAutoFit/>
          </a:bodyPr>
          <a:lstStyle/>
          <a:p>
            <a:r>
              <a:rPr lang="en-US" dirty="0">
                <a:latin typeface="Gill Sans MT" panose="020B0502020104020203" pitchFamily="34" charset="77"/>
              </a:rPr>
              <a:t>Bateman Horne Center</a:t>
            </a:r>
          </a:p>
          <a:p>
            <a:r>
              <a:rPr lang="en-US" dirty="0">
                <a:latin typeface="Gill Sans MT" panose="020B0502020104020203" pitchFamily="34" charset="77"/>
              </a:rPr>
              <a:t>Various resources for providers and patients</a:t>
            </a:r>
          </a:p>
          <a:p>
            <a:r>
              <a:rPr lang="en-US" u="sng" dirty="0">
                <a:latin typeface="Gill Sans MT" panose="020B0502020104020203" pitchFamily="34" charset="77"/>
                <a:hlinkClick r:id="rId3"/>
              </a:rPr>
              <a:t>https://batemanhornecenter.org/providers/long-covid/</a:t>
            </a:r>
            <a:endParaRPr lang="en-US" dirty="0">
              <a:latin typeface="Gill Sans MT" panose="020B0502020104020203" pitchFamily="34" charset="77"/>
            </a:endParaRPr>
          </a:p>
        </p:txBody>
      </p:sp>
    </p:spTree>
    <p:extLst>
      <p:ext uri="{BB962C8B-B14F-4D97-AF65-F5344CB8AC3E}">
        <p14:creationId xmlns:p14="http://schemas.microsoft.com/office/powerpoint/2010/main" val="4236682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C5ABB-76C1-D445-9F41-716DE3FAE14E}"/>
              </a:ext>
            </a:extLst>
          </p:cNvPr>
          <p:cNvSpPr>
            <a:spLocks noGrp="1"/>
          </p:cNvSpPr>
          <p:nvPr>
            <p:ph type="body" sz="quarter" idx="13"/>
          </p:nvPr>
        </p:nvSpPr>
        <p:spPr>
          <a:xfrm>
            <a:off x="520118" y="765667"/>
            <a:ext cx="4395300" cy="557106"/>
          </a:xfrm>
        </p:spPr>
        <p:txBody>
          <a:bodyPr>
            <a:normAutofit fontScale="55000" lnSpcReduction="20000"/>
          </a:bodyPr>
          <a:lstStyle/>
          <a:p>
            <a:pPr marL="228600" indent="0">
              <a:buNone/>
            </a:pPr>
            <a:r>
              <a:rPr lang="en-US" dirty="0"/>
              <a:t>Specific management options</a:t>
            </a:r>
          </a:p>
        </p:txBody>
      </p:sp>
      <p:sp>
        <p:nvSpPr>
          <p:cNvPr id="7" name="Text Placeholder 2">
            <a:extLst>
              <a:ext uri="{FF2B5EF4-FFF2-40B4-BE49-F238E27FC236}">
                <a16:creationId xmlns:a16="http://schemas.microsoft.com/office/drawing/2014/main" id="{6CBB4173-EED0-1FA6-349B-15B66FBE83F9}"/>
              </a:ext>
            </a:extLst>
          </p:cNvPr>
          <p:cNvSpPr txBox="1">
            <a:spLocks/>
          </p:cNvSpPr>
          <p:nvPr/>
        </p:nvSpPr>
        <p:spPr>
          <a:xfrm>
            <a:off x="802172" y="1935452"/>
            <a:ext cx="4810493" cy="3390052"/>
          </a:xfrm>
          <a:prstGeom prst="rect">
            <a:avLst/>
          </a:prstGeom>
        </p:spPr>
        <p:txBody>
          <a:bodyPr vert="horz" lIns="91440" tIns="45720" rIns="91440" bIns="45720" rtlCol="0">
            <a:noAutofit/>
          </a:bodyPr>
          <a:lstStyle>
            <a:lvl1pPr marL="228600" marR="0" indent="-228600" algn="l" defTabSz="914400" rtl="0" eaLnBrk="1" fontAlgn="auto" latinLnBrk="0" hangingPunct="1">
              <a:lnSpc>
                <a:spcPts val="3080"/>
              </a:lnSpc>
              <a:spcBef>
                <a:spcPts val="300"/>
              </a:spcBef>
              <a:spcAft>
                <a:spcPts val="300"/>
              </a:spcAft>
              <a:buClrTx/>
              <a:buSzTx/>
              <a:buFont typeface="Arial" charset="0"/>
              <a:buChar char="•"/>
              <a:tabLst>
                <a:tab pos="1247775" algn="l"/>
              </a:tabLst>
              <a:defRPr lang="en-US" sz="24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vl2pPr marL="692150" indent="-234950" algn="l" defTabSz="914400" rtl="0" eaLnBrk="1" latinLnBrk="0" hangingPunct="1">
              <a:lnSpc>
                <a:spcPct val="90000"/>
              </a:lnSpc>
              <a:spcBef>
                <a:spcPts val="300"/>
              </a:spcBef>
              <a:spcAft>
                <a:spcPts val="300"/>
              </a:spcAft>
              <a:buFont typeface="Arial" charset="0"/>
              <a:buChar char="•"/>
              <a:tabLst/>
              <a:defRPr sz="21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2pPr>
            <a:lvl3pPr marL="1092200" indent="-177800" algn="l" defTabSz="914400" rtl="0" eaLnBrk="1" latinLnBrk="0" hangingPunct="1">
              <a:lnSpc>
                <a:spcPct val="90000"/>
              </a:lnSpc>
              <a:spcBef>
                <a:spcPts val="300"/>
              </a:spcBef>
              <a:spcAft>
                <a:spcPts val="300"/>
              </a:spcAft>
              <a:buFont typeface="Arial" charset="0"/>
              <a:buChar char="•"/>
              <a:tabLst/>
              <a:defRPr sz="18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3pPr>
            <a:lvl4pPr marL="165735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Open Sans" charset="0"/>
                <a:ea typeface="Open Sans" charset="0"/>
                <a:cs typeface="Open Sans" charset="0"/>
              </a:defRPr>
            </a:lvl4pPr>
            <a:lvl5pPr marL="211455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endParaRPr lang="en-US" dirty="0">
              <a:ea typeface="Arial"/>
              <a:sym typeface="Arial"/>
            </a:endParaRPr>
          </a:p>
          <a:p>
            <a:pPr marL="0" indent="0">
              <a:buFont typeface="Arial" charset="0"/>
              <a:buNone/>
            </a:pPr>
            <a:r>
              <a:rPr lang="en-US" sz="3600" dirty="0">
                <a:latin typeface="Söhne"/>
                <a:ea typeface="Arial"/>
                <a:sym typeface="Arial"/>
              </a:rPr>
              <a:t>Activity and Exercise</a:t>
            </a:r>
            <a:endParaRPr lang="en-US" sz="3600" dirty="0">
              <a:ea typeface="Arial"/>
              <a:sym typeface="Arial"/>
            </a:endParaRPr>
          </a:p>
          <a:p>
            <a:pPr marL="0" indent="0">
              <a:buFont typeface="Arial" charset="0"/>
              <a:buNone/>
            </a:pPr>
            <a:endParaRPr lang="en-US" dirty="0">
              <a:ea typeface="Arial"/>
              <a:sym typeface="Arial"/>
            </a:endParaRPr>
          </a:p>
        </p:txBody>
      </p:sp>
      <p:graphicFrame>
        <p:nvGraphicFramePr>
          <p:cNvPr id="19" name="Diagram 18">
            <a:extLst>
              <a:ext uri="{FF2B5EF4-FFF2-40B4-BE49-F238E27FC236}">
                <a16:creationId xmlns:a16="http://schemas.microsoft.com/office/drawing/2014/main" id="{FE23F468-F0F3-E3D6-50B6-2CAD4A0AF413}"/>
              </a:ext>
            </a:extLst>
          </p:cNvPr>
          <p:cNvGraphicFramePr/>
          <p:nvPr/>
        </p:nvGraphicFramePr>
        <p:xfrm>
          <a:off x="5203298" y="560954"/>
          <a:ext cx="7118236" cy="4987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4911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1ED3-3FCC-0E14-0E5F-0525D66031EF}"/>
              </a:ext>
            </a:extLst>
          </p:cNvPr>
          <p:cNvSpPr>
            <a:spLocks noGrp="1"/>
          </p:cNvSpPr>
          <p:nvPr>
            <p:ph type="title"/>
          </p:nvPr>
        </p:nvSpPr>
        <p:spPr/>
        <p:txBody>
          <a:bodyPr>
            <a:normAutofit fontScale="90000"/>
          </a:bodyPr>
          <a:lstStyle/>
          <a:p>
            <a:pPr marL="228600" indent="0">
              <a:buNone/>
            </a:pPr>
            <a:r>
              <a:rPr lang="en-US" dirty="0">
                <a:solidFill>
                  <a:srgbClr val="212121"/>
                </a:solidFill>
                <a:latin typeface="Gill Sans MT" panose="020B0502020104020203" pitchFamily="34" charset="77"/>
              </a:rPr>
              <a:t>Treatments shown in clinical trials to be effective</a:t>
            </a:r>
          </a:p>
        </p:txBody>
      </p:sp>
      <p:sp>
        <p:nvSpPr>
          <p:cNvPr id="4" name="Text Placeholder 3">
            <a:extLst>
              <a:ext uri="{FF2B5EF4-FFF2-40B4-BE49-F238E27FC236}">
                <a16:creationId xmlns:a16="http://schemas.microsoft.com/office/drawing/2014/main" id="{6601D2FB-B572-E2D3-159F-D0088EE6D00C}"/>
              </a:ext>
            </a:extLst>
          </p:cNvPr>
          <p:cNvSpPr>
            <a:spLocks noGrp="1"/>
          </p:cNvSpPr>
          <p:nvPr>
            <p:ph type="body" sz="quarter" idx="17"/>
          </p:nvPr>
        </p:nvSpPr>
        <p:spPr>
          <a:xfrm>
            <a:off x="1" y="2148021"/>
            <a:ext cx="12191999" cy="790575"/>
          </a:xfrm>
        </p:spPr>
        <p:txBody>
          <a:bodyPr/>
          <a:lstStyle/>
          <a:p>
            <a:r>
              <a:rPr lang="en-US" dirty="0">
                <a:solidFill>
                  <a:srgbClr val="212121"/>
                </a:solidFill>
                <a:latin typeface="Gill Sans MT" panose="020B0502020104020203" pitchFamily="34" charset="77"/>
              </a:rPr>
              <a:t>Breathing exercises 				</a:t>
            </a:r>
            <a:r>
              <a:rPr lang="en-US" sz="2000" dirty="0">
                <a:solidFill>
                  <a:srgbClr val="212121"/>
                </a:solidFill>
                <a:latin typeface="Gill Sans MT" panose="020B0502020104020203" pitchFamily="34" charset="77"/>
              </a:rPr>
              <a:t>(</a:t>
            </a:r>
            <a:r>
              <a:rPr lang="en-US" sz="2000" u="none" strike="noStrike" dirty="0" err="1">
                <a:solidFill>
                  <a:srgbClr val="212121"/>
                </a:solidFill>
                <a:effectLst/>
                <a:latin typeface="Gill Sans MT" panose="020B0502020104020203" pitchFamily="34" charset="77"/>
              </a:rPr>
              <a:t>McNarry</a:t>
            </a:r>
            <a:r>
              <a:rPr lang="en-US" sz="2000" u="none" strike="noStrike" dirty="0">
                <a:solidFill>
                  <a:srgbClr val="212121"/>
                </a:solidFill>
                <a:effectLst/>
                <a:latin typeface="Gill Sans MT" panose="020B0502020104020203" pitchFamily="34" charset="77"/>
              </a:rPr>
              <a:t> MA 2022; Palau P 2022 – </a:t>
            </a:r>
            <a:r>
              <a:rPr lang="en-US" sz="2000" u="none" strike="noStrike" dirty="0" err="1">
                <a:solidFill>
                  <a:srgbClr val="212121"/>
                </a:solidFill>
                <a:effectLst/>
                <a:latin typeface="Gill Sans MT" panose="020B0502020104020203" pitchFamily="34" charset="77"/>
              </a:rPr>
              <a:t>InsCOVID</a:t>
            </a:r>
            <a:r>
              <a:rPr lang="en-US" sz="2000" u="none" strike="noStrike" dirty="0">
                <a:solidFill>
                  <a:srgbClr val="212121"/>
                </a:solidFill>
                <a:effectLst/>
                <a:latin typeface="Gill Sans MT" panose="020B0502020104020203" pitchFamily="34" charset="77"/>
              </a:rPr>
              <a:t> trial)</a:t>
            </a:r>
            <a:endParaRPr lang="en-US" sz="2000" dirty="0">
              <a:solidFill>
                <a:srgbClr val="212121"/>
              </a:solidFill>
              <a:latin typeface="Gill Sans MT" panose="020B0502020104020203" pitchFamily="34" charset="77"/>
            </a:endParaRPr>
          </a:p>
          <a:p>
            <a:r>
              <a:rPr lang="en-US" dirty="0">
                <a:solidFill>
                  <a:srgbClr val="212121"/>
                </a:solidFill>
                <a:latin typeface="Gill Sans MT" panose="020B0502020104020203" pitchFamily="34" charset="77"/>
              </a:rPr>
              <a:t>T</a:t>
            </a:r>
            <a:r>
              <a:rPr lang="en-US" u="none" strike="noStrike" dirty="0">
                <a:solidFill>
                  <a:srgbClr val="212121"/>
                </a:solidFill>
                <a:effectLst/>
                <a:latin typeface="Gill Sans MT" panose="020B0502020104020203" pitchFamily="34" charset="77"/>
              </a:rPr>
              <a:t>ailored multicomponent exercise program 	</a:t>
            </a:r>
            <a:r>
              <a:rPr lang="en-US" sz="2000" u="none" strike="noStrike" dirty="0">
                <a:solidFill>
                  <a:srgbClr val="212121"/>
                </a:solidFill>
                <a:effectLst/>
                <a:latin typeface="Gill Sans MT" panose="020B0502020104020203" pitchFamily="34" charset="77"/>
              </a:rPr>
              <a:t>(</a:t>
            </a:r>
            <a:r>
              <a:rPr lang="en-US" sz="2000" u="none" strike="noStrike" dirty="0" err="1">
                <a:solidFill>
                  <a:srgbClr val="212121"/>
                </a:solidFill>
                <a:effectLst/>
                <a:latin typeface="Gill Sans MT" panose="020B0502020104020203" pitchFamily="34" charset="77"/>
              </a:rPr>
              <a:t>Jimeno-Almazán</a:t>
            </a:r>
            <a:r>
              <a:rPr lang="en-US" sz="2000" u="none" strike="noStrike" dirty="0">
                <a:solidFill>
                  <a:srgbClr val="212121"/>
                </a:solidFill>
                <a:effectLst/>
                <a:latin typeface="Gill Sans MT" panose="020B0502020104020203" pitchFamily="34" charset="77"/>
              </a:rPr>
              <a:t> A 2022 RECOVE trial)</a:t>
            </a:r>
          </a:p>
          <a:p>
            <a:r>
              <a:rPr lang="en-US" dirty="0">
                <a:latin typeface="Gill Sans MT" panose="020B0502020104020203" pitchFamily="34" charset="77"/>
              </a:rPr>
              <a:t>Pulmonary rehab 					</a:t>
            </a:r>
            <a:r>
              <a:rPr lang="en-US" sz="2000" dirty="0">
                <a:latin typeface="Gill Sans MT" panose="020B0502020104020203" pitchFamily="34" charset="77"/>
              </a:rPr>
              <a:t>(</a:t>
            </a:r>
            <a:r>
              <a:rPr lang="en-US" sz="2000" u="none" strike="noStrike" dirty="0" err="1">
                <a:solidFill>
                  <a:srgbClr val="212121"/>
                </a:solidFill>
                <a:effectLst/>
                <a:latin typeface="Gill Sans MT" panose="020B0502020104020203" pitchFamily="34" charset="77"/>
              </a:rPr>
              <a:t>Vallier</a:t>
            </a:r>
            <a:r>
              <a:rPr lang="en-US" sz="2000" u="none" strike="noStrike" dirty="0">
                <a:solidFill>
                  <a:srgbClr val="212121"/>
                </a:solidFill>
                <a:effectLst/>
                <a:latin typeface="Gill Sans MT" panose="020B0502020104020203" pitchFamily="34" charset="77"/>
              </a:rPr>
              <a:t> JM 2023 – in home or supervised)</a:t>
            </a:r>
          </a:p>
          <a:p>
            <a:r>
              <a:rPr lang="en-US" u="none" strike="noStrike" dirty="0">
                <a:solidFill>
                  <a:srgbClr val="212121"/>
                </a:solidFill>
                <a:effectLst/>
                <a:latin typeface="Gill Sans MT" panose="020B0502020104020203" pitchFamily="34" charset="77"/>
              </a:rPr>
              <a:t>Telerehabilitation self-management apps 		</a:t>
            </a:r>
            <a:r>
              <a:rPr lang="en-US" sz="2000" u="none" strike="noStrike" dirty="0">
                <a:solidFill>
                  <a:srgbClr val="212121"/>
                </a:solidFill>
                <a:effectLst/>
                <a:latin typeface="Gill Sans MT" panose="020B0502020104020203" pitchFamily="34" charset="77"/>
              </a:rPr>
              <a:t>(Samper-Pardo M 2023 </a:t>
            </a:r>
            <a:r>
              <a:rPr lang="en-US" sz="2000" u="none" strike="noStrike" dirty="0" err="1">
                <a:solidFill>
                  <a:srgbClr val="212121"/>
                </a:solidFill>
                <a:effectLst/>
                <a:latin typeface="Gill Sans MT" panose="020B0502020104020203" pitchFamily="34" charset="77"/>
              </a:rPr>
              <a:t>ReCOVery</a:t>
            </a:r>
            <a:r>
              <a:rPr lang="en-US" sz="2000" u="none" strike="noStrike" dirty="0">
                <a:solidFill>
                  <a:srgbClr val="212121"/>
                </a:solidFill>
                <a:effectLst/>
                <a:latin typeface="Gill Sans MT" panose="020B0502020104020203" pitchFamily="34" charset="77"/>
              </a:rPr>
              <a:t> app: PE, 									health literacy,  &amp; self-efficacy, Philip KEJ 2023)</a:t>
            </a:r>
          </a:p>
        </p:txBody>
      </p:sp>
    </p:spTree>
    <p:extLst>
      <p:ext uri="{BB962C8B-B14F-4D97-AF65-F5344CB8AC3E}">
        <p14:creationId xmlns:p14="http://schemas.microsoft.com/office/powerpoint/2010/main" val="2540799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A618-D7DA-3E0E-DA40-DC4A317805F1}"/>
              </a:ext>
            </a:extLst>
          </p:cNvPr>
          <p:cNvSpPr>
            <a:spLocks noGrp="1"/>
          </p:cNvSpPr>
          <p:nvPr>
            <p:ph type="title"/>
          </p:nvPr>
        </p:nvSpPr>
        <p:spPr/>
        <p:txBody>
          <a:bodyPr/>
          <a:lstStyle/>
          <a:p>
            <a:r>
              <a:rPr lang="en-US" dirty="0"/>
              <a:t>PEM and Exercise/Activity Recommendations</a:t>
            </a:r>
          </a:p>
        </p:txBody>
      </p:sp>
      <p:sp>
        <p:nvSpPr>
          <p:cNvPr id="6" name="TextBox 5">
            <a:extLst>
              <a:ext uri="{FF2B5EF4-FFF2-40B4-BE49-F238E27FC236}">
                <a16:creationId xmlns:a16="http://schemas.microsoft.com/office/drawing/2014/main" id="{D56B4C2A-6DCC-B83E-BE30-345D3E1E2FF3}"/>
              </a:ext>
            </a:extLst>
          </p:cNvPr>
          <p:cNvSpPr txBox="1"/>
          <p:nvPr/>
        </p:nvSpPr>
        <p:spPr>
          <a:xfrm>
            <a:off x="364389" y="1702776"/>
            <a:ext cx="11677794" cy="4893647"/>
          </a:xfrm>
          <a:prstGeom prst="rect">
            <a:avLst/>
          </a:prstGeom>
          <a:noFill/>
        </p:spPr>
        <p:txBody>
          <a:bodyPr wrap="square">
            <a:spAutoFit/>
          </a:bodyPr>
          <a:lstStyle/>
          <a:p>
            <a:r>
              <a:rPr lang="en-US" sz="2400" b="1" dirty="0">
                <a:latin typeface="Gill Sans MT" panose="020B0502020104020203" pitchFamily="34" charset="77"/>
              </a:rPr>
              <a:t>High intensity aerobic &amp; graded exercise therapy can make symptoms WORSE. </a:t>
            </a:r>
          </a:p>
          <a:p>
            <a:r>
              <a:rPr lang="en-US" dirty="0">
                <a:latin typeface="Gill Sans MT" panose="020B0502020104020203" pitchFamily="34" charset="77"/>
              </a:rPr>
              <a:t> </a:t>
            </a:r>
            <a:endParaRPr lang="en-US" dirty="0">
              <a:effectLst/>
              <a:latin typeface="Gill Sans MT" panose="020B0502020104020203" pitchFamily="34" charset="77"/>
            </a:endParaRPr>
          </a:p>
          <a:p>
            <a:r>
              <a:rPr lang="en-US" sz="2000" dirty="0">
                <a:effectLst/>
                <a:latin typeface="Gill Sans MT" panose="020B0502020104020203" pitchFamily="34" charset="77"/>
              </a:rPr>
              <a:t>Avoid overexertion, as this exacerbates ME/CFS and can hinder improvement</a:t>
            </a:r>
          </a:p>
          <a:p>
            <a:endParaRPr lang="en-US" sz="1800" dirty="0">
              <a:effectLst/>
              <a:latin typeface="Gill Sans MT" panose="020B0502020104020203" pitchFamily="34" charset="77"/>
            </a:endParaRPr>
          </a:p>
          <a:p>
            <a:pPr>
              <a:buFont typeface="Arial" panose="020B0604020202020204" pitchFamily="34" charset="0"/>
              <a:buChar char="•"/>
            </a:pPr>
            <a:r>
              <a:rPr lang="en-US" sz="1800" dirty="0">
                <a:solidFill>
                  <a:srgbClr val="FFFFFF"/>
                </a:solidFill>
                <a:effectLst/>
                <a:latin typeface="Gill Sans MT" panose="020B0502020104020203" pitchFamily="34" charset="77"/>
              </a:rPr>
              <a:t>• </a:t>
            </a:r>
            <a:r>
              <a:rPr lang="en-US" sz="1800" b="1" dirty="0">
                <a:effectLst/>
                <a:latin typeface="Gill Sans MT" panose="020B0502020104020203" pitchFamily="34" charset="77"/>
              </a:rPr>
              <a:t>Interval or time-based activity: </a:t>
            </a:r>
            <a:r>
              <a:rPr lang="en-US" sz="1800" dirty="0">
                <a:effectLst/>
                <a:latin typeface="Gill Sans MT" panose="020B0502020104020203" pitchFamily="34" charset="77"/>
              </a:rPr>
              <a:t>The patient remains active only for the amount of time that doesn’t trigger symptoms, then rests, and then re-engages in being active for a similar interval, continuing in this way with a goal to increase the interval over time </a:t>
            </a:r>
          </a:p>
          <a:p>
            <a:pPr>
              <a:buFont typeface="Arial" panose="020B0604020202020204" pitchFamily="34" charset="0"/>
              <a:buChar char="•"/>
            </a:pPr>
            <a:endParaRPr lang="en-US" sz="1800" dirty="0">
              <a:effectLst/>
              <a:latin typeface="Gill Sans MT" panose="020B0502020104020203" pitchFamily="34" charset="77"/>
            </a:endParaRPr>
          </a:p>
          <a:p>
            <a:pPr>
              <a:buFont typeface="Arial" panose="020B0604020202020204" pitchFamily="34" charset="0"/>
              <a:buChar char="•"/>
            </a:pPr>
            <a:r>
              <a:rPr lang="en-US" sz="1800" dirty="0">
                <a:solidFill>
                  <a:srgbClr val="FFFFFF"/>
                </a:solidFill>
                <a:effectLst/>
                <a:latin typeface="Gill Sans MT" panose="020B0502020104020203" pitchFamily="34" charset="77"/>
              </a:rPr>
              <a:t>• </a:t>
            </a:r>
            <a:r>
              <a:rPr lang="en-US" sz="1800" b="1" dirty="0">
                <a:effectLst/>
                <a:latin typeface="Gill Sans MT" panose="020B0502020104020203" pitchFamily="34" charset="77"/>
              </a:rPr>
              <a:t>Wear a pedometer to monitor steps: </a:t>
            </a:r>
            <a:r>
              <a:rPr lang="en-US" sz="1800" dirty="0">
                <a:effectLst/>
                <a:latin typeface="Gill Sans MT" panose="020B0502020104020203" pitchFamily="34" charset="77"/>
              </a:rPr>
              <a:t>Patients determine how many average daily steps they take over the course of a good week without flares or relapse and then keep their daily step counts in that range, with a goal to take at least 1000 steps daily to prevent deconditioning </a:t>
            </a:r>
          </a:p>
          <a:p>
            <a:pPr>
              <a:buFont typeface="Arial" panose="020B0604020202020204" pitchFamily="34" charset="0"/>
              <a:buChar char="•"/>
            </a:pPr>
            <a:endParaRPr lang="en-US" sz="1800" dirty="0">
              <a:effectLst/>
              <a:latin typeface="Gill Sans MT" panose="020B0502020104020203" pitchFamily="34" charset="77"/>
            </a:endParaRPr>
          </a:p>
          <a:p>
            <a:pPr>
              <a:buFont typeface="Arial" panose="020B0604020202020204" pitchFamily="34" charset="0"/>
              <a:buChar char="•"/>
            </a:pPr>
            <a:r>
              <a:rPr lang="en-US" sz="1800" dirty="0">
                <a:solidFill>
                  <a:srgbClr val="FFFFFF"/>
                </a:solidFill>
                <a:effectLst/>
                <a:latin typeface="Gill Sans MT" panose="020B0502020104020203" pitchFamily="34" charset="77"/>
              </a:rPr>
              <a:t>• </a:t>
            </a:r>
            <a:r>
              <a:rPr lang="en-US" sz="1800" b="1" dirty="0">
                <a:effectLst/>
                <a:latin typeface="Gill Sans MT" panose="020B0502020104020203" pitchFamily="34" charset="77"/>
              </a:rPr>
              <a:t>Monitor heart rate: </a:t>
            </a:r>
            <a:r>
              <a:rPr lang="en-US" sz="1800" dirty="0">
                <a:effectLst/>
                <a:latin typeface="Gill Sans MT" panose="020B0502020104020203" pitchFamily="34" charset="77"/>
              </a:rPr>
              <a:t>Patients determine the maximum heart rate they can tolerate without triggering or exacerbating symptoms and then avoid exceeding that heart rate, except for short periods.  </a:t>
            </a:r>
          </a:p>
          <a:p>
            <a:pPr>
              <a:buFont typeface="Arial" panose="020B0604020202020204" pitchFamily="34" charset="0"/>
              <a:buChar char="•"/>
            </a:pPr>
            <a:endParaRPr lang="en-US" dirty="0">
              <a:latin typeface="Gill Sans MT" panose="020B0502020104020203" pitchFamily="34" charset="77"/>
            </a:endParaRPr>
          </a:p>
          <a:p>
            <a:r>
              <a:rPr lang="en-US" sz="1800" dirty="0">
                <a:effectLst/>
                <a:latin typeface="Gill Sans MT" panose="020B0502020104020203" pitchFamily="34" charset="77"/>
              </a:rPr>
              <a:t>	Often this is 120 or less (much lower than typical exercise programs that are 80% Max HR). </a:t>
            </a:r>
          </a:p>
          <a:p>
            <a:pPr>
              <a:buFont typeface="Arial" panose="020B0604020202020204" pitchFamily="34" charset="0"/>
              <a:buChar char="•"/>
            </a:pPr>
            <a:endParaRPr lang="en-US" sz="1800" dirty="0">
              <a:effectLst/>
              <a:latin typeface="Gill Sans MT" panose="020B0502020104020203" pitchFamily="34" charset="77"/>
            </a:endParaRPr>
          </a:p>
        </p:txBody>
      </p:sp>
    </p:spTree>
    <p:extLst>
      <p:ext uri="{BB962C8B-B14F-4D97-AF65-F5344CB8AC3E}">
        <p14:creationId xmlns:p14="http://schemas.microsoft.com/office/powerpoint/2010/main" val="26541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AAA719-FB55-2A95-E1C9-CDE0C5659B2B}"/>
              </a:ext>
            </a:extLst>
          </p:cNvPr>
          <p:cNvSpPr txBox="1"/>
          <p:nvPr/>
        </p:nvSpPr>
        <p:spPr>
          <a:xfrm>
            <a:off x="411332" y="1992616"/>
            <a:ext cx="11597851" cy="3539430"/>
          </a:xfrm>
          <a:prstGeom prst="rect">
            <a:avLst/>
          </a:prstGeom>
          <a:noFill/>
        </p:spPr>
        <p:txBody>
          <a:bodyPr wrap="square" rtlCol="0">
            <a:spAutoFit/>
          </a:bodyPr>
          <a:lstStyle/>
          <a:p>
            <a:pPr lvl="0">
              <a:buClr>
                <a:srgbClr val="333333"/>
              </a:buClr>
              <a:buSzPct val="100000"/>
            </a:pPr>
            <a:r>
              <a:rPr lang="en-US" sz="2800" b="1" dirty="0">
                <a:latin typeface="Gill Sans" panose="020B0502020104020203" pitchFamily="34" charset="-79"/>
                <a:cs typeface="Gill Sans" panose="020B0502020104020203" pitchFamily="34" charset="-79"/>
              </a:rPr>
              <a:t>Pacing: </a:t>
            </a:r>
            <a:r>
              <a:rPr lang="en-US" sz="2800" dirty="0">
                <a:latin typeface="Gill Sans" panose="020B0502020104020203" pitchFamily="34" charset="-79"/>
                <a:cs typeface="Gill Sans" panose="020B0502020104020203" pitchFamily="34" charset="-79"/>
              </a:rPr>
              <a:t>Avoid the push and crash cycle common in post-COVID recovery. </a:t>
            </a:r>
          </a:p>
          <a:p>
            <a:pPr lvl="0">
              <a:buClr>
                <a:srgbClr val="333333"/>
              </a:buClr>
              <a:buSzPct val="100000"/>
            </a:pPr>
            <a:endParaRPr lang="en-US" sz="2800" dirty="0">
              <a:latin typeface="Gill Sans" panose="020B0502020104020203" pitchFamily="34" charset="-79"/>
              <a:cs typeface="Gill Sans" panose="020B0502020104020203" pitchFamily="34" charset="-79"/>
            </a:endParaRPr>
          </a:p>
          <a:p>
            <a:pPr lvl="0">
              <a:buClr>
                <a:srgbClr val="333333"/>
              </a:buClr>
              <a:buSzPct val="100000"/>
            </a:pPr>
            <a:r>
              <a:rPr lang="en-US" sz="2800" b="1" dirty="0">
                <a:latin typeface="Gill Sans" panose="020B0502020104020203" pitchFamily="34" charset="-79"/>
                <a:cs typeface="Gill Sans" panose="020B0502020104020203" pitchFamily="34" charset="-79"/>
              </a:rPr>
              <a:t>Prioritizing: </a:t>
            </a:r>
            <a:r>
              <a:rPr lang="en-US" sz="2800" dirty="0">
                <a:latin typeface="Gill Sans" panose="020B0502020104020203" pitchFamily="34" charset="-79"/>
                <a:cs typeface="Gill Sans" panose="020B0502020104020203" pitchFamily="34" charset="-79"/>
              </a:rPr>
              <a:t>Focus and decide on which activities need to get done and which activities can be postponed to avoid overexertion and crashing.</a:t>
            </a:r>
          </a:p>
          <a:p>
            <a:pPr lvl="0">
              <a:buClr>
                <a:srgbClr val="333333"/>
              </a:buClr>
              <a:buSzPct val="100000"/>
            </a:pPr>
            <a:endParaRPr lang="en-US" sz="2800" dirty="0">
              <a:latin typeface="Gill Sans" panose="020B0502020104020203" pitchFamily="34" charset="-79"/>
              <a:cs typeface="Gill Sans" panose="020B0502020104020203" pitchFamily="34" charset="-79"/>
            </a:endParaRPr>
          </a:p>
          <a:p>
            <a:pPr lvl="0">
              <a:buClr>
                <a:srgbClr val="333333"/>
              </a:buClr>
              <a:buSzPct val="100000"/>
            </a:pPr>
            <a:r>
              <a:rPr lang="en-US" sz="2800" b="1" dirty="0">
                <a:latin typeface="Gill Sans" panose="020B0502020104020203" pitchFamily="34" charset="-79"/>
                <a:cs typeface="Gill Sans" panose="020B0502020104020203" pitchFamily="34" charset="-79"/>
              </a:rPr>
              <a:t>Positioning: </a:t>
            </a:r>
            <a:r>
              <a:rPr lang="en-US" sz="2800" dirty="0">
                <a:latin typeface="Gill Sans" panose="020B0502020104020203" pitchFamily="34" charset="-79"/>
                <a:cs typeface="Gill Sans" panose="020B0502020104020203" pitchFamily="34" charset="-79"/>
              </a:rPr>
              <a:t>Modify activities to make them easier to perform. </a:t>
            </a:r>
          </a:p>
          <a:p>
            <a:pPr lvl="0">
              <a:buClr>
                <a:srgbClr val="333333"/>
              </a:buClr>
              <a:buSzPct val="100000"/>
            </a:pPr>
            <a:endParaRPr lang="en-US" sz="2800" dirty="0">
              <a:latin typeface="Gill Sans" panose="020B0502020104020203" pitchFamily="34" charset="-79"/>
              <a:cs typeface="Gill Sans" panose="020B0502020104020203" pitchFamily="34" charset="-79"/>
            </a:endParaRPr>
          </a:p>
          <a:p>
            <a:pPr lvl="0">
              <a:buClr>
                <a:srgbClr val="333333"/>
              </a:buClr>
              <a:buSzPct val="100000"/>
            </a:pPr>
            <a:r>
              <a:rPr lang="en-US" sz="2800" b="1" dirty="0">
                <a:latin typeface="Gill Sans" panose="020B0502020104020203" pitchFamily="34" charset="-79"/>
                <a:cs typeface="Gill Sans" panose="020B0502020104020203" pitchFamily="34" charset="-79"/>
              </a:rPr>
              <a:t>Planning: </a:t>
            </a:r>
            <a:r>
              <a:rPr lang="en-US" sz="2800" dirty="0">
                <a:latin typeface="Gill Sans" panose="020B0502020104020203" pitchFamily="34" charset="-79"/>
                <a:cs typeface="Gill Sans" panose="020B0502020104020203" pitchFamily="34" charset="-79"/>
              </a:rPr>
              <a:t>Plan the day or week to avoid overexertion (energy windows). </a:t>
            </a:r>
          </a:p>
        </p:txBody>
      </p:sp>
      <p:sp>
        <p:nvSpPr>
          <p:cNvPr id="4" name="Title 1">
            <a:extLst>
              <a:ext uri="{FF2B5EF4-FFF2-40B4-BE49-F238E27FC236}">
                <a16:creationId xmlns:a16="http://schemas.microsoft.com/office/drawing/2014/main" id="{15F922B5-7B32-941C-C76D-FA752B882E17}"/>
              </a:ext>
            </a:extLst>
          </p:cNvPr>
          <p:cNvSpPr txBox="1">
            <a:spLocks/>
          </p:cNvSpPr>
          <p:nvPr/>
        </p:nvSpPr>
        <p:spPr>
          <a:xfrm>
            <a:off x="411332" y="420751"/>
            <a:ext cx="10119360" cy="828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0" i="0" kern="1200">
                <a:solidFill>
                  <a:srgbClr val="2E2161"/>
                </a:solidFill>
                <a:latin typeface="Gill Sans" panose="020B0502020104020203" pitchFamily="34" charset="-79"/>
                <a:ea typeface="Gill Sans" panose="020B0502020104020203" pitchFamily="34" charset="-79"/>
                <a:cs typeface="Gill Sans" panose="020B0502020104020203" pitchFamily="34" charset="-79"/>
              </a:defRPr>
            </a:lvl1pPr>
          </a:lstStyle>
          <a:p>
            <a:r>
              <a:rPr lang="fr-FR" sz="3200" dirty="0">
                <a:solidFill>
                  <a:schemeClr val="tx1"/>
                </a:solidFill>
                <a:ea typeface="Arial"/>
              </a:rPr>
              <a:t>PASC Fatigue </a:t>
            </a:r>
            <a:r>
              <a:rPr lang="fr-FR" sz="3200" dirty="0" err="1">
                <a:solidFill>
                  <a:schemeClr val="tx1"/>
                </a:solidFill>
                <a:ea typeface="Arial"/>
              </a:rPr>
              <a:t>Treatment</a:t>
            </a:r>
            <a:r>
              <a:rPr lang="fr-FR" sz="3200" dirty="0">
                <a:solidFill>
                  <a:schemeClr val="tx1"/>
                </a:solidFill>
                <a:ea typeface="Arial"/>
              </a:rPr>
              <a:t>: The Four Ps</a:t>
            </a:r>
            <a:br>
              <a:rPr lang="fr-FR" sz="3200" dirty="0">
                <a:solidFill>
                  <a:schemeClr val="tx1"/>
                </a:solidFill>
                <a:ea typeface="Arial"/>
              </a:rPr>
            </a:br>
            <a:r>
              <a:rPr lang="fr-FR" sz="3200" dirty="0">
                <a:solidFill>
                  <a:schemeClr val="tx1"/>
                </a:solidFill>
              </a:rPr>
              <a:t>Energy conservation</a:t>
            </a:r>
            <a:endParaRPr lang="en-US" sz="3200" dirty="0">
              <a:solidFill>
                <a:schemeClr val="tx1"/>
              </a:solidFill>
            </a:endParaRPr>
          </a:p>
        </p:txBody>
      </p:sp>
    </p:spTree>
    <p:extLst>
      <p:ext uri="{BB962C8B-B14F-4D97-AF65-F5344CB8AC3E}">
        <p14:creationId xmlns:p14="http://schemas.microsoft.com/office/powerpoint/2010/main" val="1138683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B670-A7DA-D94E-995F-4784F5FFC37E}"/>
              </a:ext>
            </a:extLst>
          </p:cNvPr>
          <p:cNvSpPr>
            <a:spLocks noGrp="1"/>
          </p:cNvSpPr>
          <p:nvPr>
            <p:ph type="title"/>
          </p:nvPr>
        </p:nvSpPr>
        <p:spPr>
          <a:xfrm>
            <a:off x="182195" y="472969"/>
            <a:ext cx="4260647" cy="871905"/>
          </a:xfrm>
        </p:spPr>
        <p:txBody>
          <a:bodyPr>
            <a:normAutofit/>
          </a:bodyPr>
          <a:lstStyle/>
          <a:p>
            <a:r>
              <a:rPr lang="en-US" dirty="0"/>
              <a:t>Disclosures</a:t>
            </a:r>
          </a:p>
        </p:txBody>
      </p:sp>
      <p:sp>
        <p:nvSpPr>
          <p:cNvPr id="3" name="Text Placeholder 2">
            <a:extLst>
              <a:ext uri="{FF2B5EF4-FFF2-40B4-BE49-F238E27FC236}">
                <a16:creationId xmlns:a16="http://schemas.microsoft.com/office/drawing/2014/main" id="{CF61DFC2-CF39-1345-ABF8-6517D756673C}"/>
              </a:ext>
            </a:extLst>
          </p:cNvPr>
          <p:cNvSpPr>
            <a:spLocks noGrp="1"/>
          </p:cNvSpPr>
          <p:nvPr>
            <p:ph type="body" sz="quarter" idx="13"/>
          </p:nvPr>
        </p:nvSpPr>
        <p:spPr>
          <a:xfrm>
            <a:off x="0" y="2084458"/>
            <a:ext cx="3909705" cy="3304780"/>
          </a:xfrm>
        </p:spPr>
        <p:txBody>
          <a:bodyPr/>
          <a:lstStyle/>
          <a:p>
            <a:pPr marL="228600" indent="0">
              <a:buNone/>
            </a:pPr>
            <a:r>
              <a:rPr lang="en-US" sz="2800" dirty="0"/>
              <a:t>No financial disclosures related to this talk</a:t>
            </a:r>
          </a:p>
          <a:p>
            <a:pPr marL="228600" indent="0">
              <a:buNone/>
            </a:pPr>
            <a:endParaRPr lang="en-US" sz="2800" dirty="0"/>
          </a:p>
          <a:p>
            <a:pPr marL="228600" indent="0">
              <a:buNone/>
            </a:pPr>
            <a:r>
              <a:rPr lang="en-US" sz="2800" dirty="0"/>
              <a:t>Related grant funding:</a:t>
            </a:r>
          </a:p>
          <a:p>
            <a:pPr marL="228600" indent="0">
              <a:buNone/>
            </a:pPr>
            <a:r>
              <a:rPr lang="en-US" sz="2800" dirty="0"/>
              <a:t>AHRQ</a:t>
            </a:r>
          </a:p>
          <a:p>
            <a:pPr marL="228600" indent="0">
              <a:buNone/>
            </a:pPr>
            <a:endParaRPr lang="en-US" sz="2800" dirty="0"/>
          </a:p>
          <a:p>
            <a:pPr marL="228600" indent="0">
              <a:buNone/>
            </a:pPr>
            <a:endParaRPr lang="en-US" sz="2800" dirty="0"/>
          </a:p>
          <a:p>
            <a:pPr marL="228600" indent="0">
              <a:buNone/>
            </a:pPr>
            <a:endParaRPr lang="en-US" sz="2800" dirty="0"/>
          </a:p>
          <a:p>
            <a:pPr marL="228600" indent="0">
              <a:buNone/>
            </a:pPr>
            <a:endParaRPr lang="en-US" sz="2800" dirty="0"/>
          </a:p>
          <a:p>
            <a:pPr marL="228600" indent="0">
              <a:buNone/>
            </a:pPr>
            <a:endParaRPr lang="en-US" dirty="0"/>
          </a:p>
          <a:p>
            <a:pPr marL="228600" indent="0">
              <a:buNone/>
            </a:pPr>
            <a:endParaRPr lang="en-US" dirty="0"/>
          </a:p>
          <a:p>
            <a:endParaRPr lang="en-US" dirty="0"/>
          </a:p>
        </p:txBody>
      </p:sp>
      <p:pic>
        <p:nvPicPr>
          <p:cNvPr id="8" name="Picture 7">
            <a:extLst>
              <a:ext uri="{FF2B5EF4-FFF2-40B4-BE49-F238E27FC236}">
                <a16:creationId xmlns:a16="http://schemas.microsoft.com/office/drawing/2014/main" id="{918D622C-9835-DF44-8F95-6F0B5ED5B99A}"/>
              </a:ext>
            </a:extLst>
          </p:cNvPr>
          <p:cNvPicPr>
            <a:picLocks noChangeAspect="1"/>
          </p:cNvPicPr>
          <p:nvPr/>
        </p:nvPicPr>
        <p:blipFill>
          <a:blip r:embed="rId2"/>
          <a:stretch>
            <a:fillRect/>
          </a:stretch>
        </p:blipFill>
        <p:spPr>
          <a:xfrm>
            <a:off x="3909705" y="316880"/>
            <a:ext cx="8282296" cy="5949449"/>
          </a:xfrm>
          <a:prstGeom prst="rect">
            <a:avLst/>
          </a:prstGeom>
        </p:spPr>
      </p:pic>
    </p:spTree>
    <p:extLst>
      <p:ext uri="{BB962C8B-B14F-4D97-AF65-F5344CB8AC3E}">
        <p14:creationId xmlns:p14="http://schemas.microsoft.com/office/powerpoint/2010/main" val="583362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A618-D7DA-3E0E-DA40-DC4A317805F1}"/>
              </a:ext>
            </a:extLst>
          </p:cNvPr>
          <p:cNvSpPr>
            <a:spLocks noGrp="1"/>
          </p:cNvSpPr>
          <p:nvPr>
            <p:ph type="title"/>
          </p:nvPr>
        </p:nvSpPr>
        <p:spPr>
          <a:xfrm>
            <a:off x="159495" y="460366"/>
            <a:ext cx="11416278" cy="871905"/>
          </a:xfrm>
        </p:spPr>
        <p:txBody>
          <a:bodyPr/>
          <a:lstStyle/>
          <a:p>
            <a:r>
              <a:rPr lang="en-US" dirty="0"/>
              <a:t>Pacing</a:t>
            </a:r>
          </a:p>
        </p:txBody>
      </p:sp>
      <p:pic>
        <p:nvPicPr>
          <p:cNvPr id="5" name="Picture 4">
            <a:extLst>
              <a:ext uri="{FF2B5EF4-FFF2-40B4-BE49-F238E27FC236}">
                <a16:creationId xmlns:a16="http://schemas.microsoft.com/office/drawing/2014/main" id="{5CA66250-F585-4D5B-CC0B-805D432378A3}"/>
              </a:ext>
            </a:extLst>
          </p:cNvPr>
          <p:cNvPicPr>
            <a:picLocks noChangeAspect="1"/>
          </p:cNvPicPr>
          <p:nvPr/>
        </p:nvPicPr>
        <p:blipFill>
          <a:blip r:embed="rId2"/>
          <a:stretch>
            <a:fillRect/>
          </a:stretch>
        </p:blipFill>
        <p:spPr>
          <a:xfrm>
            <a:off x="1921791" y="377472"/>
            <a:ext cx="10270210" cy="6039037"/>
          </a:xfrm>
          <a:prstGeom prst="rect">
            <a:avLst/>
          </a:prstGeom>
        </p:spPr>
      </p:pic>
      <p:sp>
        <p:nvSpPr>
          <p:cNvPr id="4" name="TextBox 3">
            <a:extLst>
              <a:ext uri="{FF2B5EF4-FFF2-40B4-BE49-F238E27FC236}">
                <a16:creationId xmlns:a16="http://schemas.microsoft.com/office/drawing/2014/main" id="{99E2308B-E54D-C49D-BCB9-7AB68BC11FF1}"/>
              </a:ext>
            </a:extLst>
          </p:cNvPr>
          <p:cNvSpPr txBox="1"/>
          <p:nvPr/>
        </p:nvSpPr>
        <p:spPr>
          <a:xfrm>
            <a:off x="5440017" y="6488668"/>
            <a:ext cx="6135756" cy="369332"/>
          </a:xfrm>
          <a:prstGeom prst="rect">
            <a:avLst/>
          </a:prstGeom>
          <a:noFill/>
        </p:spPr>
        <p:txBody>
          <a:bodyPr wrap="square">
            <a:spAutoFit/>
          </a:bodyPr>
          <a:lstStyle/>
          <a:p>
            <a:r>
              <a:rPr lang="en-US" dirty="0">
                <a:latin typeface="Gill Sans MT" panose="020B0502020104020203" pitchFamily="34" charset="77"/>
              </a:rPr>
              <a:t>https://</a:t>
            </a:r>
            <a:r>
              <a:rPr lang="en-US" dirty="0" err="1">
                <a:latin typeface="Gill Sans MT" panose="020B0502020104020203" pitchFamily="34" charset="77"/>
              </a:rPr>
              <a:t>www.cdc.gov</a:t>
            </a:r>
            <a:r>
              <a:rPr lang="en-US" dirty="0">
                <a:latin typeface="Gill Sans MT" panose="020B0502020104020203" pitchFamily="34" charset="77"/>
              </a:rPr>
              <a:t>/me-</a:t>
            </a:r>
            <a:r>
              <a:rPr lang="en-US" dirty="0" err="1">
                <a:latin typeface="Gill Sans MT" panose="020B0502020104020203" pitchFamily="34" charset="77"/>
              </a:rPr>
              <a:t>cfs</a:t>
            </a:r>
            <a:r>
              <a:rPr lang="en-US" dirty="0">
                <a:latin typeface="Gill Sans MT" panose="020B0502020104020203" pitchFamily="34" charset="77"/>
              </a:rPr>
              <a:t>/</a:t>
            </a:r>
          </a:p>
        </p:txBody>
      </p:sp>
    </p:spTree>
    <p:extLst>
      <p:ext uri="{BB962C8B-B14F-4D97-AF65-F5344CB8AC3E}">
        <p14:creationId xmlns:p14="http://schemas.microsoft.com/office/powerpoint/2010/main" val="2491716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C5ABB-76C1-D445-9F41-716DE3FAE14E}"/>
              </a:ext>
            </a:extLst>
          </p:cNvPr>
          <p:cNvSpPr>
            <a:spLocks noGrp="1"/>
          </p:cNvSpPr>
          <p:nvPr>
            <p:ph type="body" sz="quarter" idx="13"/>
          </p:nvPr>
        </p:nvSpPr>
        <p:spPr>
          <a:xfrm>
            <a:off x="520118" y="765667"/>
            <a:ext cx="4395300" cy="557106"/>
          </a:xfrm>
        </p:spPr>
        <p:txBody>
          <a:bodyPr>
            <a:normAutofit fontScale="55000" lnSpcReduction="20000"/>
          </a:bodyPr>
          <a:lstStyle/>
          <a:p>
            <a:pPr marL="228600" indent="0">
              <a:buNone/>
            </a:pPr>
            <a:r>
              <a:rPr lang="en-US" dirty="0"/>
              <a:t>Specific management options</a:t>
            </a:r>
          </a:p>
        </p:txBody>
      </p:sp>
      <p:pic>
        <p:nvPicPr>
          <p:cNvPr id="5" name="Picture 4">
            <a:extLst>
              <a:ext uri="{FF2B5EF4-FFF2-40B4-BE49-F238E27FC236}">
                <a16:creationId xmlns:a16="http://schemas.microsoft.com/office/drawing/2014/main" id="{D9ED8E41-32A1-0543-8DB7-4CB2E12458CB}"/>
              </a:ext>
            </a:extLst>
          </p:cNvPr>
          <p:cNvPicPr>
            <a:picLocks noChangeAspect="1"/>
          </p:cNvPicPr>
          <p:nvPr/>
        </p:nvPicPr>
        <p:blipFill>
          <a:blip r:embed="rId3"/>
          <a:stretch>
            <a:fillRect/>
          </a:stretch>
        </p:blipFill>
        <p:spPr>
          <a:xfrm>
            <a:off x="5674658" y="1226519"/>
            <a:ext cx="6378387" cy="3587842"/>
          </a:xfrm>
          <a:prstGeom prst="rect">
            <a:avLst/>
          </a:prstGeom>
        </p:spPr>
      </p:pic>
      <p:sp>
        <p:nvSpPr>
          <p:cNvPr id="7" name="Text Placeholder 2">
            <a:extLst>
              <a:ext uri="{FF2B5EF4-FFF2-40B4-BE49-F238E27FC236}">
                <a16:creationId xmlns:a16="http://schemas.microsoft.com/office/drawing/2014/main" id="{6CBB4173-EED0-1FA6-349B-15B66FBE83F9}"/>
              </a:ext>
            </a:extLst>
          </p:cNvPr>
          <p:cNvSpPr txBox="1">
            <a:spLocks/>
          </p:cNvSpPr>
          <p:nvPr/>
        </p:nvSpPr>
        <p:spPr>
          <a:xfrm>
            <a:off x="1175974" y="2059439"/>
            <a:ext cx="4810493" cy="3390052"/>
          </a:xfrm>
          <a:prstGeom prst="rect">
            <a:avLst/>
          </a:prstGeom>
        </p:spPr>
        <p:txBody>
          <a:bodyPr vert="horz" lIns="91440" tIns="45720" rIns="91440" bIns="45720" rtlCol="0">
            <a:noAutofit/>
          </a:bodyPr>
          <a:lstStyle>
            <a:lvl1pPr marL="228600" marR="0" indent="-228600" algn="l" defTabSz="914400" rtl="0" eaLnBrk="1" fontAlgn="auto" latinLnBrk="0" hangingPunct="1">
              <a:lnSpc>
                <a:spcPts val="3080"/>
              </a:lnSpc>
              <a:spcBef>
                <a:spcPts val="300"/>
              </a:spcBef>
              <a:spcAft>
                <a:spcPts val="300"/>
              </a:spcAft>
              <a:buClrTx/>
              <a:buSzTx/>
              <a:buFont typeface="Arial" charset="0"/>
              <a:buChar char="•"/>
              <a:tabLst>
                <a:tab pos="1247775" algn="l"/>
              </a:tabLst>
              <a:defRPr lang="en-US" sz="24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1pPr>
            <a:lvl2pPr marL="692150" indent="-234950" algn="l" defTabSz="914400" rtl="0" eaLnBrk="1" latinLnBrk="0" hangingPunct="1">
              <a:lnSpc>
                <a:spcPct val="90000"/>
              </a:lnSpc>
              <a:spcBef>
                <a:spcPts val="300"/>
              </a:spcBef>
              <a:spcAft>
                <a:spcPts val="300"/>
              </a:spcAft>
              <a:buFont typeface="Arial" charset="0"/>
              <a:buChar char="•"/>
              <a:tabLst/>
              <a:defRPr sz="21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2pPr>
            <a:lvl3pPr marL="1092200" indent="-177800" algn="l" defTabSz="914400" rtl="0" eaLnBrk="1" latinLnBrk="0" hangingPunct="1">
              <a:lnSpc>
                <a:spcPct val="90000"/>
              </a:lnSpc>
              <a:spcBef>
                <a:spcPts val="300"/>
              </a:spcBef>
              <a:spcAft>
                <a:spcPts val="300"/>
              </a:spcAft>
              <a:buFont typeface="Arial" charset="0"/>
              <a:buChar char="•"/>
              <a:tabLst/>
              <a:defRPr sz="1800" b="0" i="0" kern="1200">
                <a:solidFill>
                  <a:schemeClr val="bg1"/>
                </a:solidFill>
                <a:latin typeface="Gill Sans MT" panose="020B0502020104020203" pitchFamily="34" charset="77"/>
                <a:ea typeface="Gill Sans MT" panose="020B0502020104020203" pitchFamily="34" charset="77"/>
                <a:cs typeface="Calibri" panose="020F0502020204030204" pitchFamily="34" charset="0"/>
              </a:defRPr>
            </a:lvl3pPr>
            <a:lvl4pPr marL="165735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Open Sans" charset="0"/>
                <a:ea typeface="Open Sans" charset="0"/>
                <a:cs typeface="Open Sans" charset="0"/>
              </a:defRPr>
            </a:lvl4pPr>
            <a:lvl5pPr marL="211455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endParaRPr lang="en-US" dirty="0">
              <a:ea typeface="Arial"/>
              <a:sym typeface="Arial"/>
            </a:endParaRPr>
          </a:p>
          <a:p>
            <a:pPr marL="0" indent="0">
              <a:buFont typeface="Arial" charset="0"/>
              <a:buNone/>
            </a:pPr>
            <a:r>
              <a:rPr lang="en-US" dirty="0">
                <a:latin typeface="Söhne"/>
                <a:ea typeface="Arial"/>
                <a:sym typeface="Arial"/>
              </a:rPr>
              <a:t>Medication Options:</a:t>
            </a:r>
          </a:p>
          <a:p>
            <a:pPr marL="0" indent="0">
              <a:buFont typeface="Arial" charset="0"/>
              <a:buNone/>
            </a:pPr>
            <a:r>
              <a:rPr lang="en-US" dirty="0">
                <a:latin typeface="Söhne"/>
                <a:ea typeface="Arial"/>
                <a:sym typeface="Arial"/>
              </a:rPr>
              <a:t>	SSRIs</a:t>
            </a:r>
          </a:p>
          <a:p>
            <a:pPr marL="0" indent="0">
              <a:buFont typeface="Arial" charset="0"/>
              <a:buNone/>
            </a:pPr>
            <a:r>
              <a:rPr lang="en-US" dirty="0">
                <a:latin typeface="Söhne"/>
                <a:ea typeface="Arial"/>
                <a:sym typeface="Arial"/>
              </a:rPr>
              <a:t>	LDN</a:t>
            </a:r>
            <a:endParaRPr lang="en-US" dirty="0">
              <a:ea typeface="Arial"/>
              <a:sym typeface="Arial"/>
            </a:endParaRPr>
          </a:p>
          <a:p>
            <a:pPr marL="0" indent="0">
              <a:buFont typeface="Arial" charset="0"/>
              <a:buNone/>
            </a:pPr>
            <a:endParaRPr lang="en-US" dirty="0">
              <a:ea typeface="Arial"/>
              <a:sym typeface="Arial"/>
            </a:endParaRPr>
          </a:p>
        </p:txBody>
      </p:sp>
    </p:spTree>
    <p:extLst>
      <p:ext uri="{BB962C8B-B14F-4D97-AF65-F5344CB8AC3E}">
        <p14:creationId xmlns:p14="http://schemas.microsoft.com/office/powerpoint/2010/main" val="981146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9810F9-C3A2-A0E0-5AB4-44C865D1C6F8}"/>
              </a:ext>
            </a:extLst>
          </p:cNvPr>
          <p:cNvSpPr>
            <a:spLocks noGrp="1"/>
          </p:cNvSpPr>
          <p:nvPr>
            <p:ph type="ftr" sz="quarter" idx="11"/>
          </p:nvPr>
        </p:nvSpPr>
        <p:spPr/>
        <p:txBody>
          <a:bodyPr/>
          <a:lstStyle/>
          <a:p>
            <a:endParaRPr lang="en-US" dirty="0"/>
          </a:p>
        </p:txBody>
      </p:sp>
      <p:sp>
        <p:nvSpPr>
          <p:cNvPr id="4" name="TextBox 3">
            <a:extLst>
              <a:ext uri="{FF2B5EF4-FFF2-40B4-BE49-F238E27FC236}">
                <a16:creationId xmlns:a16="http://schemas.microsoft.com/office/drawing/2014/main" id="{C8FBA474-D096-47FF-6FEE-EE999447A580}"/>
              </a:ext>
            </a:extLst>
          </p:cNvPr>
          <p:cNvSpPr txBox="1"/>
          <p:nvPr/>
        </p:nvSpPr>
        <p:spPr>
          <a:xfrm>
            <a:off x="142931" y="132706"/>
            <a:ext cx="12049069" cy="7201972"/>
          </a:xfrm>
          <a:prstGeom prst="rect">
            <a:avLst/>
          </a:prstGeom>
          <a:noFill/>
        </p:spPr>
        <p:txBody>
          <a:bodyPr wrap="square">
            <a:spAutoFit/>
          </a:bodyPr>
          <a:lstStyle/>
          <a:p>
            <a:r>
              <a:rPr lang="en-US" sz="3600" b="0" i="0" u="none" strike="noStrike" dirty="0">
                <a:solidFill>
                  <a:srgbClr val="212121"/>
                </a:solidFill>
                <a:effectLst/>
                <a:latin typeface="Cambria" panose="02040503050406030204" pitchFamily="18" charset="0"/>
              </a:rPr>
              <a:t>Role of SSRIs in preventing and treating long COVID</a:t>
            </a:r>
          </a:p>
          <a:p>
            <a:endParaRPr lang="en-US" sz="3600" b="0" i="0" u="none" strike="noStrike" dirty="0">
              <a:solidFill>
                <a:srgbClr val="212121"/>
              </a:solidFill>
              <a:effectLst/>
              <a:latin typeface="Cambria" panose="02040503050406030204" pitchFamily="18" charset="0"/>
            </a:endParaRPr>
          </a:p>
          <a:p>
            <a:endParaRPr lang="en-US" sz="2400" dirty="0">
              <a:solidFill>
                <a:srgbClr val="212121"/>
              </a:solidFill>
            </a:endParaRPr>
          </a:p>
          <a:p>
            <a:r>
              <a:rPr lang="en-US" sz="2400" b="1" i="0" u="sng" strike="noStrike" dirty="0">
                <a:solidFill>
                  <a:srgbClr val="212121"/>
                </a:solidFill>
                <a:effectLst/>
              </a:rPr>
              <a:t>Reducing severity of acute COVID-19: </a:t>
            </a:r>
            <a:r>
              <a:rPr lang="en-US" sz="2400" b="0" i="0" u="none" strike="noStrike" dirty="0">
                <a:solidFill>
                  <a:srgbClr val="212121"/>
                </a:solidFill>
                <a:effectLst/>
              </a:rPr>
              <a:t>1 RCT of fluvoxamine in acute COVID. 100 mg bid x 10-14 days – reduced morbidity and mortality </a:t>
            </a:r>
          </a:p>
          <a:p>
            <a:r>
              <a:rPr lang="en-US" sz="2400" b="0" i="0" u="none" strike="noStrike" dirty="0">
                <a:solidFill>
                  <a:srgbClr val="212121"/>
                </a:solidFill>
                <a:effectLst/>
              </a:rPr>
              <a:t>(</a:t>
            </a:r>
            <a:r>
              <a:rPr lang="en-US" sz="2400" b="0" i="0" u="none" strike="noStrike" dirty="0" err="1">
                <a:solidFill>
                  <a:srgbClr val="212121"/>
                </a:solidFill>
                <a:effectLst/>
              </a:rPr>
              <a:t>Lenze</a:t>
            </a:r>
            <a:r>
              <a:rPr lang="en-US" sz="2400" b="0" i="0" u="none" strike="noStrike" dirty="0">
                <a:solidFill>
                  <a:srgbClr val="212121"/>
                </a:solidFill>
                <a:effectLst/>
              </a:rPr>
              <a:t>, JAMA, 2020 and TOGETHER trial, Lancet Global Health, 2021)</a:t>
            </a:r>
          </a:p>
          <a:p>
            <a:r>
              <a:rPr lang="en-US" sz="2400" dirty="0">
                <a:solidFill>
                  <a:srgbClr val="212121"/>
                </a:solidFill>
              </a:rPr>
              <a:t>	</a:t>
            </a:r>
          </a:p>
          <a:p>
            <a:r>
              <a:rPr lang="en-US" sz="2400" dirty="0">
                <a:solidFill>
                  <a:srgbClr val="212121"/>
                </a:solidFill>
              </a:rPr>
              <a:t>	</a:t>
            </a:r>
            <a:r>
              <a:rPr lang="en-US" sz="2400" b="1" dirty="0">
                <a:solidFill>
                  <a:srgbClr val="212121"/>
                </a:solidFill>
              </a:rPr>
              <a:t>Mechanism: </a:t>
            </a:r>
            <a:r>
              <a:rPr lang="en-US" sz="2400" dirty="0">
                <a:solidFill>
                  <a:srgbClr val="212121"/>
                </a:solidFill>
              </a:rPr>
              <a:t>anti-inflammatory?  Increasing serotonin levels?</a:t>
            </a:r>
            <a:endParaRPr lang="en-US" sz="2400" dirty="0"/>
          </a:p>
          <a:p>
            <a:r>
              <a:rPr lang="en-US" sz="2400" b="0" i="0" u="none" strike="noStrike" dirty="0">
                <a:solidFill>
                  <a:srgbClr val="212121"/>
                </a:solidFill>
                <a:effectLst/>
              </a:rPr>
              <a:t>	Most potent Sigma 1 receptor (S1R) agonist among ten different antidepressants tested </a:t>
            </a:r>
          </a:p>
          <a:p>
            <a:r>
              <a:rPr lang="en-US" sz="2400" dirty="0">
                <a:solidFill>
                  <a:srgbClr val="212121"/>
                </a:solidFill>
              </a:rPr>
              <a:t>	</a:t>
            </a:r>
            <a:r>
              <a:rPr lang="en-US" sz="2400" b="0" i="0" u="none" strike="noStrike" dirty="0">
                <a:solidFill>
                  <a:srgbClr val="212121"/>
                </a:solidFill>
                <a:effectLst/>
              </a:rPr>
              <a:t>(</a:t>
            </a:r>
            <a:r>
              <a:rPr lang="en-US" sz="2400" b="0" i="0" u="none" strike="noStrike" dirty="0" err="1">
                <a:solidFill>
                  <a:srgbClr val="212121"/>
                </a:solidFill>
                <a:effectLst/>
              </a:rPr>
              <a:t>Ishima</a:t>
            </a:r>
            <a:r>
              <a:rPr lang="en-US" sz="2400" b="0" i="0" u="none" strike="noStrike" dirty="0">
                <a:solidFill>
                  <a:srgbClr val="212121"/>
                </a:solidFill>
                <a:effectLst/>
              </a:rPr>
              <a:t>, </a:t>
            </a:r>
            <a:r>
              <a:rPr lang="en-US" sz="2400" b="0" i="0" u="none" strike="noStrike" dirty="0" err="1">
                <a:solidFill>
                  <a:srgbClr val="212121"/>
                </a:solidFill>
                <a:effectLst/>
              </a:rPr>
              <a:t>Eur</a:t>
            </a:r>
            <a:r>
              <a:rPr lang="en-US" sz="2400" b="0" i="0" u="none" strike="noStrike" dirty="0">
                <a:solidFill>
                  <a:srgbClr val="212121"/>
                </a:solidFill>
                <a:effectLst/>
              </a:rPr>
              <a:t> J </a:t>
            </a:r>
            <a:r>
              <a:rPr lang="en-US" sz="2400" b="0" i="0" u="none" strike="noStrike" dirty="0" err="1">
                <a:solidFill>
                  <a:srgbClr val="212121"/>
                </a:solidFill>
                <a:effectLst/>
              </a:rPr>
              <a:t>Pharmacol</a:t>
            </a:r>
            <a:r>
              <a:rPr lang="en-US" sz="2400" b="0" i="0" u="none" strike="noStrike" dirty="0">
                <a:solidFill>
                  <a:srgbClr val="212121"/>
                </a:solidFill>
                <a:effectLst/>
              </a:rPr>
              <a:t>, 2014)</a:t>
            </a:r>
          </a:p>
          <a:p>
            <a:r>
              <a:rPr lang="en-US" sz="2400" dirty="0">
                <a:solidFill>
                  <a:srgbClr val="212121"/>
                </a:solidFill>
              </a:rPr>
              <a:t>	</a:t>
            </a:r>
            <a:endParaRPr lang="en-US" sz="2400" b="0" i="0" u="none" strike="noStrike" dirty="0">
              <a:solidFill>
                <a:srgbClr val="212121"/>
              </a:solidFill>
              <a:effectLst/>
            </a:endParaRPr>
          </a:p>
          <a:p>
            <a:endParaRPr lang="en-US" sz="2400" dirty="0">
              <a:solidFill>
                <a:srgbClr val="212121"/>
              </a:solidFill>
            </a:endParaRPr>
          </a:p>
          <a:p>
            <a:r>
              <a:rPr lang="en-US" sz="2400" b="1" u="sng" dirty="0">
                <a:solidFill>
                  <a:srgbClr val="212121"/>
                </a:solidFill>
              </a:rPr>
              <a:t>? Preventing COVID-19:  </a:t>
            </a:r>
            <a:r>
              <a:rPr lang="en-US" sz="2400" dirty="0">
                <a:solidFill>
                  <a:srgbClr val="212121"/>
                </a:solidFill>
              </a:rPr>
              <a:t>Risk </a:t>
            </a:r>
            <a:r>
              <a:rPr lang="en-US" sz="2400" b="0" i="0" u="none" strike="noStrike" dirty="0">
                <a:solidFill>
                  <a:srgbClr val="212121"/>
                </a:solidFill>
                <a:effectLst/>
              </a:rPr>
              <a:t>of COVID-19 decreased among people taking antidepressants versus not in a psychiatric facility (OR) = 0.33, 95% CI 0.15-0.70, adjusted P &lt; 0.05</a:t>
            </a:r>
          </a:p>
          <a:p>
            <a:r>
              <a:rPr lang="en-US" sz="2400" b="0" i="0" u="none" strike="noStrike" dirty="0">
                <a:solidFill>
                  <a:srgbClr val="212121"/>
                </a:solidFill>
                <a:effectLst/>
              </a:rPr>
              <a:t>Lower risk of infection and fluoxetine use (P = 0.023), as well as trazodone use (P = 0.001)</a:t>
            </a:r>
          </a:p>
          <a:p>
            <a:r>
              <a:rPr lang="en-US" sz="2400" b="0" i="0" u="none" strike="noStrike" dirty="0">
                <a:solidFill>
                  <a:srgbClr val="212121"/>
                </a:solidFill>
                <a:effectLst/>
              </a:rPr>
              <a:t>(</a:t>
            </a:r>
            <a:r>
              <a:rPr lang="en-US" sz="2400" b="0" i="0" u="none" strike="noStrike" dirty="0" err="1">
                <a:solidFill>
                  <a:srgbClr val="212121"/>
                </a:solidFill>
                <a:effectLst/>
              </a:rPr>
              <a:t>Clelland</a:t>
            </a:r>
            <a:r>
              <a:rPr lang="en-US" sz="2400" b="0" i="0" u="none" strike="noStrike" dirty="0">
                <a:solidFill>
                  <a:srgbClr val="212121"/>
                </a:solidFill>
                <a:effectLst/>
              </a:rPr>
              <a:t>, BJ Psych Open, 2021)</a:t>
            </a:r>
            <a:endParaRPr lang="en-US" sz="2400" dirty="0">
              <a:solidFill>
                <a:srgbClr val="212121"/>
              </a:solidFill>
            </a:endParaRPr>
          </a:p>
          <a:p>
            <a:endParaRPr lang="en-US" b="0" i="0" u="none" strike="noStrike" dirty="0">
              <a:solidFill>
                <a:srgbClr val="212121"/>
              </a:solidFill>
              <a:effectLst/>
              <a:latin typeface="Cambria" panose="02040503050406030204" pitchFamily="18" charset="0"/>
            </a:endParaRPr>
          </a:p>
          <a:p>
            <a:endParaRPr lang="en-US" dirty="0">
              <a:solidFill>
                <a:srgbClr val="212121"/>
              </a:solidFill>
              <a:latin typeface="Cambria" panose="02040503050406030204" pitchFamily="18" charset="0"/>
            </a:endParaRPr>
          </a:p>
          <a:p>
            <a:endParaRPr lang="en-US" dirty="0">
              <a:solidFill>
                <a:srgbClr val="212121"/>
              </a:solidFill>
              <a:latin typeface="Cambria" panose="02040503050406030204" pitchFamily="18" charset="0"/>
            </a:endParaRPr>
          </a:p>
        </p:txBody>
      </p:sp>
    </p:spTree>
    <p:extLst>
      <p:ext uri="{BB962C8B-B14F-4D97-AF65-F5344CB8AC3E}">
        <p14:creationId xmlns:p14="http://schemas.microsoft.com/office/powerpoint/2010/main" val="3120878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228412" y="187032"/>
            <a:ext cx="11029616" cy="351944"/>
          </a:xfrm>
        </p:spPr>
        <p:txBody>
          <a:bodyPr>
            <a:noAutofit/>
          </a:bodyPr>
          <a:lstStyle/>
          <a:p>
            <a:r>
              <a:rPr lang="en-US" altLang="en-US" sz="4000" dirty="0"/>
              <a:t>Naltrexone</a:t>
            </a:r>
          </a:p>
        </p:txBody>
      </p:sp>
      <p:sp>
        <p:nvSpPr>
          <p:cNvPr id="3" name="Content Placeholder 2"/>
          <p:cNvSpPr>
            <a:spLocks noGrp="1"/>
          </p:cNvSpPr>
          <p:nvPr>
            <p:ph idx="1"/>
          </p:nvPr>
        </p:nvSpPr>
        <p:spPr>
          <a:xfrm>
            <a:off x="114972" y="980209"/>
            <a:ext cx="11957758" cy="4031159"/>
          </a:xfrm>
        </p:spPr>
        <p:txBody>
          <a:bodyPr>
            <a:normAutofit fontScale="25000" lnSpcReduction="20000"/>
          </a:bodyPr>
          <a:lstStyle/>
          <a:p>
            <a:pPr>
              <a:defRPr/>
            </a:pPr>
            <a:r>
              <a:rPr lang="en-US" sz="8000" dirty="0"/>
              <a:t>Naltrexone hydrochloride:  FDA approved 1984.  Treatment of </a:t>
            </a:r>
            <a:r>
              <a:rPr lang="en-US" sz="8000" dirty="0">
                <a:solidFill>
                  <a:srgbClr val="0070C0"/>
                </a:solidFill>
              </a:rPr>
              <a:t>alcohol and opioid</a:t>
            </a:r>
            <a:r>
              <a:rPr lang="en-US" sz="8000" dirty="0"/>
              <a:t> </a:t>
            </a:r>
            <a:r>
              <a:rPr lang="en-US" sz="8000" dirty="0">
                <a:solidFill>
                  <a:srgbClr val="0070C0"/>
                </a:solidFill>
              </a:rPr>
              <a:t>dependence </a:t>
            </a:r>
          </a:p>
          <a:p>
            <a:pPr marL="228600" indent="0">
              <a:buNone/>
              <a:defRPr/>
            </a:pPr>
            <a:r>
              <a:rPr lang="en-US" sz="8000" dirty="0">
                <a:solidFill>
                  <a:srgbClr val="0070C0"/>
                </a:solidFill>
              </a:rPr>
              <a:t>    </a:t>
            </a:r>
            <a:r>
              <a:rPr lang="en-US" sz="8000" dirty="0"/>
              <a:t>(50 mg tablet, 1-2/day).</a:t>
            </a:r>
          </a:p>
          <a:p>
            <a:pPr>
              <a:defRPr/>
            </a:pPr>
            <a:r>
              <a:rPr lang="en-US" sz="8000" dirty="0"/>
              <a:t>Naltrexone/bupropion (</a:t>
            </a:r>
            <a:r>
              <a:rPr lang="en-US" sz="8000" dirty="0" err="1"/>
              <a:t>Contrave</a:t>
            </a:r>
            <a:r>
              <a:rPr lang="en-US" sz="8000" dirty="0"/>
              <a:t>): FDA approved 2014.  </a:t>
            </a:r>
            <a:r>
              <a:rPr lang="en-US" sz="8000" dirty="0">
                <a:solidFill>
                  <a:srgbClr val="0070C0"/>
                </a:solidFill>
              </a:rPr>
              <a:t>Chronic weight management.  </a:t>
            </a:r>
          </a:p>
          <a:p>
            <a:pPr marL="0" indent="0">
              <a:buNone/>
              <a:defRPr/>
            </a:pPr>
            <a:r>
              <a:rPr lang="en-US" sz="8000" dirty="0"/>
              <a:t>       (8 mg/90mg, 1-4/day)</a:t>
            </a:r>
          </a:p>
          <a:p>
            <a:pPr>
              <a:defRPr/>
            </a:pPr>
            <a:r>
              <a:rPr lang="en-US" sz="8000" dirty="0"/>
              <a:t>Low dose naltrexone:  </a:t>
            </a:r>
            <a:r>
              <a:rPr lang="en-US" sz="8000" dirty="0">
                <a:solidFill>
                  <a:srgbClr val="AC162C"/>
                </a:solidFill>
              </a:rPr>
              <a:t>Widespread off-label use </a:t>
            </a:r>
            <a:r>
              <a:rPr lang="en-US" sz="8000" dirty="0"/>
              <a:t>for </a:t>
            </a:r>
            <a:r>
              <a:rPr lang="en-US" sz="8000" dirty="0">
                <a:solidFill>
                  <a:srgbClr val="0070C0"/>
                </a:solidFill>
              </a:rPr>
              <a:t>many neuroinflammatory and other chronic inflammatory disorders, but especially chronic pain conditions</a:t>
            </a:r>
            <a:r>
              <a:rPr lang="en-US" sz="8000" dirty="0"/>
              <a:t>.  </a:t>
            </a:r>
          </a:p>
          <a:p>
            <a:pPr lvl="1">
              <a:defRPr/>
            </a:pPr>
            <a:r>
              <a:rPr lang="en-US" sz="8000" dirty="0">
                <a:effectLst/>
                <a:ea typeface="Calibri" panose="020F0502020204030204" pitchFamily="34" charset="0"/>
                <a:cs typeface="Times New Roman" panose="02020603050405020304" pitchFamily="18" charset="0"/>
              </a:rPr>
              <a:t>“Ultra low dose” = microgram dosing</a:t>
            </a:r>
          </a:p>
          <a:p>
            <a:pPr lvl="1">
              <a:defRPr/>
            </a:pPr>
            <a:r>
              <a:rPr lang="en-US" sz="8000" dirty="0">
                <a:effectLst/>
                <a:ea typeface="Calibri" panose="020F0502020204030204" pitchFamily="34" charset="0"/>
                <a:cs typeface="Times New Roman" panose="02020603050405020304" pitchFamily="18" charset="0"/>
              </a:rPr>
              <a:t>“Very low dose” = 0.1-0.5 mg daily</a:t>
            </a:r>
          </a:p>
          <a:p>
            <a:pPr lvl="1">
              <a:defRPr/>
            </a:pPr>
            <a:r>
              <a:rPr lang="en-US" sz="8000" dirty="0">
                <a:effectLst/>
                <a:ea typeface="Calibri" panose="020F0502020204030204" pitchFamily="34" charset="0"/>
                <a:cs typeface="Times New Roman" panose="02020603050405020304" pitchFamily="18" charset="0"/>
              </a:rPr>
              <a:t>“Low dose” = 4.5-10 mg daily</a:t>
            </a:r>
          </a:p>
          <a:p>
            <a:pPr lvl="1">
              <a:defRPr/>
            </a:pPr>
            <a:r>
              <a:rPr lang="en-US" sz="8000" dirty="0">
                <a:effectLst/>
                <a:ea typeface="Calibri" panose="020F0502020204030204" pitchFamily="34" charset="0"/>
                <a:cs typeface="Times New Roman" panose="02020603050405020304" pitchFamily="18" charset="0"/>
              </a:rPr>
              <a:t>“Moderate dose” = 10-25 mg daily</a:t>
            </a:r>
          </a:p>
          <a:p>
            <a:pPr lvl="1">
              <a:defRPr/>
            </a:pPr>
            <a:r>
              <a:rPr lang="en-US" sz="8000" dirty="0">
                <a:effectLst/>
                <a:ea typeface="Calibri" panose="020F0502020204030204" pitchFamily="34" charset="0"/>
                <a:cs typeface="Times New Roman" panose="02020603050405020304" pitchFamily="18" charset="0"/>
              </a:rPr>
              <a:t>“High dose” = 50mg or more                                                                             </a:t>
            </a:r>
          </a:p>
          <a:p>
            <a:pPr marL="571500" lvl="1" indent="0">
              <a:buNone/>
              <a:defRPr/>
            </a:pPr>
            <a:endParaRPr lang="en-US" sz="8000" dirty="0">
              <a:hlinkClick r:id="rId2"/>
            </a:endParaRPr>
          </a:p>
          <a:p>
            <a:pPr marL="571500" lvl="1" indent="0">
              <a:buNone/>
              <a:defRPr/>
            </a:pPr>
            <a:r>
              <a:rPr lang="en-US" sz="8000" dirty="0">
                <a:hlinkClick r:id="rId2"/>
              </a:rPr>
              <a:t>WWW.LDNRESEARCHTRUST.ORG</a:t>
            </a:r>
            <a:r>
              <a:rPr lang="en-US" sz="8000" dirty="0"/>
              <a:t>  </a:t>
            </a:r>
          </a:p>
        </p:txBody>
      </p:sp>
      <p:sp>
        <p:nvSpPr>
          <p:cNvPr id="76805" name="TextBox 4"/>
          <p:cNvSpPr txBox="1">
            <a:spLocks noChangeArrowheads="1"/>
          </p:cNvSpPr>
          <p:nvPr/>
        </p:nvSpPr>
        <p:spPr bwMode="auto">
          <a:xfrm>
            <a:off x="0" y="6211669"/>
            <a:ext cx="5489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Arial" panose="020B0604020202020204" pitchFamily="34" charset="0"/>
              </a:defRPr>
            </a:lvl1pPr>
            <a:lvl2pPr marL="742950" indent="-285750">
              <a:spcBef>
                <a:spcPct val="20000"/>
              </a:spcBef>
              <a:buClr>
                <a:schemeClr val="accent1"/>
              </a:buClr>
              <a:buSzPct val="90000"/>
              <a:buFont typeface="Wingdings 2" panose="05020102010507070707" pitchFamily="18" charset="2"/>
              <a:buChar char=""/>
              <a:defRPr sz="2600">
                <a:solidFill>
                  <a:schemeClr val="tx1"/>
                </a:solidFill>
                <a:latin typeface="Arial" panose="020B0604020202020204" pitchFamily="34" charset="0"/>
              </a:defRPr>
            </a:lvl2pPr>
            <a:lvl3pPr marL="1143000" indent="-228600">
              <a:spcBef>
                <a:spcPct val="20000"/>
              </a:spcBef>
              <a:buClr>
                <a:schemeClr val="accent2"/>
              </a:buClr>
              <a:buSzPct val="85000"/>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8D89A4"/>
              </a:buClr>
              <a:buSzPct val="9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748560"/>
              </a:buClr>
              <a:buSzPct val="10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defRPr>
            </a:lvl9pPr>
          </a:lstStyle>
          <a:p>
            <a:pPr>
              <a:spcBef>
                <a:spcPct val="0"/>
              </a:spcBef>
              <a:buClrTx/>
              <a:buSzTx/>
              <a:buNone/>
            </a:pPr>
            <a:r>
              <a:rPr lang="en-US" altLang="en-US" sz="1200" dirty="0">
                <a:solidFill>
                  <a:srgbClr val="AC162C"/>
                </a:solidFill>
                <a:latin typeface="Gill Sans MT" panose="020B0502020104020203" pitchFamily="34" charset="77"/>
              </a:rPr>
              <a:t>The use of low-dose naltrexone (LDN) as a novel anti-inflammatory treatment for chronic pain.  </a:t>
            </a:r>
            <a:r>
              <a:rPr lang="en-US" altLang="en-US" sz="1200" dirty="0">
                <a:latin typeface="Gill Sans MT" panose="020B0502020104020203" pitchFamily="34" charset="77"/>
              </a:rPr>
              <a:t>Younger J, </a:t>
            </a:r>
            <a:r>
              <a:rPr lang="en-US" altLang="en-US" sz="1200" dirty="0" err="1">
                <a:latin typeface="Gill Sans MT" panose="020B0502020104020203" pitchFamily="34" charset="77"/>
              </a:rPr>
              <a:t>Parkitny</a:t>
            </a:r>
            <a:r>
              <a:rPr lang="en-US" altLang="en-US" sz="1200" dirty="0">
                <a:latin typeface="Gill Sans MT" panose="020B0502020104020203" pitchFamily="34" charset="77"/>
              </a:rPr>
              <a:t> L, McLain D.   </a:t>
            </a:r>
            <a:r>
              <a:rPr lang="en-US" altLang="en-US" sz="1200" dirty="0" err="1">
                <a:latin typeface="Gill Sans MT" panose="020B0502020104020203" pitchFamily="34" charset="77"/>
              </a:rPr>
              <a:t>Clin</a:t>
            </a:r>
            <a:r>
              <a:rPr lang="en-US" altLang="en-US" sz="1200" dirty="0">
                <a:latin typeface="Gill Sans MT" panose="020B0502020104020203" pitchFamily="34" charset="77"/>
              </a:rPr>
              <a:t> </a:t>
            </a:r>
            <a:r>
              <a:rPr lang="en-US" altLang="en-US" sz="1200" dirty="0" err="1">
                <a:latin typeface="Gill Sans MT" panose="020B0502020104020203" pitchFamily="34" charset="77"/>
              </a:rPr>
              <a:t>Rheumatol</a:t>
            </a:r>
            <a:r>
              <a:rPr lang="en-US" altLang="en-US" sz="1200" dirty="0">
                <a:latin typeface="Gill Sans MT" panose="020B0502020104020203" pitchFamily="34" charset="77"/>
              </a:rPr>
              <a:t>. 2014 Apr;33(4):451-9. </a:t>
            </a:r>
            <a:r>
              <a:rPr lang="en-US" altLang="en-US" sz="1200" dirty="0" err="1">
                <a:latin typeface="Gill Sans MT" panose="020B0502020104020203" pitchFamily="34" charset="77"/>
              </a:rPr>
              <a:t>doi</a:t>
            </a:r>
            <a:r>
              <a:rPr lang="en-US" altLang="en-US" sz="1200" dirty="0">
                <a:latin typeface="Gill Sans MT" panose="020B0502020104020203" pitchFamily="34" charset="77"/>
              </a:rPr>
              <a:t>: 10.1007/s10067-014-2517-2. </a:t>
            </a:r>
            <a:r>
              <a:rPr lang="en-US" altLang="en-US" sz="1200" dirty="0" err="1">
                <a:latin typeface="Gill Sans MT" panose="020B0502020104020203" pitchFamily="34" charset="77"/>
              </a:rPr>
              <a:t>Epub</a:t>
            </a:r>
            <a:r>
              <a:rPr lang="en-US" altLang="en-US" sz="1200" dirty="0">
                <a:latin typeface="Gill Sans MT" panose="020B0502020104020203" pitchFamily="34" charset="77"/>
              </a:rPr>
              <a:t> 2014 Feb 15. Review.</a:t>
            </a:r>
          </a:p>
        </p:txBody>
      </p:sp>
      <p:sp>
        <p:nvSpPr>
          <p:cNvPr id="2" name="TextBox 1">
            <a:extLst>
              <a:ext uri="{FF2B5EF4-FFF2-40B4-BE49-F238E27FC236}">
                <a16:creationId xmlns:a16="http://schemas.microsoft.com/office/drawing/2014/main" id="{97677BB2-4990-C9CA-1A4B-5F3D4F5678ED}"/>
              </a:ext>
            </a:extLst>
          </p:cNvPr>
          <p:cNvSpPr txBox="1"/>
          <p:nvPr/>
        </p:nvSpPr>
        <p:spPr>
          <a:xfrm>
            <a:off x="6096000" y="4662893"/>
            <a:ext cx="4726487" cy="461665"/>
          </a:xfrm>
          <a:prstGeom prst="rect">
            <a:avLst/>
          </a:prstGeom>
          <a:solidFill>
            <a:srgbClr val="FFFF00"/>
          </a:solidFill>
        </p:spPr>
        <p:txBody>
          <a:bodyPr wrap="none" rtlCol="0">
            <a:spAutoFit/>
          </a:bodyPr>
          <a:lstStyle/>
          <a:p>
            <a:r>
              <a:rPr lang="en-US" sz="2400" dirty="0">
                <a:latin typeface="Gill Sans MT" panose="020B0502020104020203" pitchFamily="34" charset="77"/>
              </a:rPr>
              <a:t>LDN most commonly </a:t>
            </a:r>
            <a:r>
              <a:rPr lang="en-US" sz="2400" dirty="0" err="1">
                <a:latin typeface="Gill Sans MT" panose="020B0502020104020203" pitchFamily="34" charset="77"/>
              </a:rPr>
              <a:t>rx’d</a:t>
            </a:r>
            <a:r>
              <a:rPr lang="en-US" sz="2400" dirty="0">
                <a:latin typeface="Gill Sans MT" panose="020B0502020104020203" pitchFamily="34" charset="77"/>
              </a:rPr>
              <a:t> as 3-9 mg</a:t>
            </a:r>
          </a:p>
        </p:txBody>
      </p:sp>
      <p:sp>
        <p:nvSpPr>
          <p:cNvPr id="4" name="TextBox 3">
            <a:extLst>
              <a:ext uri="{FF2B5EF4-FFF2-40B4-BE49-F238E27FC236}">
                <a16:creationId xmlns:a16="http://schemas.microsoft.com/office/drawing/2014/main" id="{EDAE5E53-2B4D-7539-0F7F-596C5BCC84E0}"/>
              </a:ext>
            </a:extLst>
          </p:cNvPr>
          <p:cNvSpPr txBox="1"/>
          <p:nvPr/>
        </p:nvSpPr>
        <p:spPr>
          <a:xfrm>
            <a:off x="5413461" y="6027003"/>
            <a:ext cx="5419309" cy="830997"/>
          </a:xfrm>
          <a:prstGeom prst="rect">
            <a:avLst/>
          </a:prstGeom>
          <a:noFill/>
        </p:spPr>
        <p:txBody>
          <a:bodyPr wrap="square" rtlCol="0">
            <a:spAutoFit/>
          </a:bodyPr>
          <a:lstStyle/>
          <a:p>
            <a:r>
              <a:rPr lang="en-US" sz="1200" dirty="0">
                <a:solidFill>
                  <a:srgbClr val="C00000"/>
                </a:solidFill>
                <a:latin typeface="Gill Sans MT" panose="020B0502020104020203" pitchFamily="34" charset="77"/>
              </a:rPr>
              <a:t>Use of low-dose naltrexone in the management of chronic pain conditions: a systematic review.</a:t>
            </a:r>
            <a:r>
              <a:rPr lang="en-US" sz="1200" dirty="0">
                <a:latin typeface="Gill Sans MT" panose="020B0502020104020203" pitchFamily="34" charset="77"/>
              </a:rPr>
              <a:t> Hatfield E, Phillips K, </a:t>
            </a:r>
            <a:r>
              <a:rPr lang="en-US" sz="1200" dirty="0" err="1">
                <a:latin typeface="Gill Sans MT" panose="020B0502020104020203" pitchFamily="34" charset="77"/>
              </a:rPr>
              <a:t>Swidan</a:t>
            </a:r>
            <a:r>
              <a:rPr lang="en-US" sz="1200" dirty="0">
                <a:latin typeface="Gill Sans MT" panose="020B0502020104020203" pitchFamily="34" charset="77"/>
              </a:rPr>
              <a:t> S, et al.  J Am Dent Assoc. 2020;151(12):891–902.e1. </a:t>
            </a:r>
            <a:r>
              <a:rPr lang="en-US" sz="1200" dirty="0" err="1">
                <a:latin typeface="Gill Sans MT" panose="020B0502020104020203" pitchFamily="34" charset="77"/>
              </a:rPr>
              <a:t>doi</a:t>
            </a:r>
            <a:r>
              <a:rPr lang="en-US" sz="1200" dirty="0">
                <a:latin typeface="Gill Sans MT" panose="020B0502020104020203" pitchFamily="34" charset="77"/>
              </a:rPr>
              <a:t>: 10.1016/j.adaj.2020.08.019.   (chronic pelvic pain, complex regional pain syndrome, FM, and interstitial cystitis)</a:t>
            </a:r>
          </a:p>
        </p:txBody>
      </p:sp>
    </p:spTree>
    <p:extLst>
      <p:ext uri="{BB962C8B-B14F-4D97-AF65-F5344CB8AC3E}">
        <p14:creationId xmlns:p14="http://schemas.microsoft.com/office/powerpoint/2010/main" val="1557804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62152" y="313214"/>
            <a:ext cx="11029616" cy="351944"/>
          </a:xfrm>
        </p:spPr>
        <p:txBody>
          <a:bodyPr>
            <a:noAutofit/>
          </a:bodyPr>
          <a:lstStyle/>
          <a:p>
            <a:r>
              <a:rPr lang="en-US" altLang="en-US" sz="4000" dirty="0"/>
              <a:t>Naltrexone</a:t>
            </a:r>
          </a:p>
        </p:txBody>
      </p:sp>
      <p:sp>
        <p:nvSpPr>
          <p:cNvPr id="3" name="Content Placeholder 2"/>
          <p:cNvSpPr>
            <a:spLocks noGrp="1"/>
          </p:cNvSpPr>
          <p:nvPr>
            <p:ph idx="1"/>
          </p:nvPr>
        </p:nvSpPr>
        <p:spPr>
          <a:xfrm>
            <a:off x="0" y="1016481"/>
            <a:ext cx="12192000" cy="4814047"/>
          </a:xfrm>
        </p:spPr>
        <p:txBody>
          <a:bodyPr>
            <a:normAutofit/>
          </a:bodyPr>
          <a:lstStyle/>
          <a:p>
            <a:pPr marL="228600" indent="0">
              <a:buNone/>
              <a:defRPr/>
            </a:pPr>
            <a:r>
              <a:rPr lang="en-US" sz="2400" dirty="0"/>
              <a:t>Naltrexone: an </a:t>
            </a:r>
            <a:r>
              <a:rPr lang="en-US" sz="2400" dirty="0">
                <a:solidFill>
                  <a:srgbClr val="AC162C"/>
                </a:solidFill>
              </a:rPr>
              <a:t>opioid receptor antagonist</a:t>
            </a:r>
            <a:r>
              <a:rPr lang="en-US" sz="2400" dirty="0"/>
              <a:t>, metabolized in the liver (CYP450—none), excreted in urine, found in stool.  T½  4-5 </a:t>
            </a:r>
            <a:r>
              <a:rPr lang="en-US" sz="2400" dirty="0" err="1"/>
              <a:t>hr</a:t>
            </a:r>
            <a:r>
              <a:rPr lang="en-US" sz="2400" dirty="0"/>
              <a:t> (active metabolite 13-14 h). </a:t>
            </a:r>
          </a:p>
          <a:p>
            <a:pPr marL="0" indent="0">
              <a:buNone/>
              <a:defRPr/>
            </a:pPr>
            <a:r>
              <a:rPr lang="en-US" sz="2400" dirty="0"/>
              <a:t>   </a:t>
            </a:r>
            <a:r>
              <a:rPr lang="en-US" sz="2000" dirty="0"/>
              <a:t>A 50:50 racemic mixture of both </a:t>
            </a:r>
            <a:r>
              <a:rPr lang="en-US" sz="2000" dirty="0" err="1"/>
              <a:t>levo</a:t>
            </a:r>
            <a:r>
              <a:rPr lang="en-US" sz="2000" dirty="0"/>
              <a:t> and </a:t>
            </a:r>
            <a:r>
              <a:rPr lang="en-US" sz="2000" dirty="0" err="1"/>
              <a:t>dextro</a:t>
            </a:r>
            <a:r>
              <a:rPr lang="en-US" sz="2000" dirty="0"/>
              <a:t> isomers.</a:t>
            </a:r>
            <a:r>
              <a:rPr lang="en-US" sz="2400" dirty="0"/>
              <a:t> </a:t>
            </a:r>
          </a:p>
          <a:p>
            <a:pPr marL="228600" indent="0">
              <a:buNone/>
              <a:defRPr/>
            </a:pPr>
            <a:r>
              <a:rPr lang="en-US" sz="2400" dirty="0"/>
              <a:t>Low dose naltrexone behaves somewhat differently than high [full] dose. </a:t>
            </a:r>
            <a:r>
              <a:rPr lang="en-US" sz="1200" dirty="0"/>
              <a:t>                                                                                                                                        </a:t>
            </a:r>
          </a:p>
          <a:p>
            <a:pPr lvl="1">
              <a:defRPr/>
            </a:pPr>
            <a:r>
              <a:rPr lang="en-US" sz="2100" dirty="0"/>
              <a:t>Dextro-naltrexone acts as a </a:t>
            </a:r>
            <a:r>
              <a:rPr lang="en-US" sz="2100" dirty="0">
                <a:solidFill>
                  <a:srgbClr val="AC162C"/>
                </a:solidFill>
              </a:rPr>
              <a:t>Toll-Like Receptor antagonist</a:t>
            </a:r>
            <a:r>
              <a:rPr lang="en-US" sz="2100" dirty="0"/>
              <a:t>.  TLR-4 receptors are on </a:t>
            </a:r>
            <a:r>
              <a:rPr lang="en-US" sz="2100" dirty="0">
                <a:solidFill>
                  <a:srgbClr val="0070C0"/>
                </a:solidFill>
              </a:rPr>
              <a:t>microglial cells</a:t>
            </a:r>
            <a:r>
              <a:rPr lang="en-US" sz="2100" dirty="0"/>
              <a:t>, other </a:t>
            </a:r>
            <a:r>
              <a:rPr lang="en-US" sz="2100" dirty="0">
                <a:solidFill>
                  <a:srgbClr val="0070C0"/>
                </a:solidFill>
              </a:rPr>
              <a:t>macrophages</a:t>
            </a:r>
            <a:r>
              <a:rPr lang="en-US" sz="2100" dirty="0"/>
              <a:t>, and </a:t>
            </a:r>
            <a:r>
              <a:rPr lang="en-US" sz="2100" dirty="0">
                <a:solidFill>
                  <a:srgbClr val="0070C0"/>
                </a:solidFill>
              </a:rPr>
              <a:t>mast cells</a:t>
            </a:r>
            <a:r>
              <a:rPr lang="en-US" sz="2100" dirty="0"/>
              <a:t>.  Once activated, such cells produce inflammatory and excitatory factors that can cause sickness behaviors such as </a:t>
            </a:r>
            <a:r>
              <a:rPr lang="en-US" sz="2100" dirty="0">
                <a:solidFill>
                  <a:srgbClr val="0070C0"/>
                </a:solidFill>
              </a:rPr>
              <a:t>fatigue, pain sensitivity, sleep disruption, cognitive changes, mood disorders, and general malaise.</a:t>
            </a:r>
          </a:p>
          <a:p>
            <a:pPr marL="342900" lvl="1" indent="0">
              <a:buNone/>
              <a:defRPr/>
            </a:pPr>
            <a:endParaRPr lang="en-US" sz="2100" dirty="0">
              <a:solidFill>
                <a:srgbClr val="0070C0"/>
              </a:solidFill>
            </a:endParaRPr>
          </a:p>
          <a:p>
            <a:pPr lvl="1">
              <a:defRPr/>
            </a:pPr>
            <a:r>
              <a:rPr lang="en-US" sz="2100" dirty="0" err="1"/>
              <a:t>Levo</a:t>
            </a:r>
            <a:r>
              <a:rPr lang="en-US" sz="2100" dirty="0"/>
              <a:t>-naltrexone is an opioid receptor antagonist, but more strongly at higher doses. LDN binds to receptors for 30-60 min.  Blockade lasts 4-6 hours.  Upregulates endogenous opioid production and opioid receptors.  </a:t>
            </a:r>
            <a:r>
              <a:rPr lang="en-US" sz="2100" dirty="0">
                <a:solidFill>
                  <a:srgbClr val="0070C0"/>
                </a:solidFill>
              </a:rPr>
              <a:t>Increases endorphins</a:t>
            </a:r>
            <a:r>
              <a:rPr lang="en-US" sz="2100" dirty="0"/>
              <a:t> favorable to the immune system.</a:t>
            </a:r>
            <a:endParaRPr lang="en-US" sz="2400" dirty="0">
              <a:hlinkClick r:id="rId2">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0C817410-2948-F9E8-18F3-1FA030C1AB6F}"/>
              </a:ext>
            </a:extLst>
          </p:cNvPr>
          <p:cNvSpPr txBox="1"/>
          <p:nvPr/>
        </p:nvSpPr>
        <p:spPr>
          <a:xfrm>
            <a:off x="5930686" y="5905080"/>
            <a:ext cx="5563422" cy="461665"/>
          </a:xfrm>
          <a:prstGeom prst="rect">
            <a:avLst/>
          </a:prstGeom>
          <a:noFill/>
        </p:spPr>
        <p:txBody>
          <a:bodyPr wrap="square" rtlCol="0">
            <a:spAutoFit/>
          </a:bodyPr>
          <a:lstStyle/>
          <a:p>
            <a:r>
              <a:rPr lang="en-US" sz="1200" dirty="0">
                <a:solidFill>
                  <a:srgbClr val="C00000"/>
                </a:solidFill>
                <a:latin typeface="Gill Sans MT" panose="020B0502020104020203" pitchFamily="34" charset="77"/>
              </a:rPr>
              <a:t>Low-Dose Naltrexone for Chronic Pain: Update and Systemic Review.</a:t>
            </a:r>
            <a:r>
              <a:rPr lang="en-US" sz="1200" dirty="0">
                <a:latin typeface="Gill Sans MT" panose="020B0502020104020203" pitchFamily="34" charset="77"/>
              </a:rPr>
              <a:t> Kim P.S., Fishman M.A. </a:t>
            </a:r>
            <a:r>
              <a:rPr lang="en-US" sz="1200" dirty="0" err="1">
                <a:latin typeface="Gill Sans MT" panose="020B0502020104020203" pitchFamily="34" charset="77"/>
              </a:rPr>
              <a:t>Curr</a:t>
            </a:r>
            <a:r>
              <a:rPr lang="en-US" sz="1200" dirty="0">
                <a:latin typeface="Gill Sans MT" panose="020B0502020104020203" pitchFamily="34" charset="77"/>
              </a:rPr>
              <a:t>. Pain Headache Rep. 2020;24:64. </a:t>
            </a:r>
            <a:r>
              <a:rPr lang="en-US" sz="1200" dirty="0" err="1">
                <a:latin typeface="Gill Sans MT" panose="020B0502020104020203" pitchFamily="34" charset="77"/>
              </a:rPr>
              <a:t>doi</a:t>
            </a:r>
            <a:r>
              <a:rPr lang="en-US" sz="1200" dirty="0">
                <a:latin typeface="Gill Sans MT" panose="020B0502020104020203" pitchFamily="34" charset="77"/>
              </a:rPr>
              <a:t>: 10.1007/s11916-020-00898-0</a:t>
            </a:r>
          </a:p>
        </p:txBody>
      </p:sp>
      <p:sp>
        <p:nvSpPr>
          <p:cNvPr id="6" name="TextBox 5">
            <a:extLst>
              <a:ext uri="{FF2B5EF4-FFF2-40B4-BE49-F238E27FC236}">
                <a16:creationId xmlns:a16="http://schemas.microsoft.com/office/drawing/2014/main" id="{1385EFCF-5EB7-C61F-48A6-87763A62559E}"/>
              </a:ext>
            </a:extLst>
          </p:cNvPr>
          <p:cNvSpPr txBox="1"/>
          <p:nvPr/>
        </p:nvSpPr>
        <p:spPr>
          <a:xfrm>
            <a:off x="83041" y="5855044"/>
            <a:ext cx="5847645" cy="830997"/>
          </a:xfrm>
          <a:prstGeom prst="rect">
            <a:avLst/>
          </a:prstGeom>
          <a:noFill/>
        </p:spPr>
        <p:txBody>
          <a:bodyPr wrap="square" rtlCol="0">
            <a:spAutoFit/>
          </a:bodyPr>
          <a:lstStyle/>
          <a:p>
            <a:r>
              <a:rPr lang="en-US" sz="1200" dirty="0">
                <a:solidFill>
                  <a:srgbClr val="C00000"/>
                </a:solidFill>
                <a:latin typeface="Gill Sans MT" panose="020B0502020104020203" pitchFamily="34" charset="77"/>
              </a:rPr>
              <a:t>Efficacy of Low-Dose Naltrexone and Predictors of Treatment Success or Discontinuation in Fibromyalgia and Other Chronic Pain Conditions:</a:t>
            </a:r>
            <a:r>
              <a:rPr lang="en-US" sz="1200" dirty="0">
                <a:latin typeface="Gill Sans MT" panose="020B0502020104020203" pitchFamily="34" charset="77"/>
              </a:rPr>
              <a:t>  </a:t>
            </a:r>
            <a:r>
              <a:rPr lang="en-US" sz="1200" dirty="0">
                <a:solidFill>
                  <a:srgbClr val="C00000"/>
                </a:solidFill>
                <a:latin typeface="Gill Sans MT" panose="020B0502020104020203" pitchFamily="34" charset="77"/>
              </a:rPr>
              <a:t>A Fourteen-Year, Enterprise-Wide Retrospective Analysis </a:t>
            </a:r>
            <a:r>
              <a:rPr lang="en-US" sz="1200" dirty="0">
                <a:latin typeface="Gill Sans MT" panose="020B0502020104020203" pitchFamily="34" charset="77"/>
              </a:rPr>
              <a:t>C. Noelle Driver and Ryan S. D’Souza* Biomedicines. 2023 Apr; 11(4): 1087. Published online 2023 Apr 3 . </a:t>
            </a:r>
            <a:r>
              <a:rPr lang="en-US" sz="1200" dirty="0" err="1">
                <a:latin typeface="Gill Sans MT" panose="020B0502020104020203" pitchFamily="34" charset="77"/>
              </a:rPr>
              <a:t>doi</a:t>
            </a:r>
            <a:r>
              <a:rPr lang="en-US" sz="1200" dirty="0">
                <a:latin typeface="Gill Sans MT" panose="020B0502020104020203" pitchFamily="34" charset="77"/>
              </a:rPr>
              <a:t>: 10.3390/biomedicines11041087.   </a:t>
            </a:r>
          </a:p>
        </p:txBody>
      </p:sp>
    </p:spTree>
    <p:extLst>
      <p:ext uri="{BB962C8B-B14F-4D97-AF65-F5344CB8AC3E}">
        <p14:creationId xmlns:p14="http://schemas.microsoft.com/office/powerpoint/2010/main" val="2194596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D774-F3B6-B3C1-3D1D-2842FFA9EDC2}"/>
              </a:ext>
            </a:extLst>
          </p:cNvPr>
          <p:cNvSpPr>
            <a:spLocks noGrp="1"/>
          </p:cNvSpPr>
          <p:nvPr>
            <p:ph type="title"/>
          </p:nvPr>
        </p:nvSpPr>
        <p:spPr>
          <a:xfrm>
            <a:off x="586154" y="271712"/>
            <a:ext cx="11778123" cy="1325563"/>
          </a:xfrm>
        </p:spPr>
        <p:txBody>
          <a:bodyPr>
            <a:normAutofit/>
          </a:bodyPr>
          <a:lstStyle/>
          <a:p>
            <a:r>
              <a:rPr lang="en-US" dirty="0"/>
              <a:t>LDN in a </a:t>
            </a:r>
            <a:r>
              <a:rPr lang="en-US" dirty="0">
                <a:solidFill>
                  <a:srgbClr val="AC162C"/>
                </a:solidFill>
              </a:rPr>
              <a:t>Long COVID </a:t>
            </a:r>
            <a:r>
              <a:rPr lang="en-US" dirty="0"/>
              <a:t>cohort</a:t>
            </a:r>
            <a:br>
              <a:rPr lang="en-US" dirty="0"/>
            </a:br>
            <a:endParaRPr lang="en-US" sz="2400" dirty="0"/>
          </a:p>
        </p:txBody>
      </p:sp>
      <p:sp>
        <p:nvSpPr>
          <p:cNvPr id="3" name="Content Placeholder 2">
            <a:extLst>
              <a:ext uri="{FF2B5EF4-FFF2-40B4-BE49-F238E27FC236}">
                <a16:creationId xmlns:a16="http://schemas.microsoft.com/office/drawing/2014/main" id="{51B09F0F-0B9B-BC17-8C40-C5DA0C7328AE}"/>
              </a:ext>
            </a:extLst>
          </p:cNvPr>
          <p:cNvSpPr>
            <a:spLocks noGrp="1"/>
          </p:cNvSpPr>
          <p:nvPr>
            <p:ph sz="half" idx="1"/>
          </p:nvPr>
        </p:nvSpPr>
        <p:spPr>
          <a:xfrm>
            <a:off x="440381" y="1244585"/>
            <a:ext cx="4887351" cy="3631376"/>
          </a:xfrm>
        </p:spPr>
        <p:txBody>
          <a:bodyPr>
            <a:normAutofit fontScale="25000" lnSpcReduction="20000"/>
          </a:bodyPr>
          <a:lstStyle/>
          <a:p>
            <a:r>
              <a:rPr lang="en-US" sz="8000" dirty="0"/>
              <a:t>Prospective single center interventional pre-post cohort study in Ireland  </a:t>
            </a:r>
          </a:p>
          <a:p>
            <a:r>
              <a:rPr lang="en-US" sz="8000" dirty="0"/>
              <a:t>LDN 1 mg </a:t>
            </a:r>
            <a:r>
              <a:rPr lang="en-US" sz="8000" dirty="0" err="1"/>
              <a:t>qd</a:t>
            </a:r>
            <a:r>
              <a:rPr lang="en-US" sz="8000" dirty="0"/>
              <a:t> x 1 </a:t>
            </a:r>
            <a:r>
              <a:rPr lang="en-US" sz="8000" dirty="0" err="1"/>
              <a:t>mo</a:t>
            </a:r>
            <a:r>
              <a:rPr lang="en-US" sz="8000" dirty="0"/>
              <a:t>, increasing by 1 mg/</a:t>
            </a:r>
            <a:r>
              <a:rPr lang="en-US" sz="8000" dirty="0" err="1"/>
              <a:t>mo</a:t>
            </a:r>
            <a:r>
              <a:rPr lang="en-US" sz="8000" dirty="0"/>
              <a:t>, up to 3 mg</a:t>
            </a:r>
          </a:p>
          <a:p>
            <a:r>
              <a:rPr lang="en-US" sz="8000" b="1" dirty="0">
                <a:solidFill>
                  <a:schemeClr val="tx1"/>
                </a:solidFill>
              </a:rPr>
              <a:t>At 2-3 </a:t>
            </a:r>
            <a:r>
              <a:rPr lang="en-US" sz="8000" b="1" dirty="0" err="1">
                <a:solidFill>
                  <a:schemeClr val="tx1"/>
                </a:solidFill>
              </a:rPr>
              <a:t>mo</a:t>
            </a:r>
            <a:r>
              <a:rPr lang="en-US" sz="8000" b="1" dirty="0">
                <a:solidFill>
                  <a:schemeClr val="tx1"/>
                </a:solidFill>
              </a:rPr>
              <a:t>, </a:t>
            </a:r>
            <a:r>
              <a:rPr lang="en-US" sz="8000" b="1" dirty="0">
                <a:solidFill>
                  <a:srgbClr val="C00000"/>
                </a:solidFill>
              </a:rPr>
              <a:t>improvement in 6 of 7 parameters </a:t>
            </a:r>
            <a:r>
              <a:rPr lang="en-US" sz="8000" b="1" dirty="0"/>
              <a:t>measures (p &lt;0.001): </a:t>
            </a:r>
            <a:r>
              <a:rPr lang="en-US" sz="8000" dirty="0">
                <a:solidFill>
                  <a:schemeClr val="tx1"/>
                </a:solidFill>
              </a:rPr>
              <a:t>recovery from COVID-19, limitation in activities of daily living, energy levels, pain levels, levels of concentration, sleep disturbance, </a:t>
            </a:r>
            <a:r>
              <a:rPr lang="en-US" sz="8000" dirty="0"/>
              <a:t>NO CHANGE in mood scores</a:t>
            </a:r>
          </a:p>
          <a:p>
            <a:endParaRPr lang="en-US" dirty="0"/>
          </a:p>
        </p:txBody>
      </p:sp>
      <p:sp>
        <p:nvSpPr>
          <p:cNvPr id="4" name="Content Placeholder 3">
            <a:extLst>
              <a:ext uri="{FF2B5EF4-FFF2-40B4-BE49-F238E27FC236}">
                <a16:creationId xmlns:a16="http://schemas.microsoft.com/office/drawing/2014/main" id="{4D62F8EA-0723-EDA9-1E57-D8CFA7F1DCC8}"/>
              </a:ext>
            </a:extLst>
          </p:cNvPr>
          <p:cNvSpPr>
            <a:spLocks noGrp="1"/>
          </p:cNvSpPr>
          <p:nvPr>
            <p:ph sz="half" idx="2"/>
          </p:nvPr>
        </p:nvSpPr>
        <p:spPr>
          <a:xfrm>
            <a:off x="6077554" y="1273676"/>
            <a:ext cx="5805267" cy="3573194"/>
          </a:xfrm>
        </p:spPr>
        <p:txBody>
          <a:bodyPr>
            <a:normAutofit fontScale="25000" lnSpcReduction="20000"/>
          </a:bodyPr>
          <a:lstStyle/>
          <a:p>
            <a:r>
              <a:rPr lang="en-US" sz="8000" dirty="0">
                <a:effectLst/>
                <a:ea typeface="Calibri" panose="020F0502020204030204" pitchFamily="34" charset="0"/>
                <a:cs typeface="Times New Roman" panose="02020603050405020304" pitchFamily="18" charset="0"/>
              </a:rPr>
              <a:t>52 Long COVID patients (40 female</a:t>
            </a:r>
            <a:r>
              <a:rPr lang="en-US" sz="8000" dirty="0">
                <a:ea typeface="Calibri" panose="020F0502020204030204" pitchFamily="34" charset="0"/>
                <a:cs typeface="Times New Roman" panose="02020603050405020304" pitchFamily="18" charset="0"/>
              </a:rPr>
              <a:t>)</a:t>
            </a:r>
          </a:p>
          <a:p>
            <a:pPr lvl="1"/>
            <a:r>
              <a:rPr lang="en-US" sz="8000" dirty="0">
                <a:ea typeface="Calibri" panose="020F0502020204030204" pitchFamily="34" charset="0"/>
                <a:cs typeface="Times New Roman" panose="02020603050405020304" pitchFamily="18" charset="0"/>
              </a:rPr>
              <a:t>30% were HCW</a:t>
            </a:r>
            <a:endParaRPr lang="en-US" sz="8000" dirty="0">
              <a:effectLst/>
              <a:ea typeface="Calibri" panose="020F0502020204030204" pitchFamily="34" charset="0"/>
              <a:cs typeface="Times New Roman" panose="02020603050405020304" pitchFamily="18" charset="0"/>
            </a:endParaRPr>
          </a:p>
          <a:p>
            <a:r>
              <a:rPr lang="en-US" sz="8000" dirty="0">
                <a:effectLst/>
                <a:ea typeface="Calibri" panose="020F0502020204030204" pitchFamily="34" charset="0"/>
                <a:cs typeface="Times New Roman" panose="02020603050405020304" pitchFamily="18" charset="0"/>
              </a:rPr>
              <a:t> Median age 43 (33-49) </a:t>
            </a:r>
          </a:p>
          <a:p>
            <a:r>
              <a:rPr lang="en-US" sz="8000" dirty="0">
                <a:ea typeface="Calibri" panose="020F0502020204030204" pitchFamily="34" charset="0"/>
                <a:cs typeface="Times New Roman" panose="02020603050405020304" pitchFamily="18" charset="0"/>
              </a:rPr>
              <a:t>Acute COVID: 27</a:t>
            </a:r>
            <a:r>
              <a:rPr lang="en-US" sz="8000" dirty="0">
                <a:effectLst/>
                <a:ea typeface="Calibri" panose="020F0502020204030204" pitchFamily="34" charset="0"/>
                <a:cs typeface="Times New Roman" panose="02020603050405020304" pitchFamily="18" charset="0"/>
              </a:rPr>
              <a:t>% admitted and 73% had outpatient management</a:t>
            </a:r>
          </a:p>
          <a:p>
            <a:r>
              <a:rPr lang="en-US" sz="8000" dirty="0">
                <a:effectLst/>
                <a:ea typeface="Calibri" panose="020F0502020204030204" pitchFamily="34" charset="0"/>
                <a:cs typeface="Times New Roman" panose="02020603050405020304" pitchFamily="18" charset="0"/>
              </a:rPr>
              <a:t>Median length of illness 333 days (171-396)</a:t>
            </a:r>
          </a:p>
          <a:p>
            <a:r>
              <a:rPr lang="en-US" sz="8000" dirty="0">
                <a:effectLst/>
                <a:ea typeface="Calibri" panose="020F0502020204030204" pitchFamily="34" charset="0"/>
                <a:cs typeface="Times New Roman" panose="02020603050405020304" pitchFamily="18" charset="0"/>
              </a:rPr>
              <a:t>38/52 actually took the LDN (73%)  </a:t>
            </a:r>
          </a:p>
          <a:p>
            <a:pPr lvl="1"/>
            <a:r>
              <a:rPr lang="en-US" sz="8000" dirty="0">
                <a:effectLst/>
                <a:ea typeface="Calibri" panose="020F0502020204030204" pitchFamily="34" charset="0"/>
                <a:cs typeface="Times New Roman" panose="02020603050405020304" pitchFamily="18" charset="0"/>
              </a:rPr>
              <a:t>2 stopped due to SE (GI, sleep, fatigue)</a:t>
            </a:r>
          </a:p>
          <a:p>
            <a:r>
              <a:rPr lang="en-US" sz="8000" dirty="0">
                <a:effectLst/>
                <a:ea typeface="Calibri" panose="020F0502020204030204" pitchFamily="34" charset="0"/>
                <a:cs typeface="Times New Roman" panose="02020603050405020304" pitchFamily="18" charset="0"/>
              </a:rPr>
              <a:t>36 (69.2%) completed the 2-month questionnaire</a:t>
            </a:r>
          </a:p>
          <a:p>
            <a:pPr marL="0" indent="0">
              <a:buNone/>
            </a:pPr>
            <a:endParaRPr lang="en-US" sz="3100" dirty="0">
              <a:effectLst/>
              <a:ea typeface="Calibri" panose="020F0502020204030204" pitchFamily="34" charset="0"/>
              <a:cs typeface="Times New Roman" panose="02020603050405020304" pitchFamily="18" charset="0"/>
            </a:endParaRPr>
          </a:p>
          <a:p>
            <a:pPr marL="0" indent="0">
              <a:buNone/>
            </a:pPr>
            <a:endParaRPr lang="en-US" dirty="0"/>
          </a:p>
        </p:txBody>
      </p:sp>
      <p:sp>
        <p:nvSpPr>
          <p:cNvPr id="6" name="TextBox 5">
            <a:extLst>
              <a:ext uri="{FF2B5EF4-FFF2-40B4-BE49-F238E27FC236}">
                <a16:creationId xmlns:a16="http://schemas.microsoft.com/office/drawing/2014/main" id="{F1034027-F6B2-B6F7-35E3-EAEE62BFFA64}"/>
              </a:ext>
            </a:extLst>
          </p:cNvPr>
          <p:cNvSpPr txBox="1"/>
          <p:nvPr/>
        </p:nvSpPr>
        <p:spPr>
          <a:xfrm>
            <a:off x="713924" y="5877925"/>
            <a:ext cx="5520564" cy="830997"/>
          </a:xfrm>
          <a:prstGeom prst="rect">
            <a:avLst/>
          </a:prstGeom>
          <a:noFill/>
        </p:spPr>
        <p:txBody>
          <a:bodyPr wrap="square" rtlCol="0">
            <a:spAutoFit/>
          </a:bodyPr>
          <a:lstStyle/>
          <a:p>
            <a:pPr lvl="0"/>
            <a:r>
              <a:rPr lang="en-US" sz="1200" dirty="0">
                <a:solidFill>
                  <a:srgbClr val="AC162C"/>
                </a:solidFill>
                <a:latin typeface="Gill Sans MT" panose="020B0502020104020203" pitchFamily="34" charset="77"/>
              </a:rPr>
              <a:t>Safety and efficacy of low dose naltrexone in a long covid cohort; an interventional pre-post study. </a:t>
            </a:r>
            <a:r>
              <a:rPr lang="en-US" sz="1200" dirty="0">
                <a:latin typeface="Gill Sans MT" panose="020B0502020104020203" pitchFamily="34" charset="77"/>
              </a:rPr>
              <a:t>O'Kelly B, Vidal L, McHugh T, et al. Brain </a:t>
            </a:r>
            <a:r>
              <a:rPr lang="en-US" sz="1200" dirty="0" err="1">
                <a:latin typeface="Gill Sans MT" panose="020B0502020104020203" pitchFamily="34" charset="77"/>
              </a:rPr>
              <a:t>Behav</a:t>
            </a:r>
            <a:r>
              <a:rPr lang="en-US" sz="1200" dirty="0">
                <a:latin typeface="Gill Sans MT" panose="020B0502020104020203" pitchFamily="34" charset="77"/>
              </a:rPr>
              <a:t> </a:t>
            </a:r>
            <a:r>
              <a:rPr lang="en-US" sz="1200" dirty="0" err="1">
                <a:latin typeface="Gill Sans MT" panose="020B0502020104020203" pitchFamily="34" charset="77"/>
              </a:rPr>
              <a:t>Immun</a:t>
            </a:r>
            <a:r>
              <a:rPr lang="en-US" sz="1200" dirty="0">
                <a:latin typeface="Gill Sans MT" panose="020B0502020104020203" pitchFamily="34" charset="77"/>
              </a:rPr>
              <a:t> Health. 2022 Oct;24:100485. D</a:t>
            </a:r>
            <a:r>
              <a:rPr kumimoji="0" lang="en-US" sz="1200" u="none" strike="noStrike" kern="1200" cap="none" spc="0" normalizeH="0" baseline="0" noProof="0" dirty="0">
                <a:ln>
                  <a:noFill/>
                </a:ln>
                <a:effectLst/>
                <a:uLnTx/>
                <a:uFillTx/>
                <a:latin typeface="Gill Sans MT" panose="020B0502020104020203" pitchFamily="34" charset="77"/>
                <a:ea typeface="+mn-ea"/>
                <a:cs typeface="+mn-cs"/>
              </a:rPr>
              <a:t>oi</a:t>
            </a:r>
            <a:r>
              <a:rPr kumimoji="0" lang="en-US" sz="120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10.1016/j.bbih.2022.100485. </a:t>
            </a:r>
            <a:r>
              <a:rPr kumimoji="0" lang="en-US" sz="120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Epub</a:t>
            </a:r>
            <a:r>
              <a:rPr kumimoji="0" lang="en-US" sz="120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2022 Jul 3.  PMID: 35814187 Free PMC article</a:t>
            </a:r>
          </a:p>
        </p:txBody>
      </p:sp>
    </p:spTree>
    <p:extLst>
      <p:ext uri="{BB962C8B-B14F-4D97-AF65-F5344CB8AC3E}">
        <p14:creationId xmlns:p14="http://schemas.microsoft.com/office/powerpoint/2010/main" val="2977476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07E9D-83CF-0FE6-5844-B5ACD9B45A34}"/>
              </a:ext>
            </a:extLst>
          </p:cNvPr>
          <p:cNvSpPr>
            <a:spLocks noGrp="1"/>
          </p:cNvSpPr>
          <p:nvPr>
            <p:ph type="title"/>
          </p:nvPr>
        </p:nvSpPr>
        <p:spPr>
          <a:xfrm>
            <a:off x="327804" y="186915"/>
            <a:ext cx="11069066" cy="740344"/>
          </a:xfrm>
        </p:spPr>
        <p:txBody>
          <a:bodyPr>
            <a:noAutofit/>
          </a:bodyPr>
          <a:lstStyle/>
          <a:p>
            <a:r>
              <a:rPr lang="en-US" sz="3200" dirty="0"/>
              <a:t>Ongoing RCT of LDN for </a:t>
            </a:r>
            <a:r>
              <a:rPr lang="en-US" sz="3200" dirty="0">
                <a:solidFill>
                  <a:srgbClr val="C00000"/>
                </a:solidFill>
              </a:rPr>
              <a:t>Post-COVID Fatigue</a:t>
            </a:r>
            <a:br>
              <a:rPr lang="en-US" sz="3200" dirty="0"/>
            </a:br>
            <a:endParaRPr lang="en-US" sz="2000" dirty="0"/>
          </a:p>
        </p:txBody>
      </p:sp>
      <p:sp>
        <p:nvSpPr>
          <p:cNvPr id="5" name="Content Placeholder 4">
            <a:extLst>
              <a:ext uri="{FF2B5EF4-FFF2-40B4-BE49-F238E27FC236}">
                <a16:creationId xmlns:a16="http://schemas.microsoft.com/office/drawing/2014/main" id="{92A445FC-CF13-A0C9-F831-B9F909F2248D}"/>
              </a:ext>
            </a:extLst>
          </p:cNvPr>
          <p:cNvSpPr>
            <a:spLocks noGrp="1"/>
          </p:cNvSpPr>
          <p:nvPr>
            <p:ph idx="1"/>
          </p:nvPr>
        </p:nvSpPr>
        <p:spPr>
          <a:xfrm>
            <a:off x="118478" y="705332"/>
            <a:ext cx="11487718" cy="5210378"/>
          </a:xfrm>
        </p:spPr>
        <p:txBody>
          <a:bodyPr>
            <a:normAutofit fontScale="25000" lnSpcReduction="20000"/>
          </a:bodyPr>
          <a:lstStyle/>
          <a:p>
            <a:r>
              <a:rPr lang="en-US" sz="8000" dirty="0"/>
              <a:t>Double-blind, randomized, placebo-controlled trial.  </a:t>
            </a:r>
          </a:p>
          <a:p>
            <a:r>
              <a:rPr lang="en-US" sz="8000" dirty="0"/>
              <a:t>Study duration: 16 weeks.  Dose increasing weekly from 1 mg, 2 mg, 3 mg, to 4.5 mg</a:t>
            </a:r>
          </a:p>
          <a:p>
            <a:r>
              <a:rPr lang="en-US" sz="8000" dirty="0"/>
              <a:t>N=160  Male and female. 18-70 years.  Acute COVID-19 in 3-6 months prior</a:t>
            </a:r>
          </a:p>
          <a:p>
            <a:r>
              <a:rPr lang="en-US" sz="8000" dirty="0"/>
              <a:t>Primary outcome:   Change in the Fatigue Severity Scale (FSS)</a:t>
            </a:r>
          </a:p>
          <a:p>
            <a:r>
              <a:rPr lang="en-US" sz="8000" dirty="0"/>
              <a:t>Secondary outcomes (partial list): </a:t>
            </a:r>
          </a:p>
          <a:p>
            <a:pPr lvl="1"/>
            <a:r>
              <a:rPr lang="en-US" sz="8000" dirty="0"/>
              <a:t>Pain Severity VAS</a:t>
            </a:r>
          </a:p>
          <a:p>
            <a:pPr lvl="1"/>
            <a:r>
              <a:rPr lang="en-US" sz="8000" dirty="0"/>
              <a:t>Symptom severity PQSymp-12</a:t>
            </a:r>
          </a:p>
          <a:p>
            <a:pPr lvl="1"/>
            <a:r>
              <a:rPr lang="en-US" sz="8000" dirty="0"/>
              <a:t>Average steps/day, maximum hand grip, sit and stand test</a:t>
            </a:r>
          </a:p>
          <a:p>
            <a:pPr lvl="1"/>
            <a:r>
              <a:rPr lang="en-US" sz="8000" dirty="0"/>
              <a:t>Self reported Qualify of Life. EuroQol-5</a:t>
            </a:r>
          </a:p>
          <a:p>
            <a:r>
              <a:rPr lang="en-US" sz="8000" dirty="0"/>
              <a:t>Exploratory outcomes:  Cytokines, CK, reverse T3, cortisol, ACTH, POTS/OH, sleep, depression, anxiety </a:t>
            </a:r>
          </a:p>
          <a:p>
            <a:r>
              <a:rPr lang="en-US" sz="8000" dirty="0"/>
              <a:t>Enrollment  5/2023 and study end 5/2024</a:t>
            </a:r>
          </a:p>
          <a:p>
            <a:pPr marL="0" indent="0">
              <a:buNone/>
            </a:pPr>
            <a:r>
              <a:rPr lang="en-US" sz="8000" dirty="0"/>
              <a:t>Principal Investigator:   Luis </a:t>
            </a:r>
            <a:r>
              <a:rPr lang="en-US" sz="8000" dirty="0" err="1"/>
              <a:t>Nacul</a:t>
            </a:r>
            <a:r>
              <a:rPr lang="en-US" sz="8000" dirty="0"/>
              <a:t>, MD, PhD, BC Women's Hospital + Health Centre/ Univ of British Columbia</a:t>
            </a:r>
          </a:p>
          <a:p>
            <a:pPr marL="0" indent="0">
              <a:buNone/>
            </a:pPr>
            <a:endParaRPr lang="en-US" sz="2400" dirty="0"/>
          </a:p>
          <a:p>
            <a:pPr marL="0" indent="0">
              <a:buNone/>
            </a:pPr>
            <a:endParaRPr lang="en-US" sz="2400" dirty="0"/>
          </a:p>
          <a:p>
            <a:endParaRPr lang="en-US" dirty="0"/>
          </a:p>
        </p:txBody>
      </p:sp>
    </p:spTree>
    <p:extLst>
      <p:ext uri="{BB962C8B-B14F-4D97-AF65-F5344CB8AC3E}">
        <p14:creationId xmlns:p14="http://schemas.microsoft.com/office/powerpoint/2010/main" val="2364174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CDBE23-6708-0417-978E-097DBC4D33D7}"/>
              </a:ext>
            </a:extLst>
          </p:cNvPr>
          <p:cNvSpPr>
            <a:spLocks noGrp="1"/>
          </p:cNvSpPr>
          <p:nvPr>
            <p:ph type="title"/>
          </p:nvPr>
        </p:nvSpPr>
        <p:spPr>
          <a:xfrm>
            <a:off x="205363" y="262302"/>
            <a:ext cx="11416278" cy="871905"/>
          </a:xfrm>
        </p:spPr>
        <p:txBody>
          <a:bodyPr>
            <a:normAutofit/>
          </a:bodyPr>
          <a:lstStyle/>
          <a:p>
            <a:r>
              <a:rPr lang="en-US" sz="3200" dirty="0"/>
              <a:t>LDN challenges and barriers</a:t>
            </a:r>
          </a:p>
        </p:txBody>
      </p:sp>
      <p:sp>
        <p:nvSpPr>
          <p:cNvPr id="10" name="Content Placeholder 9">
            <a:extLst>
              <a:ext uri="{FF2B5EF4-FFF2-40B4-BE49-F238E27FC236}">
                <a16:creationId xmlns:a16="http://schemas.microsoft.com/office/drawing/2014/main" id="{1194B70E-61A6-7CDD-9D55-5CD0ED62D229}"/>
              </a:ext>
            </a:extLst>
          </p:cNvPr>
          <p:cNvSpPr>
            <a:spLocks noGrp="1"/>
          </p:cNvSpPr>
          <p:nvPr>
            <p:ph idx="1"/>
          </p:nvPr>
        </p:nvSpPr>
        <p:spPr>
          <a:xfrm>
            <a:off x="-81812" y="1011987"/>
            <a:ext cx="12273812" cy="4713365"/>
          </a:xfrm>
        </p:spPr>
        <p:txBody>
          <a:bodyPr>
            <a:normAutofit fontScale="25000" lnSpcReduction="20000"/>
          </a:bodyPr>
          <a:lstStyle/>
          <a:p>
            <a:r>
              <a:rPr lang="en-US" sz="8000" dirty="0"/>
              <a:t>Naltrexone is generic.  Little financial gain for prominent U.S. pharmaceutical companies to fund Phase III trials</a:t>
            </a:r>
          </a:p>
          <a:p>
            <a:r>
              <a:rPr lang="en-US" sz="8000" dirty="0"/>
              <a:t>Naltrexone 50 mg tabs are affordable because insurance will pay.</a:t>
            </a:r>
          </a:p>
          <a:p>
            <a:r>
              <a:rPr lang="en-US" sz="8000" dirty="0"/>
              <a:t>Compounded LOW DOSE naltrexone can be more expensive because insurance often won’t cover compounded drugs.                 </a:t>
            </a:r>
          </a:p>
          <a:p>
            <a:r>
              <a:rPr lang="en-US" sz="8000" dirty="0"/>
              <a:t> LDN can be found for $25-30/</a:t>
            </a:r>
            <a:r>
              <a:rPr lang="en-US" sz="8000" dirty="0" err="1"/>
              <a:t>mo</a:t>
            </a:r>
            <a:r>
              <a:rPr lang="en-US" sz="8000" dirty="0"/>
              <a:t> online (some pharmacies charge up to $130/</a:t>
            </a:r>
            <a:r>
              <a:rPr lang="en-US" sz="8000" dirty="0" err="1"/>
              <a:t>mo</a:t>
            </a:r>
            <a:r>
              <a:rPr lang="en-US" sz="8000" dirty="0"/>
              <a:t>).  </a:t>
            </a:r>
          </a:p>
          <a:p>
            <a:r>
              <a:rPr lang="en-US" sz="8000" dirty="0">
                <a:solidFill>
                  <a:srgbClr val="C00000"/>
                </a:solidFill>
              </a:rPr>
              <a:t>Naltrexone is stable dissolved in </a:t>
            </a:r>
            <a:r>
              <a:rPr lang="en-US" sz="8000" u="sng" dirty="0">
                <a:solidFill>
                  <a:srgbClr val="C00000"/>
                </a:solidFill>
              </a:rPr>
              <a:t>distilled water</a:t>
            </a:r>
            <a:r>
              <a:rPr lang="en-US" sz="8000" dirty="0">
                <a:solidFill>
                  <a:srgbClr val="C00000"/>
                </a:solidFill>
              </a:rPr>
              <a:t> and refrigerated for up to 2-3 weeks. </a:t>
            </a:r>
          </a:p>
          <a:p>
            <a:r>
              <a:rPr lang="en-US" sz="8000" dirty="0">
                <a:solidFill>
                  <a:srgbClr val="C00000"/>
                </a:solidFill>
              </a:rPr>
              <a:t>Mix a 50 mg naltrexone tablet in 50 ml of distilled water to make a 1 mg/ml solution</a:t>
            </a:r>
          </a:p>
          <a:p>
            <a:pPr marL="228600" indent="0">
              <a:buNone/>
            </a:pPr>
            <a:endParaRPr lang="en-US" sz="5600" dirty="0">
              <a:effectLst/>
            </a:endParaRPr>
          </a:p>
          <a:p>
            <a:pPr marL="228600" indent="0">
              <a:buNone/>
            </a:pPr>
            <a:r>
              <a:rPr lang="en-US" sz="5600" dirty="0">
                <a:effectLst/>
              </a:rPr>
              <a:t>NPR Article about low dose naltrexone:</a:t>
            </a:r>
            <a:br>
              <a:rPr lang="en-US" sz="5600" dirty="0">
                <a:effectLst/>
              </a:rPr>
            </a:br>
            <a:r>
              <a:rPr lang="en-US" sz="5600" dirty="0">
                <a:effectLst/>
                <a:hlinkClick r:id="rId2">
                  <a:extLst>
                    <a:ext uri="{A12FA001-AC4F-418D-AE19-62706E023703}">
                      <ahyp:hlinkClr xmlns:ahyp="http://schemas.microsoft.com/office/drawing/2018/hyperlinkcolor" val="tx"/>
                    </a:ext>
                  </a:extLst>
                </a:hlinkClick>
              </a:rPr>
              <a:t>Https://www.npr.org/sections/health-shots/2019/09/23/741783834/in-tiny-doses-an-addiction-medication-moonlights-as-a-treatment-for-chronic-pain</a:t>
            </a:r>
            <a:br>
              <a:rPr lang="en-US" sz="5600" dirty="0">
                <a:effectLst/>
              </a:rPr>
            </a:br>
            <a:r>
              <a:rPr lang="en-US" sz="5600" dirty="0">
                <a:effectLst/>
                <a:hlinkClick r:id="rId3">
                  <a:extLst>
                    <a:ext uri="{A12FA001-AC4F-418D-AE19-62706E023703}">
                      <ahyp:hlinkClr xmlns:ahyp="http://schemas.microsoft.com/office/drawing/2018/hyperlinkcolor" val="tx"/>
                    </a:ext>
                  </a:extLst>
                </a:hlinkClick>
              </a:rPr>
              <a:t>Https://www.practicalpainmanagement.com/treatments/pharmacological/non-opioids/use-low-dose-naltrexone-management-chronic-pain</a:t>
            </a:r>
            <a:endParaRPr lang="en-US" sz="5600" dirty="0">
              <a:solidFill>
                <a:srgbClr val="C00000"/>
              </a:solidFill>
            </a:endParaRPr>
          </a:p>
          <a:p>
            <a:pPr marL="0" indent="0">
              <a:buNone/>
            </a:pPr>
            <a:endParaRPr lang="en-US" dirty="0"/>
          </a:p>
        </p:txBody>
      </p:sp>
      <p:pic>
        <p:nvPicPr>
          <p:cNvPr id="12" name="Graphic 11" descr="Medicine outline">
            <a:extLst>
              <a:ext uri="{FF2B5EF4-FFF2-40B4-BE49-F238E27FC236}">
                <a16:creationId xmlns:a16="http://schemas.microsoft.com/office/drawing/2014/main" id="{51B883B1-6442-266D-BA36-52F6AD0B51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61860" y="1426692"/>
            <a:ext cx="914400" cy="914400"/>
          </a:xfrm>
          <a:prstGeom prst="rect">
            <a:avLst/>
          </a:prstGeom>
        </p:spPr>
      </p:pic>
      <p:pic>
        <p:nvPicPr>
          <p:cNvPr id="14" name="Graphic 13" descr="Potion outline">
            <a:extLst>
              <a:ext uri="{FF2B5EF4-FFF2-40B4-BE49-F238E27FC236}">
                <a16:creationId xmlns:a16="http://schemas.microsoft.com/office/drawing/2014/main" id="{4B2044B3-8E80-CBC3-1127-AE7E547C1A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08234" y="3998466"/>
            <a:ext cx="1658816" cy="1658816"/>
          </a:xfrm>
          <a:prstGeom prst="rect">
            <a:avLst/>
          </a:prstGeom>
        </p:spPr>
      </p:pic>
      <p:pic>
        <p:nvPicPr>
          <p:cNvPr id="16" name="Graphic 15" descr="Eye dropper outline">
            <a:extLst>
              <a:ext uri="{FF2B5EF4-FFF2-40B4-BE49-F238E27FC236}">
                <a16:creationId xmlns:a16="http://schemas.microsoft.com/office/drawing/2014/main" id="{D0B54B3D-DB3C-AC93-E448-21E5C58C69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95967" y="3164969"/>
            <a:ext cx="1037708" cy="1037708"/>
          </a:xfrm>
          <a:prstGeom prst="rect">
            <a:avLst/>
          </a:prstGeom>
        </p:spPr>
      </p:pic>
    </p:spTree>
    <p:extLst>
      <p:ext uri="{BB962C8B-B14F-4D97-AF65-F5344CB8AC3E}">
        <p14:creationId xmlns:p14="http://schemas.microsoft.com/office/powerpoint/2010/main" val="1799979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7FBEE8-5022-D046-844B-05C037A3638F}"/>
              </a:ext>
            </a:extLst>
          </p:cNvPr>
          <p:cNvSpPr/>
          <p:nvPr/>
        </p:nvSpPr>
        <p:spPr>
          <a:xfrm>
            <a:off x="56083" y="1677618"/>
            <a:ext cx="12079834" cy="4893647"/>
          </a:xfrm>
          <a:prstGeom prst="rect">
            <a:avLst/>
          </a:prstGeom>
        </p:spPr>
        <p:txBody>
          <a:bodyPr wrap="square">
            <a:spAutoFit/>
          </a:bodyPr>
          <a:lstStyle/>
          <a:p>
            <a:pPr lvl="1"/>
            <a:r>
              <a:rPr lang="en-US" sz="2400" dirty="0">
                <a:latin typeface="Gill Sans MT" panose="020B0502020104020203" pitchFamily="34" charset="77"/>
              </a:rPr>
              <a:t>No two people have the same symptoms or same course</a:t>
            </a:r>
          </a:p>
          <a:p>
            <a:pPr lvl="1"/>
            <a:endParaRPr lang="en-US" sz="2400" dirty="0">
              <a:latin typeface="Gill Sans MT" panose="020B0502020104020203" pitchFamily="34" charset="77"/>
            </a:endParaRPr>
          </a:p>
          <a:p>
            <a:pPr lvl="1"/>
            <a:r>
              <a:rPr lang="en-US" sz="2400" dirty="0">
                <a:latin typeface="Gill Sans MT" panose="020B0502020104020203" pitchFamily="34" charset="77"/>
              </a:rPr>
              <a:t>There is no single treatment for long COVID….yet</a:t>
            </a:r>
          </a:p>
          <a:p>
            <a:pPr lvl="1"/>
            <a:endParaRPr lang="en-US" sz="2400" dirty="0">
              <a:latin typeface="Gill Sans MT" panose="020B0502020104020203" pitchFamily="34" charset="77"/>
            </a:endParaRPr>
          </a:p>
          <a:p>
            <a:pPr lvl="1"/>
            <a:r>
              <a:rPr lang="en-US" sz="2400" dirty="0">
                <a:latin typeface="Gill Sans MT" panose="020B0502020104020203" pitchFamily="34" charset="77"/>
              </a:rPr>
              <a:t>We do have many effective treatment strategies already – patients are getting better.  </a:t>
            </a:r>
          </a:p>
          <a:p>
            <a:pPr lvl="1"/>
            <a:r>
              <a:rPr lang="en-US" sz="2400" dirty="0">
                <a:latin typeface="Gill Sans MT" panose="020B0502020104020203" pitchFamily="34" charset="77"/>
              </a:rPr>
              <a:t>There is hope!</a:t>
            </a:r>
          </a:p>
          <a:p>
            <a:pPr lvl="1"/>
            <a:endParaRPr lang="en-US" sz="2400" dirty="0">
              <a:latin typeface="Gill Sans MT" panose="020B0502020104020203" pitchFamily="34" charset="77"/>
            </a:endParaRPr>
          </a:p>
          <a:p>
            <a:pPr lvl="1"/>
            <a:r>
              <a:rPr lang="en-US" sz="2400" dirty="0">
                <a:latin typeface="Gill Sans MT" panose="020B0502020104020203" pitchFamily="34" charset="77"/>
              </a:rPr>
              <a:t>COVID-19 lights everything on fire – there are many associated psychosocial stressors and consequences of COVID</a:t>
            </a:r>
          </a:p>
          <a:p>
            <a:pPr lvl="1"/>
            <a:endParaRPr lang="en-US" sz="2400" dirty="0">
              <a:latin typeface="Gill Sans MT" panose="020B0502020104020203" pitchFamily="34" charset="77"/>
            </a:endParaRPr>
          </a:p>
          <a:p>
            <a:pPr lvl="1"/>
            <a:r>
              <a:rPr lang="en-US" sz="2400" dirty="0">
                <a:latin typeface="Gill Sans MT" panose="020B0502020104020203" pitchFamily="34" charset="77"/>
              </a:rPr>
              <a:t>Patients feel relieved when they find a doctor who understands long COVID – but access to long COVID specialty clinics is poor and support for multidisciplinary clinics is inadequate to manage the high volume of cases.  </a:t>
            </a:r>
            <a:endParaRPr lang="en-US" dirty="0">
              <a:latin typeface="Gill Sans MT" panose="020B0502020104020203" pitchFamily="34" charset="77"/>
            </a:endParaRPr>
          </a:p>
        </p:txBody>
      </p:sp>
      <p:sp>
        <p:nvSpPr>
          <p:cNvPr id="6" name="Title 1">
            <a:extLst>
              <a:ext uri="{FF2B5EF4-FFF2-40B4-BE49-F238E27FC236}">
                <a16:creationId xmlns:a16="http://schemas.microsoft.com/office/drawing/2014/main" id="{AE260CEA-B4DC-0E4E-98F6-19D6C703F527}"/>
              </a:ext>
            </a:extLst>
          </p:cNvPr>
          <p:cNvSpPr txBox="1">
            <a:spLocks/>
          </p:cNvSpPr>
          <p:nvPr/>
        </p:nvSpPr>
        <p:spPr>
          <a:xfrm>
            <a:off x="387861" y="496162"/>
            <a:ext cx="11416278" cy="871905"/>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800" b="0" i="0" kern="1200">
                <a:solidFill>
                  <a:srgbClr val="2E2161"/>
                </a:solidFill>
                <a:latin typeface="Calibri Light" charset="0"/>
                <a:ea typeface="Calibri Light" charset="0"/>
                <a:cs typeface="Calibri Light" charset="0"/>
              </a:defRPr>
            </a:lvl1pPr>
          </a:lstStyle>
          <a:p>
            <a:r>
              <a:rPr lang="en-US" dirty="0">
                <a:latin typeface="Gill Sans MT" panose="020B0502020104020203" pitchFamily="34" charset="77"/>
                <a:cs typeface="Calibri" panose="020F0502020204030204" pitchFamily="34" charset="0"/>
              </a:rPr>
              <a:t>Things I’ve learned about treating patients with Long COVID</a:t>
            </a:r>
          </a:p>
          <a:p>
            <a:endParaRPr lang="en-US" dirty="0">
              <a:latin typeface="Gill Sans MT" panose="020B0502020104020203" pitchFamily="34" charset="77"/>
              <a:cs typeface="Calibri" panose="020F0502020204030204" pitchFamily="34" charset="0"/>
            </a:endParaRPr>
          </a:p>
        </p:txBody>
      </p:sp>
    </p:spTree>
    <p:extLst>
      <p:ext uri="{BB962C8B-B14F-4D97-AF65-F5344CB8AC3E}">
        <p14:creationId xmlns:p14="http://schemas.microsoft.com/office/powerpoint/2010/main" val="3566986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535E8B-C38C-0BAF-F33C-56C049D57BF1}"/>
              </a:ext>
            </a:extLst>
          </p:cNvPr>
          <p:cNvSpPr>
            <a:spLocks noGrp="1"/>
          </p:cNvSpPr>
          <p:nvPr>
            <p:ph type="body" sz="quarter" idx="14"/>
          </p:nvPr>
        </p:nvSpPr>
        <p:spPr>
          <a:xfrm>
            <a:off x="776728" y="4026197"/>
            <a:ext cx="11085072" cy="3237905"/>
          </a:xfrm>
        </p:spPr>
        <p:txBody>
          <a:bodyPr/>
          <a:lstStyle/>
          <a:p>
            <a:pPr marL="0" indent="0">
              <a:buNone/>
            </a:pPr>
            <a:r>
              <a:rPr lang="en-US" b="0" i="0" u="none" strike="noStrike" dirty="0">
                <a:solidFill>
                  <a:srgbClr val="1B1B1B"/>
                </a:solidFill>
                <a:effectLst/>
                <a:latin typeface="Source Sans Pro" panose="020B0503030403020204" pitchFamily="34" charset="0"/>
              </a:rPr>
              <a:t>9 grants awarded ($5 million over 5 years) to support existing multidisciplinary Long COVID clinics across the country to expand access to comprehensive, coordinated, and person-centered care for people with Long COVID, particularly underserved, rural, vulnerable, and minority populations that are disproportionately impacted by the effects of Long COVID.</a:t>
            </a:r>
            <a:endParaRPr lang="en-US" dirty="0"/>
          </a:p>
        </p:txBody>
      </p:sp>
      <p:pic>
        <p:nvPicPr>
          <p:cNvPr id="4" name="Picture 3">
            <a:extLst>
              <a:ext uri="{FF2B5EF4-FFF2-40B4-BE49-F238E27FC236}">
                <a16:creationId xmlns:a16="http://schemas.microsoft.com/office/drawing/2014/main" id="{D963A7B0-6EA7-D0CA-4C6B-D0214ACEF507}"/>
              </a:ext>
            </a:extLst>
          </p:cNvPr>
          <p:cNvPicPr>
            <a:picLocks noChangeAspect="1"/>
          </p:cNvPicPr>
          <p:nvPr/>
        </p:nvPicPr>
        <p:blipFill>
          <a:blip r:embed="rId2"/>
          <a:stretch>
            <a:fillRect/>
          </a:stretch>
        </p:blipFill>
        <p:spPr>
          <a:xfrm>
            <a:off x="776728" y="285750"/>
            <a:ext cx="4965700" cy="927100"/>
          </a:xfrm>
          <a:prstGeom prst="rect">
            <a:avLst/>
          </a:prstGeom>
        </p:spPr>
      </p:pic>
      <p:pic>
        <p:nvPicPr>
          <p:cNvPr id="5" name="Picture 4">
            <a:extLst>
              <a:ext uri="{FF2B5EF4-FFF2-40B4-BE49-F238E27FC236}">
                <a16:creationId xmlns:a16="http://schemas.microsoft.com/office/drawing/2014/main" id="{1776E7E0-DF49-72EC-5C62-F1EC57D15165}"/>
              </a:ext>
            </a:extLst>
          </p:cNvPr>
          <p:cNvPicPr>
            <a:picLocks noChangeAspect="1"/>
          </p:cNvPicPr>
          <p:nvPr/>
        </p:nvPicPr>
        <p:blipFill>
          <a:blip r:embed="rId3"/>
          <a:stretch>
            <a:fillRect/>
          </a:stretch>
        </p:blipFill>
        <p:spPr>
          <a:xfrm>
            <a:off x="2113844" y="1686983"/>
            <a:ext cx="7772400" cy="2027216"/>
          </a:xfrm>
          <a:prstGeom prst="rect">
            <a:avLst/>
          </a:prstGeom>
        </p:spPr>
      </p:pic>
    </p:spTree>
    <p:extLst>
      <p:ext uri="{BB962C8B-B14F-4D97-AF65-F5344CB8AC3E}">
        <p14:creationId xmlns:p14="http://schemas.microsoft.com/office/powerpoint/2010/main" val="3400072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C5ABB-76C1-D445-9F41-716DE3FAE14E}"/>
              </a:ext>
            </a:extLst>
          </p:cNvPr>
          <p:cNvSpPr>
            <a:spLocks noGrp="1"/>
          </p:cNvSpPr>
          <p:nvPr>
            <p:ph type="body" sz="quarter" idx="13"/>
          </p:nvPr>
        </p:nvSpPr>
        <p:spPr>
          <a:xfrm>
            <a:off x="520118" y="765667"/>
            <a:ext cx="4395300" cy="557106"/>
          </a:xfrm>
        </p:spPr>
        <p:txBody>
          <a:bodyPr>
            <a:normAutofit fontScale="92500"/>
          </a:bodyPr>
          <a:lstStyle/>
          <a:p>
            <a:pPr marL="228600" indent="0">
              <a:buNone/>
            </a:pPr>
            <a:r>
              <a:rPr lang="en-US" dirty="0"/>
              <a:t>Updated Evidence</a:t>
            </a:r>
          </a:p>
        </p:txBody>
      </p:sp>
      <p:sp>
        <p:nvSpPr>
          <p:cNvPr id="7" name="Text Placeholder 2">
            <a:extLst>
              <a:ext uri="{FF2B5EF4-FFF2-40B4-BE49-F238E27FC236}">
                <a16:creationId xmlns:a16="http://schemas.microsoft.com/office/drawing/2014/main" id="{0770B5FA-19BE-BEBF-7E29-8FB12222612A}"/>
              </a:ext>
            </a:extLst>
          </p:cNvPr>
          <p:cNvSpPr>
            <a:spLocks noGrp="1"/>
          </p:cNvSpPr>
          <p:nvPr>
            <p:ph type="body" sz="quarter" idx="14"/>
          </p:nvPr>
        </p:nvSpPr>
        <p:spPr>
          <a:xfrm>
            <a:off x="691222" y="1425559"/>
            <a:ext cx="4810493" cy="3390052"/>
          </a:xfrm>
        </p:spPr>
        <p:txBody>
          <a:bodyPr/>
          <a:lstStyle/>
          <a:p>
            <a:pPr marL="0" indent="0">
              <a:buNone/>
            </a:pPr>
            <a:endParaRPr lang="en-US" dirty="0">
              <a:ea typeface="Arial"/>
              <a:sym typeface="Arial"/>
            </a:endParaRPr>
          </a:p>
          <a:p>
            <a:pPr marL="0" indent="0">
              <a:buNone/>
            </a:pPr>
            <a:r>
              <a:rPr lang="en-US" dirty="0">
                <a:latin typeface="Söhne"/>
              </a:rPr>
              <a:t>1. Explore the latest research on pathophysiology of Long COVID.</a:t>
            </a:r>
          </a:p>
          <a:p>
            <a:endParaRPr lang="en-US" dirty="0">
              <a:latin typeface="Söhne"/>
            </a:endParaRPr>
          </a:p>
          <a:p>
            <a:pPr marL="0" indent="0">
              <a:buNone/>
            </a:pPr>
            <a:r>
              <a:rPr lang="en-US" dirty="0">
                <a:latin typeface="Söhne"/>
              </a:rPr>
              <a:t>2. Discuss management strategies for Long COVID</a:t>
            </a:r>
            <a:r>
              <a:rPr lang="en-US" dirty="0">
                <a:solidFill>
                  <a:srgbClr val="374151"/>
                </a:solidFill>
                <a:latin typeface="Söhne"/>
              </a:rPr>
              <a:t>.</a:t>
            </a:r>
          </a:p>
          <a:p>
            <a:endParaRPr lang="en-US" dirty="0">
              <a:ea typeface="Arial"/>
              <a:sym typeface="Arial"/>
            </a:endParaRPr>
          </a:p>
          <a:p>
            <a:pPr marL="0" indent="0">
              <a:buNone/>
            </a:pPr>
            <a:endParaRPr lang="en-US" dirty="0">
              <a:ea typeface="Arial"/>
              <a:sym typeface="Arial"/>
            </a:endParaRPr>
          </a:p>
        </p:txBody>
      </p:sp>
      <p:pic>
        <p:nvPicPr>
          <p:cNvPr id="3" name="Picture 2" descr="A picture containing screenshot, circle, graphics, art">
            <a:extLst>
              <a:ext uri="{FF2B5EF4-FFF2-40B4-BE49-F238E27FC236}">
                <a16:creationId xmlns:a16="http://schemas.microsoft.com/office/drawing/2014/main" id="{B3486EF5-34AC-C99F-20CC-C0C743E5A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715" y="955357"/>
            <a:ext cx="6889068" cy="3860254"/>
          </a:xfrm>
          <a:prstGeom prst="rect">
            <a:avLst/>
          </a:prstGeom>
        </p:spPr>
      </p:pic>
    </p:spTree>
    <p:extLst>
      <p:ext uri="{BB962C8B-B14F-4D97-AF65-F5344CB8AC3E}">
        <p14:creationId xmlns:p14="http://schemas.microsoft.com/office/powerpoint/2010/main" val="542926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99ABA0-A238-4AB8-D380-508A67D8F334}"/>
              </a:ext>
            </a:extLst>
          </p:cNvPr>
          <p:cNvSpPr>
            <a:spLocks noGrp="1"/>
          </p:cNvSpPr>
          <p:nvPr>
            <p:ph type="body" sz="quarter" idx="13"/>
          </p:nvPr>
        </p:nvSpPr>
        <p:spPr>
          <a:xfrm>
            <a:off x="562520" y="652778"/>
            <a:ext cx="7892858" cy="557106"/>
          </a:xfrm>
        </p:spPr>
        <p:txBody>
          <a:bodyPr>
            <a:normAutofit fontScale="62500" lnSpcReduction="20000"/>
          </a:bodyPr>
          <a:lstStyle/>
          <a:p>
            <a:pPr marL="228600" indent="0">
              <a:buNone/>
            </a:pPr>
            <a:r>
              <a:rPr lang="en-US" dirty="0"/>
              <a:t>AHRQ Long COVID GRANT:  UW Investigative Team</a:t>
            </a:r>
          </a:p>
        </p:txBody>
      </p:sp>
      <p:sp>
        <p:nvSpPr>
          <p:cNvPr id="3" name="Text Placeholder 2">
            <a:extLst>
              <a:ext uri="{FF2B5EF4-FFF2-40B4-BE49-F238E27FC236}">
                <a16:creationId xmlns:a16="http://schemas.microsoft.com/office/drawing/2014/main" id="{382B1FC9-9A6E-361F-26E9-67BE2CE225C3}"/>
              </a:ext>
            </a:extLst>
          </p:cNvPr>
          <p:cNvSpPr>
            <a:spLocks noGrp="1"/>
          </p:cNvSpPr>
          <p:nvPr>
            <p:ph type="body" sz="quarter" idx="14"/>
          </p:nvPr>
        </p:nvSpPr>
        <p:spPr>
          <a:xfrm>
            <a:off x="743142" y="1810047"/>
            <a:ext cx="11448858" cy="3237905"/>
          </a:xfrm>
        </p:spPr>
        <p:txBody>
          <a:bodyPr/>
          <a:lstStyle/>
          <a:p>
            <a:pPr marL="0" indent="0">
              <a:buNone/>
            </a:pPr>
            <a:r>
              <a:rPr lang="en-US" dirty="0"/>
              <a:t>Janna </a:t>
            </a:r>
            <a:r>
              <a:rPr lang="en-US" dirty="0" err="1"/>
              <a:t>Friedly</a:t>
            </a:r>
            <a:r>
              <a:rPr lang="en-US" dirty="0"/>
              <a:t> MD, MPH (co-PI), Rehabilitation Medicine</a:t>
            </a:r>
          </a:p>
          <a:p>
            <a:pPr marL="0" indent="0">
              <a:buNone/>
            </a:pPr>
            <a:r>
              <a:rPr lang="en-US" dirty="0"/>
              <a:t>Jessica Bender, MD, MPH (co-PI), General Internal Medicine</a:t>
            </a:r>
          </a:p>
          <a:p>
            <a:pPr marL="0" indent="0">
              <a:buNone/>
            </a:pPr>
            <a:r>
              <a:rPr lang="en-US" dirty="0"/>
              <a:t>Nikki Gentile, MD, PhD (Co-PI), Family Medicine</a:t>
            </a:r>
          </a:p>
          <a:p>
            <a:pPr marL="0" indent="0">
              <a:buNone/>
            </a:pPr>
            <a:r>
              <a:rPr lang="en-US" dirty="0"/>
              <a:t>Leo Morales, MD, MPH (Co-I ), General Internal Medicine </a:t>
            </a:r>
          </a:p>
          <a:p>
            <a:pPr marL="0" indent="0">
              <a:buNone/>
            </a:pPr>
            <a:r>
              <a:rPr lang="en-US" dirty="0"/>
              <a:t>Anita Chopra, MD (Co-I), General Internal Medicine </a:t>
            </a:r>
          </a:p>
          <a:p>
            <a:pPr marL="0" indent="0">
              <a:buNone/>
            </a:pPr>
            <a:r>
              <a:rPr lang="en-US" dirty="0"/>
              <a:t>Julie </a:t>
            </a:r>
            <a:r>
              <a:rPr lang="en-US" dirty="0" err="1"/>
              <a:t>Hodapp</a:t>
            </a:r>
            <a:r>
              <a:rPr lang="en-US" dirty="0"/>
              <a:t>, MD (Co-I), Rehabilitation Medicine</a:t>
            </a:r>
          </a:p>
          <a:p>
            <a:pPr marL="0" indent="0">
              <a:buNone/>
            </a:pPr>
            <a:r>
              <a:rPr lang="en-US" dirty="0" err="1"/>
              <a:t>Payal</a:t>
            </a:r>
            <a:r>
              <a:rPr lang="en-US" dirty="0"/>
              <a:t> Patel, MD (Co-I), Neurology</a:t>
            </a:r>
          </a:p>
          <a:p>
            <a:pPr marL="0" indent="0">
              <a:buNone/>
            </a:pPr>
            <a:r>
              <a:rPr lang="en-US" dirty="0"/>
              <a:t>Rachel Geyer, MPH (Co-I), Family Medicine</a:t>
            </a:r>
          </a:p>
          <a:p>
            <a:pPr marL="0" indent="0">
              <a:buNone/>
            </a:pPr>
            <a:r>
              <a:rPr lang="en-US" dirty="0"/>
              <a:t>Lindsey Knowles, PhD (Co-I), Rehabilitation Medicine</a:t>
            </a:r>
          </a:p>
          <a:p>
            <a:pPr marL="0" indent="0">
              <a:buNone/>
            </a:pPr>
            <a:r>
              <a:rPr lang="en-US" dirty="0"/>
              <a:t>Tracy Herring, PhD (Co-I), Rehabilitation Medicine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36502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EEA6DC-B50E-37F0-E2E0-E550482122E8}"/>
              </a:ext>
            </a:extLst>
          </p:cNvPr>
          <p:cNvPicPr>
            <a:picLocks noChangeAspect="1"/>
          </p:cNvPicPr>
          <p:nvPr/>
        </p:nvPicPr>
        <p:blipFill>
          <a:blip r:embed="rId3"/>
          <a:stretch>
            <a:fillRect/>
          </a:stretch>
        </p:blipFill>
        <p:spPr>
          <a:xfrm>
            <a:off x="0" y="0"/>
            <a:ext cx="8728364" cy="6388631"/>
          </a:xfrm>
          <a:prstGeom prst="rect">
            <a:avLst/>
          </a:prstGeom>
        </p:spPr>
      </p:pic>
      <p:sp>
        <p:nvSpPr>
          <p:cNvPr id="10" name="Rectangle 9">
            <a:extLst>
              <a:ext uri="{FF2B5EF4-FFF2-40B4-BE49-F238E27FC236}">
                <a16:creationId xmlns:a16="http://schemas.microsoft.com/office/drawing/2014/main" id="{4F2DBA06-B15A-8382-66C9-42AE634B162F}"/>
              </a:ext>
            </a:extLst>
          </p:cNvPr>
          <p:cNvSpPr>
            <a:spLocks noChangeArrowheads="1"/>
          </p:cNvSpPr>
          <p:nvPr/>
        </p:nvSpPr>
        <p:spPr bwMode="auto">
          <a:xfrm>
            <a:off x="8835352" y="1070388"/>
            <a:ext cx="4864100" cy="37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50000"/>
              </a:lnSpc>
            </a:pPr>
            <a:r>
              <a:rPr lang="en-US" altLang="en-US" sz="1600" dirty="0">
                <a:solidFill>
                  <a:schemeClr val="tx2"/>
                </a:solidFill>
                <a:latin typeface="Gill Sans MT" panose="020B0502020104020203" pitchFamily="34" charset="77"/>
                <a:cs typeface="Arial" panose="020B0604020202020204" pitchFamily="34" charset="0"/>
              </a:rPr>
              <a:t>Other forums for dissemination:</a:t>
            </a:r>
          </a:p>
          <a:p>
            <a:pPr>
              <a:lnSpc>
                <a:spcPct val="150000"/>
              </a:lnSpc>
            </a:pPr>
            <a:r>
              <a:rPr lang="en-US" altLang="en-US" sz="1600" dirty="0">
                <a:solidFill>
                  <a:schemeClr val="tx2"/>
                </a:solidFill>
                <a:latin typeface="Gill Sans MT" panose="020B0502020104020203" pitchFamily="34" charset="77"/>
                <a:cs typeface="Arial" panose="020B0604020202020204" pitchFamily="34" charset="0"/>
              </a:rPr>
              <a:t>Project ECHO</a:t>
            </a:r>
          </a:p>
          <a:p>
            <a:pPr>
              <a:lnSpc>
                <a:spcPct val="150000"/>
              </a:lnSpc>
            </a:pPr>
            <a:r>
              <a:rPr lang="en-US" altLang="en-US" sz="1600" dirty="0">
                <a:solidFill>
                  <a:schemeClr val="tx2"/>
                </a:solidFill>
                <a:latin typeface="Gill Sans MT" panose="020B0502020104020203" pitchFamily="34" charset="77"/>
                <a:cs typeface="Arial" panose="020B0604020202020204" pitchFamily="34" charset="0"/>
              </a:rPr>
              <a:t>Popular websites</a:t>
            </a:r>
          </a:p>
          <a:p>
            <a:pPr>
              <a:lnSpc>
                <a:spcPct val="150000"/>
              </a:lnSpc>
            </a:pPr>
            <a:r>
              <a:rPr lang="en-US" altLang="en-US" sz="1600" dirty="0">
                <a:solidFill>
                  <a:schemeClr val="tx2"/>
                </a:solidFill>
                <a:latin typeface="Gill Sans MT" panose="020B0502020104020203" pitchFamily="34" charset="77"/>
                <a:cs typeface="Arial" panose="020B0604020202020204" pitchFamily="34" charset="0"/>
              </a:rPr>
              <a:t>Press releases</a:t>
            </a:r>
          </a:p>
          <a:p>
            <a:pPr>
              <a:lnSpc>
                <a:spcPct val="150000"/>
              </a:lnSpc>
            </a:pPr>
            <a:r>
              <a:rPr lang="en-US" altLang="en-US" sz="1600" dirty="0">
                <a:solidFill>
                  <a:schemeClr val="tx2"/>
                </a:solidFill>
                <a:latin typeface="Gill Sans MT" panose="020B0502020104020203" pitchFamily="34" charset="77"/>
                <a:cs typeface="Arial" panose="020B0604020202020204" pitchFamily="34" charset="0"/>
              </a:rPr>
              <a:t>Media events</a:t>
            </a:r>
          </a:p>
          <a:p>
            <a:pPr>
              <a:lnSpc>
                <a:spcPct val="150000"/>
              </a:lnSpc>
            </a:pPr>
            <a:endParaRPr lang="en-US" altLang="en-US" sz="1600" dirty="0">
              <a:solidFill>
                <a:schemeClr val="tx2"/>
              </a:solidFill>
              <a:latin typeface="Gill Sans MT" panose="020B0502020104020203" pitchFamily="34" charset="77"/>
              <a:cs typeface="Arial" panose="020B0604020202020204" pitchFamily="34" charset="0"/>
            </a:endParaRPr>
          </a:p>
          <a:p>
            <a:pPr>
              <a:lnSpc>
                <a:spcPct val="150000"/>
              </a:lnSpc>
            </a:pPr>
            <a:endParaRPr lang="en-US" altLang="en-US" sz="1600" dirty="0">
              <a:solidFill>
                <a:schemeClr val="tx2"/>
              </a:solidFill>
              <a:latin typeface="Gill Sans MT" panose="020B0502020104020203" pitchFamily="34" charset="77"/>
              <a:cs typeface="Arial" panose="020B0604020202020204" pitchFamily="34" charset="0"/>
            </a:endParaRPr>
          </a:p>
          <a:p>
            <a:pPr>
              <a:lnSpc>
                <a:spcPct val="150000"/>
              </a:lnSpc>
            </a:pPr>
            <a:endParaRPr lang="en-US" altLang="en-US" sz="1600" dirty="0">
              <a:solidFill>
                <a:schemeClr val="tx2"/>
              </a:solidFill>
              <a:latin typeface="Gill Sans MT" panose="020B0502020104020203" pitchFamily="34" charset="77"/>
              <a:cs typeface="Arial" panose="020B0604020202020204" pitchFamily="34" charset="0"/>
            </a:endParaRPr>
          </a:p>
          <a:p>
            <a:pPr>
              <a:lnSpc>
                <a:spcPct val="150000"/>
              </a:lnSpc>
            </a:pPr>
            <a:endParaRPr lang="en-US" altLang="en-US" sz="1600" dirty="0">
              <a:solidFill>
                <a:schemeClr val="tx2"/>
              </a:solidFill>
              <a:latin typeface="Gill Sans MT" panose="020B0502020104020203" pitchFamily="34" charset="77"/>
              <a:cs typeface="Arial" panose="020B0604020202020204" pitchFamily="34" charset="0"/>
            </a:endParaRPr>
          </a:p>
          <a:p>
            <a:pPr>
              <a:lnSpc>
                <a:spcPct val="150000"/>
              </a:lnSpc>
            </a:pPr>
            <a:r>
              <a:rPr lang="en-US" altLang="en-US" sz="1600" dirty="0" err="1">
                <a:solidFill>
                  <a:schemeClr val="tx2"/>
                </a:solidFill>
                <a:latin typeface="Gill Sans MT" panose="020B0502020104020203" pitchFamily="34" charset="77"/>
                <a:cs typeface="Arial" panose="020B0604020202020204" pitchFamily="34" charset="0"/>
              </a:rPr>
              <a:t>batemanhornecenter.org</a:t>
            </a:r>
            <a:endParaRPr lang="en-US" altLang="en-US" sz="1600" dirty="0">
              <a:solidFill>
                <a:schemeClr val="tx2"/>
              </a:solidFill>
              <a:latin typeface="Gill Sans MT" panose="020B0502020104020203" pitchFamily="34" charset="77"/>
              <a:cs typeface="Arial" panose="020B0604020202020204" pitchFamily="34" charset="0"/>
            </a:endParaRPr>
          </a:p>
        </p:txBody>
      </p:sp>
    </p:spTree>
    <p:extLst>
      <p:ext uri="{BB962C8B-B14F-4D97-AF65-F5344CB8AC3E}">
        <p14:creationId xmlns:p14="http://schemas.microsoft.com/office/powerpoint/2010/main" val="397760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ECA6-7149-5B63-29DC-D8C8935C345C}"/>
              </a:ext>
            </a:extLst>
          </p:cNvPr>
          <p:cNvSpPr>
            <a:spLocks noGrp="1"/>
          </p:cNvSpPr>
          <p:nvPr>
            <p:ph type="title"/>
          </p:nvPr>
        </p:nvSpPr>
        <p:spPr/>
        <p:txBody>
          <a:bodyPr/>
          <a:lstStyle/>
          <a:p>
            <a:r>
              <a:rPr lang="en-US" dirty="0"/>
              <a:t>Additional Opportunity to Get Involved</a:t>
            </a:r>
          </a:p>
        </p:txBody>
      </p:sp>
      <p:sp>
        <p:nvSpPr>
          <p:cNvPr id="3" name="Text Placeholder 2">
            <a:extLst>
              <a:ext uri="{FF2B5EF4-FFF2-40B4-BE49-F238E27FC236}">
                <a16:creationId xmlns:a16="http://schemas.microsoft.com/office/drawing/2014/main" id="{405EF6F1-B266-E33A-229C-A65FDF6E9F8A}"/>
              </a:ext>
            </a:extLst>
          </p:cNvPr>
          <p:cNvSpPr>
            <a:spLocks noGrp="1"/>
          </p:cNvSpPr>
          <p:nvPr>
            <p:ph type="body" sz="quarter" idx="13"/>
          </p:nvPr>
        </p:nvSpPr>
        <p:spPr>
          <a:xfrm>
            <a:off x="364389" y="5057655"/>
            <a:ext cx="11416278" cy="1642758"/>
          </a:xfrm>
        </p:spPr>
        <p:txBody>
          <a:bodyPr/>
          <a:lstStyle/>
          <a:p>
            <a:pPr marL="228600" indent="0" algn="l">
              <a:buNone/>
            </a:pPr>
            <a:r>
              <a:rPr lang="en-US" b="0" i="0" u="none" strike="noStrike" dirty="0">
                <a:solidFill>
                  <a:srgbClr val="000000"/>
                </a:solidFill>
                <a:effectLst/>
                <a:latin typeface="Aptos" panose="020B0004020202020204" pitchFamily="34" charset="0"/>
              </a:rPr>
              <a:t>How do I sign up?</a:t>
            </a:r>
          </a:p>
          <a:p>
            <a:pPr lvl="1"/>
            <a:r>
              <a:rPr lang="en-US" sz="1800" b="0" i="0" u="none" strike="noStrike" dirty="0">
                <a:solidFill>
                  <a:srgbClr val="0078D7"/>
                </a:solidFill>
                <a:effectLst/>
                <a:latin typeface="Aptos" panose="020B0004020202020204" pitchFamily="34" charset="0"/>
                <a:hlinkClick r:id="rId2"/>
              </a:rPr>
              <a:t>achoprag@uw.edu</a:t>
            </a:r>
            <a:endParaRPr lang="en-US" sz="1800" b="0" i="0" u="none" strike="noStrike" dirty="0">
              <a:solidFill>
                <a:srgbClr val="000000"/>
              </a:solidFill>
              <a:effectLst/>
              <a:latin typeface="Aptos" panose="020B0004020202020204" pitchFamily="34" charset="0"/>
            </a:endParaRPr>
          </a:p>
          <a:p>
            <a:pPr lvl="1"/>
            <a:r>
              <a:rPr lang="en-US" sz="1800" b="0" i="0" u="none" strike="noStrike" dirty="0">
                <a:solidFill>
                  <a:srgbClr val="000000"/>
                </a:solidFill>
                <a:effectLst/>
                <a:latin typeface="Aptos" panose="020B0004020202020204" pitchFamily="34" charset="0"/>
              </a:rPr>
              <a:t>Sign up sheet at the ACP table </a:t>
            </a:r>
          </a:p>
          <a:p>
            <a:pPr marL="228600" indent="0" algn="l">
              <a:buNone/>
            </a:pPr>
            <a:br>
              <a:rPr lang="en-US" sz="1800" b="0" i="0" u="none" strike="noStrike" dirty="0">
                <a:solidFill>
                  <a:srgbClr val="000000"/>
                </a:solidFill>
                <a:effectLst/>
                <a:latin typeface="Aptos" panose="020B0004020202020204" pitchFamily="34" charset="0"/>
              </a:rPr>
            </a:br>
            <a:endParaRPr lang="en-US" sz="1800" b="0" i="0" u="none" strike="noStrike" dirty="0">
              <a:solidFill>
                <a:srgbClr val="000000"/>
              </a:solidFill>
              <a:effectLst/>
              <a:latin typeface="Aptos" panose="020B0004020202020204" pitchFamily="34" charset="0"/>
            </a:endParaRPr>
          </a:p>
          <a:p>
            <a:endParaRPr lang="en-US" dirty="0"/>
          </a:p>
        </p:txBody>
      </p:sp>
      <p:sp>
        <p:nvSpPr>
          <p:cNvPr id="4" name="Text Placeholder 3">
            <a:extLst>
              <a:ext uri="{FF2B5EF4-FFF2-40B4-BE49-F238E27FC236}">
                <a16:creationId xmlns:a16="http://schemas.microsoft.com/office/drawing/2014/main" id="{C76304E2-B2FC-E541-30DD-01222B85D599}"/>
              </a:ext>
            </a:extLst>
          </p:cNvPr>
          <p:cNvSpPr>
            <a:spLocks noGrp="1"/>
          </p:cNvSpPr>
          <p:nvPr>
            <p:ph type="body" sz="quarter" idx="17"/>
          </p:nvPr>
        </p:nvSpPr>
        <p:spPr>
          <a:xfrm>
            <a:off x="275489" y="1879340"/>
            <a:ext cx="11416277" cy="790575"/>
          </a:xfrm>
        </p:spPr>
        <p:txBody>
          <a:bodyPr/>
          <a:lstStyle/>
          <a:p>
            <a:pPr marL="228600" indent="0">
              <a:buNone/>
            </a:pPr>
            <a:r>
              <a:rPr lang="en-US" dirty="0"/>
              <a:t>Long COVID/Post COVID Interest Group at the WA ACP</a:t>
            </a:r>
          </a:p>
          <a:p>
            <a:pPr lvl="1"/>
            <a:r>
              <a:rPr lang="en-US" b="0" i="0" u="none" strike="noStrike" dirty="0">
                <a:solidFill>
                  <a:srgbClr val="000000"/>
                </a:solidFill>
                <a:effectLst/>
                <a:latin typeface="Aptos" panose="020B0004020202020204" pitchFamily="34" charset="0"/>
              </a:rPr>
              <a:t>sharing management tools</a:t>
            </a:r>
          </a:p>
          <a:p>
            <a:pPr lvl="1"/>
            <a:r>
              <a:rPr lang="en-US" b="0" i="0" u="none" strike="noStrike" dirty="0">
                <a:solidFill>
                  <a:srgbClr val="000000"/>
                </a:solidFill>
                <a:effectLst/>
                <a:latin typeface="Aptos" panose="020B0004020202020204" pitchFamily="34" charset="0"/>
              </a:rPr>
              <a:t>offering case discussions/provider education</a:t>
            </a:r>
          </a:p>
          <a:p>
            <a:pPr lvl="1"/>
            <a:r>
              <a:rPr lang="en-US" b="0" i="0" u="none" strike="noStrike" dirty="0">
                <a:solidFill>
                  <a:srgbClr val="000000"/>
                </a:solidFill>
                <a:effectLst/>
                <a:latin typeface="Aptos" panose="020B0004020202020204" pitchFamily="34" charset="0"/>
              </a:rPr>
              <a:t>exchanging experiences from our clinical practices</a:t>
            </a:r>
          </a:p>
          <a:p>
            <a:endParaRPr lang="en-US" dirty="0"/>
          </a:p>
        </p:txBody>
      </p:sp>
      <p:pic>
        <p:nvPicPr>
          <p:cNvPr id="6" name="Picture 5">
            <a:extLst>
              <a:ext uri="{FF2B5EF4-FFF2-40B4-BE49-F238E27FC236}">
                <a16:creationId xmlns:a16="http://schemas.microsoft.com/office/drawing/2014/main" id="{319C800F-E13A-47BC-1FBD-D47EDED27E47}"/>
              </a:ext>
            </a:extLst>
          </p:cNvPr>
          <p:cNvPicPr>
            <a:picLocks noChangeAspect="1"/>
          </p:cNvPicPr>
          <p:nvPr/>
        </p:nvPicPr>
        <p:blipFill>
          <a:blip r:embed="rId3"/>
          <a:stretch>
            <a:fillRect/>
          </a:stretch>
        </p:blipFill>
        <p:spPr>
          <a:xfrm>
            <a:off x="7939125" y="2448502"/>
            <a:ext cx="4030134" cy="3022600"/>
          </a:xfrm>
          <a:prstGeom prst="rect">
            <a:avLst/>
          </a:prstGeom>
        </p:spPr>
      </p:pic>
      <p:sp>
        <p:nvSpPr>
          <p:cNvPr id="8" name="TextBox 7">
            <a:extLst>
              <a:ext uri="{FF2B5EF4-FFF2-40B4-BE49-F238E27FC236}">
                <a16:creationId xmlns:a16="http://schemas.microsoft.com/office/drawing/2014/main" id="{C15299BF-9321-0048-36F1-6C827849F8E3}"/>
              </a:ext>
            </a:extLst>
          </p:cNvPr>
          <p:cNvSpPr txBox="1"/>
          <p:nvPr/>
        </p:nvSpPr>
        <p:spPr>
          <a:xfrm>
            <a:off x="586148" y="3959802"/>
            <a:ext cx="6134100" cy="461665"/>
          </a:xfrm>
          <a:prstGeom prst="rect">
            <a:avLst/>
          </a:prstGeom>
          <a:noFill/>
        </p:spPr>
        <p:txBody>
          <a:bodyPr wrap="square">
            <a:spAutoFit/>
          </a:bodyPr>
          <a:lstStyle/>
          <a:p>
            <a:pPr algn="l"/>
            <a:r>
              <a:rPr lang="en-US" sz="2400" b="0" i="0" u="none" strike="noStrike" dirty="0">
                <a:solidFill>
                  <a:srgbClr val="000000"/>
                </a:solidFill>
                <a:effectLst/>
                <a:latin typeface="Aptos" panose="020B0004020202020204" pitchFamily="34" charset="0"/>
              </a:rPr>
              <a:t>Why should I sign up?</a:t>
            </a:r>
          </a:p>
        </p:txBody>
      </p:sp>
    </p:spTree>
    <p:extLst>
      <p:ext uri="{BB962C8B-B14F-4D97-AF65-F5344CB8AC3E}">
        <p14:creationId xmlns:p14="http://schemas.microsoft.com/office/powerpoint/2010/main" val="234707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01" y="2330545"/>
            <a:ext cx="4070328" cy="1967323"/>
          </a:xfrm>
        </p:spPr>
        <p:txBody>
          <a:bodyPr>
            <a:normAutofit fontScale="90000"/>
          </a:bodyPr>
          <a:lstStyle/>
          <a:p>
            <a:r>
              <a:rPr lang="en-US" sz="4000" dirty="0"/>
              <a:t>UW Post COVID Rehabilitation and Recovery Clinic at Harborview Medical Center</a:t>
            </a:r>
            <a:br>
              <a:rPr lang="en-US" dirty="0"/>
            </a:br>
            <a:endParaRPr lang="en-US" dirty="0"/>
          </a:p>
        </p:txBody>
      </p:sp>
      <p:sp>
        <p:nvSpPr>
          <p:cNvPr id="5" name="Text Placeholder 2">
            <a:extLst>
              <a:ext uri="{FF2B5EF4-FFF2-40B4-BE49-F238E27FC236}">
                <a16:creationId xmlns:a16="http://schemas.microsoft.com/office/drawing/2014/main" id="{7AE14F9B-541B-4743-B6E4-17FE4DA32567}"/>
              </a:ext>
            </a:extLst>
          </p:cNvPr>
          <p:cNvSpPr txBox="1">
            <a:spLocks/>
          </p:cNvSpPr>
          <p:nvPr/>
        </p:nvSpPr>
        <p:spPr>
          <a:xfrm>
            <a:off x="214801" y="3620095"/>
            <a:ext cx="5211948" cy="3237905"/>
          </a:xfrm>
          <a:prstGeom prst="rect">
            <a:avLst/>
          </a:prstGeom>
        </p:spPr>
        <p:txBody>
          <a:bodyPr/>
          <a:lstStyle>
            <a:lvl1pPr marL="457200" indent="-228600" algn="l" defTabSz="914400" rtl="0" eaLnBrk="1" latinLnBrk="0" hangingPunct="1">
              <a:lnSpc>
                <a:spcPts val="3080"/>
              </a:lnSpc>
              <a:spcBef>
                <a:spcPts val="1000"/>
              </a:spcBef>
              <a:spcAft>
                <a:spcPts val="600"/>
              </a:spcAft>
              <a:buFont typeface="Arial" panose="020B0604020202020204" pitchFamily="34" charset="0"/>
              <a:buChar char="•"/>
              <a:tabLst>
                <a:tab pos="1247775" algn="l"/>
              </a:tabLst>
              <a:defRPr lang="en-US" sz="2800" b="0" i="0" kern="1200" dirty="0">
                <a:solidFill>
                  <a:srgbClr val="333D47"/>
                </a:solidFill>
                <a:latin typeface="Calibri Light" charset="0"/>
                <a:ea typeface="Calibri Light" charset="0"/>
                <a:cs typeface="Calibri Light" charset="0"/>
              </a:defRPr>
            </a:lvl1pPr>
            <a:lvl2pPr marL="80010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Calibri Light" charset="0"/>
                <a:ea typeface="Calibri Light" charset="0"/>
                <a:cs typeface="Calibri Light" charset="0"/>
              </a:defRPr>
            </a:lvl2pPr>
            <a:lvl3pPr marL="1257300" indent="-228600" algn="l" defTabSz="914400" rtl="0" eaLnBrk="1" latinLnBrk="0" hangingPunct="1">
              <a:lnSpc>
                <a:spcPct val="90000"/>
              </a:lnSpc>
              <a:spcBef>
                <a:spcPts val="500"/>
              </a:spcBef>
              <a:buFont typeface="Arial" panose="020B0604020202020204" pitchFamily="34" charset="0"/>
              <a:buChar char="•"/>
              <a:defRPr sz="2000" b="0" i="0" kern="1200">
                <a:solidFill>
                  <a:srgbClr val="333D47"/>
                </a:solidFill>
                <a:latin typeface="Calibri Light" charset="0"/>
                <a:ea typeface="Calibri Light" charset="0"/>
                <a:cs typeface="Calibri Light" charset="0"/>
              </a:defRPr>
            </a:lvl3pPr>
            <a:lvl4pPr marL="1657350" indent="-228600" algn="l" defTabSz="914400" rtl="0" eaLnBrk="1" latinLnBrk="0" hangingPunct="1">
              <a:lnSpc>
                <a:spcPct val="90000"/>
              </a:lnSpc>
              <a:spcBef>
                <a:spcPts val="500"/>
              </a:spcBef>
              <a:buFont typeface="Arial" panose="020B0604020202020204" pitchFamily="34" charset="0"/>
              <a:buChar char="•"/>
              <a:defRPr sz="1800" b="0" i="0" kern="1200">
                <a:solidFill>
                  <a:srgbClr val="333D47"/>
                </a:solidFill>
                <a:latin typeface="Calibri Light" charset="0"/>
                <a:ea typeface="Calibri Light" charset="0"/>
                <a:cs typeface="Calibri Light" charset="0"/>
              </a:defRPr>
            </a:lvl4pPr>
            <a:lvl5pPr marL="2114550" indent="-228600" algn="l" defTabSz="914400" rtl="0" eaLnBrk="1" latinLnBrk="0" hangingPunct="1">
              <a:lnSpc>
                <a:spcPct val="90000"/>
              </a:lnSpc>
              <a:spcBef>
                <a:spcPts val="500"/>
              </a:spcBef>
              <a:buFont typeface="Arial" panose="020B0604020202020204" pitchFamily="34" charset="0"/>
              <a:buChar char="•"/>
              <a:defRPr sz="1800" b="0" i="0" kern="1200">
                <a:solidFill>
                  <a:srgbClr val="333D47"/>
                </a:solidFill>
                <a:latin typeface="Calibri Light" charset="0"/>
                <a:ea typeface="Calibri Light" charset="0"/>
                <a:cs typeface="Calibr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Gill Sans MT" panose="020B0502020104020203" pitchFamily="34" charset="77"/>
              <a:cs typeface="Calibri" panose="020F0502020204030204" pitchFamily="34" charset="0"/>
            </a:endParaRPr>
          </a:p>
          <a:p>
            <a:pPr marL="0" indent="0">
              <a:buFont typeface="Arial" panose="020B0604020202020204" pitchFamily="34" charset="0"/>
              <a:buNone/>
            </a:pPr>
            <a:r>
              <a:rPr lang="en-US" dirty="0">
                <a:solidFill>
                  <a:schemeClr val="bg1"/>
                </a:solidFill>
                <a:latin typeface="Gill Sans MT" panose="020B0502020104020203" pitchFamily="34" charset="77"/>
                <a:cs typeface="Calibri" panose="020F0502020204030204" pitchFamily="34" charset="0"/>
              </a:rPr>
              <a:t>Contact information:</a:t>
            </a:r>
          </a:p>
          <a:p>
            <a:pPr marL="0" indent="0">
              <a:buFont typeface="Arial" panose="020B0604020202020204" pitchFamily="34" charset="0"/>
              <a:buNone/>
            </a:pPr>
            <a:r>
              <a:rPr lang="en-US" dirty="0">
                <a:solidFill>
                  <a:schemeClr val="bg1"/>
                </a:solidFill>
                <a:latin typeface="Gill Sans MT" panose="020B0502020104020203" pitchFamily="34" charset="77"/>
                <a:cs typeface="Calibri" panose="020F0502020204030204" pitchFamily="34" charset="0"/>
              </a:rPr>
              <a:t>Janna </a:t>
            </a:r>
            <a:r>
              <a:rPr lang="en-US" dirty="0" err="1">
                <a:solidFill>
                  <a:schemeClr val="bg1"/>
                </a:solidFill>
                <a:latin typeface="Gill Sans MT" panose="020B0502020104020203" pitchFamily="34" charset="77"/>
                <a:cs typeface="Calibri" panose="020F0502020204030204" pitchFamily="34" charset="0"/>
              </a:rPr>
              <a:t>Friedly</a:t>
            </a:r>
            <a:r>
              <a:rPr lang="en-US" dirty="0">
                <a:solidFill>
                  <a:schemeClr val="bg1"/>
                </a:solidFill>
                <a:latin typeface="Gill Sans MT" panose="020B0502020104020203" pitchFamily="34" charset="77"/>
                <a:cs typeface="Calibri" panose="020F0502020204030204" pitchFamily="34" charset="0"/>
              </a:rPr>
              <a:t>, MD, MPH</a:t>
            </a:r>
          </a:p>
          <a:p>
            <a:pPr marL="0" indent="0">
              <a:buFont typeface="Arial" panose="020B0604020202020204" pitchFamily="34" charset="0"/>
              <a:buNone/>
            </a:pPr>
            <a:r>
              <a:rPr lang="en-US" dirty="0">
                <a:solidFill>
                  <a:schemeClr val="bg1"/>
                </a:solidFill>
                <a:latin typeface="Gill Sans MT" panose="020B0502020104020203" pitchFamily="34" charset="77"/>
                <a:cs typeface="Calibri" panose="020F0502020204030204" pitchFamily="34" charset="0"/>
                <a:hlinkClick r:id="rId3">
                  <a:extLst>
                    <a:ext uri="{A12FA001-AC4F-418D-AE19-62706E023703}">
                      <ahyp:hlinkClr xmlns:ahyp="http://schemas.microsoft.com/office/drawing/2018/hyperlinkcolor" val="tx"/>
                    </a:ext>
                  </a:extLst>
                </a:hlinkClick>
              </a:rPr>
              <a:t>friedlyj@uw.edu</a:t>
            </a:r>
            <a:endParaRPr lang="en-US" dirty="0">
              <a:solidFill>
                <a:schemeClr val="bg1"/>
              </a:solidFill>
              <a:latin typeface="Gill Sans MT" panose="020B0502020104020203" pitchFamily="34" charset="77"/>
              <a:cs typeface="Calibri" panose="020F0502020204030204" pitchFamily="34" charset="0"/>
            </a:endParaRPr>
          </a:p>
        </p:txBody>
      </p:sp>
      <p:pic>
        <p:nvPicPr>
          <p:cNvPr id="4" name="Picture 3">
            <a:extLst>
              <a:ext uri="{FF2B5EF4-FFF2-40B4-BE49-F238E27FC236}">
                <a16:creationId xmlns:a16="http://schemas.microsoft.com/office/drawing/2014/main" id="{6C95FF7F-7080-9947-8869-540FFBE49251}"/>
              </a:ext>
            </a:extLst>
          </p:cNvPr>
          <p:cNvPicPr>
            <a:picLocks noChangeAspect="1"/>
          </p:cNvPicPr>
          <p:nvPr/>
        </p:nvPicPr>
        <p:blipFill>
          <a:blip r:embed="rId4"/>
          <a:stretch>
            <a:fillRect/>
          </a:stretch>
        </p:blipFill>
        <p:spPr>
          <a:xfrm>
            <a:off x="4285129" y="1"/>
            <a:ext cx="7906871" cy="5873528"/>
          </a:xfrm>
          <a:prstGeom prst="rect">
            <a:avLst/>
          </a:prstGeom>
        </p:spPr>
      </p:pic>
    </p:spTree>
    <p:extLst>
      <p:ext uri="{BB962C8B-B14F-4D97-AF65-F5344CB8AC3E}">
        <p14:creationId xmlns:p14="http://schemas.microsoft.com/office/powerpoint/2010/main" val="3025615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64A70-ED14-CC4D-9E88-1C902C0A54AD}"/>
              </a:ext>
            </a:extLst>
          </p:cNvPr>
          <p:cNvSpPr txBox="1"/>
          <p:nvPr/>
        </p:nvSpPr>
        <p:spPr>
          <a:xfrm>
            <a:off x="9734174" y="2406952"/>
            <a:ext cx="2457826" cy="1200329"/>
          </a:xfrm>
          <a:prstGeom prst="rect">
            <a:avLst/>
          </a:prstGeom>
          <a:noFill/>
        </p:spPr>
        <p:txBody>
          <a:bodyPr wrap="square">
            <a:spAutoFit/>
          </a:bodyPr>
          <a:lstStyle/>
          <a:p>
            <a:r>
              <a:rPr lang="en-US" b="0" i="0" u="none" strike="noStrike" dirty="0" err="1">
                <a:solidFill>
                  <a:srgbClr val="212121"/>
                </a:solidFill>
                <a:effectLst/>
                <a:latin typeface="Roboto" panose="02000000000000000000" pitchFamily="2" charset="0"/>
              </a:rPr>
              <a:t>Sherif</a:t>
            </a:r>
            <a:r>
              <a:rPr lang="en-US" b="0" i="0" u="none" strike="noStrike" dirty="0">
                <a:solidFill>
                  <a:srgbClr val="212121"/>
                </a:solidFill>
                <a:effectLst/>
                <a:latin typeface="Roboto" panose="02000000000000000000" pitchFamily="2" charset="0"/>
              </a:rPr>
              <a:t> ZA 2023</a:t>
            </a:r>
          </a:p>
          <a:p>
            <a:endParaRPr lang="en-US" dirty="0">
              <a:solidFill>
                <a:srgbClr val="212121"/>
              </a:solidFill>
              <a:latin typeface="Roboto" panose="02000000000000000000" pitchFamily="2" charset="0"/>
            </a:endParaRPr>
          </a:p>
          <a:p>
            <a:r>
              <a:rPr lang="en-US" u="none" strike="noStrike" dirty="0">
                <a:solidFill>
                  <a:srgbClr val="212121"/>
                </a:solidFill>
                <a:effectLst/>
                <a:latin typeface="Gill Sans MT" panose="020B0502020104020203" pitchFamily="34" charset="77"/>
              </a:rPr>
              <a:t>RECOVER Mechanistic Pathway Task Force</a:t>
            </a:r>
            <a:endParaRPr lang="en-US" dirty="0">
              <a:latin typeface="Gill Sans MT" panose="020B0502020104020203" pitchFamily="34" charset="77"/>
            </a:endParaRPr>
          </a:p>
        </p:txBody>
      </p:sp>
      <p:sp>
        <p:nvSpPr>
          <p:cNvPr id="2" name="Title 1">
            <a:extLst>
              <a:ext uri="{FF2B5EF4-FFF2-40B4-BE49-F238E27FC236}">
                <a16:creationId xmlns:a16="http://schemas.microsoft.com/office/drawing/2014/main" id="{317B4E97-ED47-5C49-A97C-C9F1810965C4}"/>
              </a:ext>
            </a:extLst>
          </p:cNvPr>
          <p:cNvSpPr>
            <a:spLocks noGrp="1"/>
          </p:cNvSpPr>
          <p:nvPr>
            <p:ph type="title"/>
          </p:nvPr>
        </p:nvSpPr>
        <p:spPr>
          <a:xfrm>
            <a:off x="182816" y="75767"/>
            <a:ext cx="11826365" cy="871905"/>
          </a:xfrm>
        </p:spPr>
        <p:txBody>
          <a:bodyPr>
            <a:normAutofit/>
          </a:bodyPr>
          <a:lstStyle/>
          <a:p>
            <a:r>
              <a:rPr lang="en-US" dirty="0"/>
              <a:t>What Causes Long COVID?</a:t>
            </a:r>
          </a:p>
        </p:txBody>
      </p:sp>
      <p:pic>
        <p:nvPicPr>
          <p:cNvPr id="7" name="Picture 6">
            <a:extLst>
              <a:ext uri="{FF2B5EF4-FFF2-40B4-BE49-F238E27FC236}">
                <a16:creationId xmlns:a16="http://schemas.microsoft.com/office/drawing/2014/main" id="{BEDB8BF1-5311-7205-D982-729BCB75F0C1}"/>
              </a:ext>
            </a:extLst>
          </p:cNvPr>
          <p:cNvPicPr>
            <a:picLocks noChangeAspect="1"/>
          </p:cNvPicPr>
          <p:nvPr/>
        </p:nvPicPr>
        <p:blipFill>
          <a:blip r:embed="rId2"/>
          <a:stretch>
            <a:fillRect/>
          </a:stretch>
        </p:blipFill>
        <p:spPr>
          <a:xfrm>
            <a:off x="182816" y="780344"/>
            <a:ext cx="9232704" cy="6040545"/>
          </a:xfrm>
          <a:prstGeom prst="rect">
            <a:avLst/>
          </a:prstGeom>
        </p:spPr>
      </p:pic>
      <p:pic>
        <p:nvPicPr>
          <p:cNvPr id="4" name="Picture 3">
            <a:extLst>
              <a:ext uri="{FF2B5EF4-FFF2-40B4-BE49-F238E27FC236}">
                <a16:creationId xmlns:a16="http://schemas.microsoft.com/office/drawing/2014/main" id="{E7DBA3D6-C936-042B-CD1A-CA011217851B}"/>
              </a:ext>
            </a:extLst>
          </p:cNvPr>
          <p:cNvPicPr>
            <a:picLocks noChangeAspect="1"/>
          </p:cNvPicPr>
          <p:nvPr/>
        </p:nvPicPr>
        <p:blipFill>
          <a:blip r:embed="rId3"/>
          <a:stretch>
            <a:fillRect/>
          </a:stretch>
        </p:blipFill>
        <p:spPr>
          <a:xfrm>
            <a:off x="8826500" y="92514"/>
            <a:ext cx="3365500" cy="1308100"/>
          </a:xfrm>
          <a:prstGeom prst="rect">
            <a:avLst/>
          </a:prstGeom>
        </p:spPr>
      </p:pic>
    </p:spTree>
    <p:extLst>
      <p:ext uri="{BB962C8B-B14F-4D97-AF65-F5344CB8AC3E}">
        <p14:creationId xmlns:p14="http://schemas.microsoft.com/office/powerpoint/2010/main" val="3425695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8440-61B0-3DF2-8EDC-F2C1E0D009D9}"/>
              </a:ext>
            </a:extLst>
          </p:cNvPr>
          <p:cNvSpPr>
            <a:spLocks noGrp="1"/>
          </p:cNvSpPr>
          <p:nvPr>
            <p:ph type="title"/>
          </p:nvPr>
        </p:nvSpPr>
        <p:spPr/>
        <p:txBody>
          <a:bodyPr/>
          <a:lstStyle/>
          <a:p>
            <a:endParaRPr lang="en-US" dirty="0"/>
          </a:p>
        </p:txBody>
      </p:sp>
      <p:sp>
        <p:nvSpPr>
          <p:cNvPr id="15" name="Content Placeholder 14">
            <a:extLst>
              <a:ext uri="{FF2B5EF4-FFF2-40B4-BE49-F238E27FC236}">
                <a16:creationId xmlns:a16="http://schemas.microsoft.com/office/drawing/2014/main" id="{D03B576A-28C1-48A2-E226-5F373544CA18}"/>
              </a:ext>
            </a:extLst>
          </p:cNvPr>
          <p:cNvSpPr>
            <a:spLocks noGrp="1"/>
          </p:cNvSpPr>
          <p:nvPr>
            <p:ph idx="1"/>
          </p:nvPr>
        </p:nvSpPr>
        <p:spPr/>
        <p:txBody>
          <a:bodyPr/>
          <a:lstStyle/>
          <a:p>
            <a:endParaRPr lang="en-US"/>
          </a:p>
        </p:txBody>
      </p:sp>
      <p:pic>
        <p:nvPicPr>
          <p:cNvPr id="1026" name="Picture 2" descr="Research review suggests long covid may last indefinitely for some people and mimic other ailments">
            <a:extLst>
              <a:ext uri="{FF2B5EF4-FFF2-40B4-BE49-F238E27FC236}">
                <a16:creationId xmlns:a16="http://schemas.microsoft.com/office/drawing/2014/main" id="{F9F2463F-3197-7B38-06F9-37943CEED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94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459298"/>
            <a:ext cx="5451809" cy="1143000"/>
          </a:xfrm>
        </p:spPr>
        <p:txBody>
          <a:bodyPr>
            <a:noAutofit/>
          </a:bodyPr>
          <a:lstStyle/>
          <a:p>
            <a:pPr algn="ctr"/>
            <a:r>
              <a:rPr lang="en-US" dirty="0"/>
              <a:t>Neuro Inflammation</a:t>
            </a:r>
          </a:p>
        </p:txBody>
      </p:sp>
      <p:sp>
        <p:nvSpPr>
          <p:cNvPr id="3" name="Content Placeholder 2"/>
          <p:cNvSpPr>
            <a:spLocks noGrp="1"/>
          </p:cNvSpPr>
          <p:nvPr>
            <p:ph idx="1"/>
          </p:nvPr>
        </p:nvSpPr>
        <p:spPr>
          <a:xfrm>
            <a:off x="236377" y="2248768"/>
            <a:ext cx="5720500" cy="4724400"/>
          </a:xfrm>
        </p:spPr>
        <p:txBody>
          <a:bodyPr>
            <a:normAutofit/>
          </a:bodyPr>
          <a:lstStyle/>
          <a:p>
            <a:pPr marL="0" indent="0">
              <a:buNone/>
            </a:pPr>
            <a:r>
              <a:rPr lang="en-US" dirty="0"/>
              <a:t>CSF and brain tissue suggest immune activation and inflammation in CNS</a:t>
            </a:r>
          </a:p>
          <a:p>
            <a:pPr lvl="1"/>
            <a:r>
              <a:rPr lang="en-US" dirty="0"/>
              <a:t>Upregulation of cytokines in CNS</a:t>
            </a:r>
          </a:p>
          <a:p>
            <a:pPr lvl="1"/>
            <a:r>
              <a:rPr lang="en-US" dirty="0"/>
              <a:t>Inappropriate activation of microglia and astrocytes</a:t>
            </a:r>
          </a:p>
        </p:txBody>
      </p:sp>
      <p:sp>
        <p:nvSpPr>
          <p:cNvPr id="9" name="TextBox 8">
            <a:extLst>
              <a:ext uri="{FF2B5EF4-FFF2-40B4-BE49-F238E27FC236}">
                <a16:creationId xmlns:a16="http://schemas.microsoft.com/office/drawing/2014/main" id="{BD3869D4-EE1C-31EB-A847-289FA3118240}"/>
              </a:ext>
            </a:extLst>
          </p:cNvPr>
          <p:cNvSpPr txBox="1"/>
          <p:nvPr/>
        </p:nvSpPr>
        <p:spPr>
          <a:xfrm>
            <a:off x="344557" y="6228221"/>
            <a:ext cx="5612319" cy="400110"/>
          </a:xfrm>
          <a:prstGeom prst="rect">
            <a:avLst/>
          </a:prstGeom>
          <a:noFill/>
        </p:spPr>
        <p:txBody>
          <a:bodyPr wrap="square" rtlCol="0">
            <a:spAutoFit/>
          </a:bodyPr>
          <a:lstStyle/>
          <a:p>
            <a:r>
              <a:rPr lang="en-US" sz="1000" dirty="0">
                <a:latin typeface="Gill Sans MT" panose="020B0502020104020203" pitchFamily="34" charset="77"/>
              </a:rPr>
              <a:t>Spudich S, Nath A. Science. 2022;375(6578):267-269.</a:t>
            </a:r>
          </a:p>
          <a:p>
            <a:r>
              <a:rPr lang="en-US" sz="1000" dirty="0">
                <a:latin typeface="Gill Sans MT" panose="020B0502020104020203" pitchFamily="34" charset="77"/>
              </a:rPr>
              <a:t>Xu E, </a:t>
            </a:r>
            <a:r>
              <a:rPr lang="en-US" sz="1000" dirty="0" err="1">
                <a:latin typeface="Gill Sans MT" panose="020B0502020104020203" pitchFamily="34" charset="77"/>
              </a:rPr>
              <a:t>Xie</a:t>
            </a:r>
            <a:r>
              <a:rPr lang="en-US" sz="1000" dirty="0">
                <a:latin typeface="Gill Sans MT" panose="020B0502020104020203" pitchFamily="34" charset="77"/>
              </a:rPr>
              <a:t> Y, Al-Aly Z.. Nat Med. Published online September 22, 2022:1-10. </a:t>
            </a:r>
          </a:p>
        </p:txBody>
      </p:sp>
      <p:pic>
        <p:nvPicPr>
          <p:cNvPr id="6" name="Picture 5">
            <a:extLst>
              <a:ext uri="{FF2B5EF4-FFF2-40B4-BE49-F238E27FC236}">
                <a16:creationId xmlns:a16="http://schemas.microsoft.com/office/drawing/2014/main" id="{43B2ABE4-7C9C-DC07-1E42-20AC390CF4F1}"/>
              </a:ext>
            </a:extLst>
          </p:cNvPr>
          <p:cNvPicPr>
            <a:picLocks noChangeAspect="1"/>
          </p:cNvPicPr>
          <p:nvPr/>
        </p:nvPicPr>
        <p:blipFill>
          <a:blip r:embed="rId3"/>
          <a:stretch>
            <a:fillRect/>
          </a:stretch>
        </p:blipFill>
        <p:spPr>
          <a:xfrm>
            <a:off x="5983021" y="0"/>
            <a:ext cx="6208979" cy="6858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1139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1603200" y="79200"/>
            <a:ext cx="8985600" cy="15876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pic>
        <p:nvPicPr>
          <p:cNvPr id="48" name="Main graphic"/>
          <p:cNvPicPr/>
          <p:nvPr/>
        </p:nvPicPr>
        <p:blipFill>
          <a:blip r:embed="rId3"/>
          <a:stretch/>
        </p:blipFill>
        <p:spPr>
          <a:xfrm>
            <a:off x="227180" y="825686"/>
            <a:ext cx="6527800" cy="5525232"/>
          </a:xfrm>
          <a:prstGeom prst="rect">
            <a:avLst/>
          </a:prstGeom>
          <a:ln>
            <a:noFill/>
          </a:ln>
        </p:spPr>
      </p:pic>
      <p:sp>
        <p:nvSpPr>
          <p:cNvPr id="49" name="TextShape 2"/>
          <p:cNvSpPr txBox="1"/>
          <p:nvPr/>
        </p:nvSpPr>
        <p:spPr>
          <a:xfrm>
            <a:off x="746500" y="6523722"/>
            <a:ext cx="8254800" cy="231120"/>
          </a:xfrm>
          <a:prstGeom prst="rect">
            <a:avLst/>
          </a:prstGeom>
          <a:noFill/>
          <a:ln>
            <a:noFill/>
          </a:ln>
        </p:spPr>
        <p:txBody>
          <a:bodyPr lIns="90000" tIns="45000" rIns="90000" bIns="45000"/>
          <a:lstStyle/>
          <a:p>
            <a:r>
              <a:rPr lang="en-US" sz="900" i="1" spc="-1" dirty="0">
                <a:solidFill>
                  <a:srgbClr val="FFFFFF"/>
                </a:solidFill>
                <a:latin typeface="Arial"/>
              </a:rPr>
              <a:t>Cell</a:t>
            </a:r>
            <a:r>
              <a:rPr lang="en-US" sz="900" spc="-1" dirty="0">
                <a:solidFill>
                  <a:srgbClr val="FFFFFF"/>
                </a:solidFill>
                <a:latin typeface="Arial"/>
              </a:rPr>
              <a:t> </a:t>
            </a:r>
            <a:r>
              <a:rPr lang="en-US" sz="1400" spc="-1" dirty="0">
                <a:latin typeface="Arial"/>
              </a:rPr>
              <a:t>2023 1864851-4867.e20DOI: (10.1016/j.cell.2023.09.013) </a:t>
            </a:r>
          </a:p>
        </p:txBody>
      </p:sp>
      <p:pic>
        <p:nvPicPr>
          <p:cNvPr id="51" name="Logo"/>
          <p:cNvPicPr/>
          <p:nvPr/>
        </p:nvPicPr>
        <p:blipFill>
          <a:blip r:embed="rId4"/>
          <a:stretch/>
        </p:blipFill>
        <p:spPr>
          <a:xfrm>
            <a:off x="227180" y="6287351"/>
            <a:ext cx="708120" cy="496440"/>
          </a:xfrm>
          <a:prstGeom prst="rect">
            <a:avLst/>
          </a:prstGeom>
          <a:ln>
            <a:noFill/>
          </a:ln>
        </p:spPr>
      </p:pic>
      <p:sp>
        <p:nvSpPr>
          <p:cNvPr id="3" name="TextBox 2">
            <a:extLst>
              <a:ext uri="{FF2B5EF4-FFF2-40B4-BE49-F238E27FC236}">
                <a16:creationId xmlns:a16="http://schemas.microsoft.com/office/drawing/2014/main" id="{7C1697D8-9CB7-6B92-2C30-C5506F30F025}"/>
              </a:ext>
            </a:extLst>
          </p:cNvPr>
          <p:cNvSpPr txBox="1"/>
          <p:nvPr/>
        </p:nvSpPr>
        <p:spPr>
          <a:xfrm>
            <a:off x="-129961" y="299387"/>
            <a:ext cx="10718761" cy="523220"/>
          </a:xfrm>
          <a:prstGeom prst="rect">
            <a:avLst/>
          </a:prstGeom>
          <a:noFill/>
        </p:spPr>
        <p:txBody>
          <a:bodyPr wrap="square">
            <a:spAutoFit/>
          </a:bodyPr>
          <a:lstStyle/>
          <a:p>
            <a:pPr algn="ctr">
              <a:lnSpc>
                <a:spcPct val="100000"/>
              </a:lnSpc>
              <a:spcAft>
                <a:spcPts val="3186"/>
              </a:spcAft>
            </a:pPr>
            <a:r>
              <a:rPr lang="en-US" sz="2800" b="0" strike="noStrike" spc="-1" dirty="0">
                <a:latin typeface="Arial"/>
              </a:rPr>
              <a:t>Serotonin reduction in post-acute sequelae of viral infection </a:t>
            </a:r>
          </a:p>
        </p:txBody>
      </p:sp>
      <p:pic>
        <p:nvPicPr>
          <p:cNvPr id="4" name="Main graphic">
            <a:extLst>
              <a:ext uri="{FF2B5EF4-FFF2-40B4-BE49-F238E27FC236}">
                <a16:creationId xmlns:a16="http://schemas.microsoft.com/office/drawing/2014/main" id="{96D65891-9A47-5D4A-CB1F-DE8A69F4DC0F}"/>
              </a:ext>
            </a:extLst>
          </p:cNvPr>
          <p:cNvPicPr/>
          <p:nvPr/>
        </p:nvPicPr>
        <p:blipFill rotWithShape="1">
          <a:blip r:embed="rId5"/>
          <a:srcRect l="74596" t="59835" b="1"/>
          <a:stretch/>
        </p:blipFill>
        <p:spPr>
          <a:xfrm>
            <a:off x="7485680" y="726491"/>
            <a:ext cx="3998563" cy="5525232"/>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 thumbnail gr1">
            <a:extLst>
              <a:ext uri="{FF2B5EF4-FFF2-40B4-BE49-F238E27FC236}">
                <a16:creationId xmlns:a16="http://schemas.microsoft.com/office/drawing/2014/main" id="{09ACB11D-1E88-4B19-956B-B711BCCCD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733" y="757596"/>
            <a:ext cx="8963025" cy="5876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8ACF968-5CBB-4FB8-ADBC-3BBAC406A3E5}"/>
              </a:ext>
            </a:extLst>
          </p:cNvPr>
          <p:cNvPicPr>
            <a:picLocks noChangeAspect="1"/>
          </p:cNvPicPr>
          <p:nvPr/>
        </p:nvPicPr>
        <p:blipFill>
          <a:blip r:embed="rId4"/>
          <a:stretch>
            <a:fillRect/>
          </a:stretch>
        </p:blipFill>
        <p:spPr>
          <a:xfrm>
            <a:off x="2758903" y="53359"/>
            <a:ext cx="6674193" cy="1009702"/>
          </a:xfrm>
          <a:prstGeom prst="rect">
            <a:avLst/>
          </a:prstGeom>
          <a:ln w="28575">
            <a:solidFill>
              <a:schemeClr val="tx2"/>
            </a:solidFill>
          </a:ln>
        </p:spPr>
      </p:pic>
      <p:sp>
        <p:nvSpPr>
          <p:cNvPr id="6" name="TextBox 5">
            <a:extLst>
              <a:ext uri="{FF2B5EF4-FFF2-40B4-BE49-F238E27FC236}">
                <a16:creationId xmlns:a16="http://schemas.microsoft.com/office/drawing/2014/main" id="{7B945121-11EE-4CDE-B385-2D2E72A63112}"/>
              </a:ext>
            </a:extLst>
          </p:cNvPr>
          <p:cNvSpPr txBox="1"/>
          <p:nvPr/>
        </p:nvSpPr>
        <p:spPr>
          <a:xfrm>
            <a:off x="209304" y="6435309"/>
            <a:ext cx="2836333" cy="369332"/>
          </a:xfrm>
          <a:prstGeom prst="rect">
            <a:avLst/>
          </a:prstGeom>
          <a:noFill/>
        </p:spPr>
        <p:txBody>
          <a:bodyPr wrap="square" rtlCol="0">
            <a:spAutoFit/>
          </a:bodyPr>
          <a:lstStyle/>
          <a:p>
            <a:r>
              <a:rPr lang="en-US" dirty="0">
                <a:latin typeface="Gill Sans MT" panose="020B0502020104020203" pitchFamily="34" charset="77"/>
              </a:rPr>
              <a:t> Saunders et al., 2023</a:t>
            </a:r>
          </a:p>
        </p:txBody>
      </p:sp>
    </p:spTree>
    <p:extLst>
      <p:ext uri="{BB962C8B-B14F-4D97-AF65-F5344CB8AC3E}">
        <p14:creationId xmlns:p14="http://schemas.microsoft.com/office/powerpoint/2010/main" val="950314029"/>
      </p:ext>
    </p:extLst>
  </p:cSld>
  <p:clrMapOvr>
    <a:masterClrMapping/>
  </p:clrMapOvr>
</p:sld>
</file>

<file path=ppt/theme/theme1.xml><?xml version="1.0" encoding="utf-8"?>
<a:theme xmlns:a="http://schemas.openxmlformats.org/drawingml/2006/main" name="White Theme">
  <a:themeElements>
    <a:clrScheme name="Brand Custom Colors">
      <a:dk1>
        <a:srgbClr val="32006E"/>
      </a:dk1>
      <a:lt1>
        <a:srgbClr val="FFFFFF"/>
      </a:lt1>
      <a:dk2>
        <a:srgbClr val="566069"/>
      </a:dk2>
      <a:lt2>
        <a:srgbClr val="C3C5C8"/>
      </a:lt2>
      <a:accent1>
        <a:srgbClr val="76236C"/>
      </a:accent1>
      <a:accent2>
        <a:srgbClr val="FFC700"/>
      </a:accent2>
      <a:accent3>
        <a:srgbClr val="2C69CE"/>
      </a:accent3>
      <a:accent4>
        <a:srgbClr val="D24310"/>
      </a:accent4>
      <a:accent5>
        <a:srgbClr val="32006E"/>
      </a:accent5>
      <a:accent6>
        <a:srgbClr val="00899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M_PowerPoint_Template_3" id="{14C561A3-933A-2B4E-A955-88FE6BC96650}" vid="{60DDCB24-7F75-FB40-B083-0C3F54D99862}"/>
    </a:ext>
  </a:extLst>
</a:theme>
</file>

<file path=ppt/theme/theme2.xml><?xml version="1.0" encoding="utf-8"?>
<a:theme xmlns:a="http://schemas.openxmlformats.org/drawingml/2006/main" name="Grey Highligh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M_PowerPoint_Template_3" id="{14C561A3-933A-2B4E-A955-88FE6BC96650}" vid="{DCD0658E-F6B3-7E41-9B53-E38E2153B61A}"/>
    </a:ext>
  </a:extLst>
</a:theme>
</file>

<file path=ppt/theme/theme3.xml><?xml version="1.0" encoding="utf-8"?>
<a:theme xmlns:a="http://schemas.openxmlformats.org/drawingml/2006/main" name="Purple Highlight Theme">
  <a:themeElements>
    <a:clrScheme name="Custom 11">
      <a:dk1>
        <a:srgbClr val="FFFFFF"/>
      </a:dk1>
      <a:lt1>
        <a:srgbClr val="2E2061"/>
      </a:lt1>
      <a:dk2>
        <a:srgbClr val="333C47"/>
      </a:dk2>
      <a:lt2>
        <a:srgbClr val="333F50"/>
      </a:lt2>
      <a:accent1>
        <a:srgbClr val="50637C"/>
      </a:accent1>
      <a:accent2>
        <a:srgbClr val="34246C"/>
      </a:accent2>
      <a:accent3>
        <a:srgbClr val="6C2B69"/>
      </a:accent3>
      <a:accent4>
        <a:srgbClr val="FFD966"/>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M_PowerPoint_Template_3" id="{14C561A3-933A-2B4E-A955-88FE6BC96650}" vid="{7188B3DD-D22F-9849-8AC5-DA7A84D67DB3}"/>
    </a:ext>
  </a:extLst>
</a:theme>
</file>

<file path=ppt/theme/theme4.xml><?xml version="1.0" encoding="utf-8"?>
<a:theme xmlns:a="http://schemas.openxmlformats.org/drawingml/2006/main" name="Penn Medicine Template 2009">
  <a:themeElements>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White Theme</Template>
  <TotalTime>53687</TotalTime>
  <Words>3728</Words>
  <Application>Microsoft Macintosh PowerPoint</Application>
  <PresentationFormat>Widescreen</PresentationFormat>
  <Paragraphs>470</Paragraphs>
  <Slides>43</Slides>
  <Notes>15</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43</vt:i4>
      </vt:variant>
    </vt:vector>
  </HeadingPairs>
  <TitlesOfParts>
    <vt:vector size="64" baseType="lpstr">
      <vt:lpstr>Aptos</vt:lpstr>
      <vt:lpstr>Arial</vt:lpstr>
      <vt:lpstr>BlinkMacSystemFont</vt:lpstr>
      <vt:lpstr>Calibri</vt:lpstr>
      <vt:lpstr>Cambria</vt:lpstr>
      <vt:lpstr>Encode Sans Normal Medium</vt:lpstr>
      <vt:lpstr>Franklin Gothic Book</vt:lpstr>
      <vt:lpstr>Gill Sans</vt:lpstr>
      <vt:lpstr>Gill Sans MT</vt:lpstr>
      <vt:lpstr>Google Sans</vt:lpstr>
      <vt:lpstr>Open Sans</vt:lpstr>
      <vt:lpstr>Roboto</vt:lpstr>
      <vt:lpstr>Söhne</vt:lpstr>
      <vt:lpstr>Source Sans Pro</vt:lpstr>
      <vt:lpstr>SymbolMT</vt:lpstr>
      <vt:lpstr>Wingdings</vt:lpstr>
      <vt:lpstr>Wingdings 2</vt:lpstr>
      <vt:lpstr>White Theme</vt:lpstr>
      <vt:lpstr>Grey Highlight Theme</vt:lpstr>
      <vt:lpstr>Purple Highlight Theme</vt:lpstr>
      <vt:lpstr>Penn Medicine Template 2009</vt:lpstr>
      <vt:lpstr>Caring for patients with Post COVID conditions: Current Evidence and Clinical Practice  </vt:lpstr>
      <vt:lpstr>PowerPoint Presentation</vt:lpstr>
      <vt:lpstr>Disclosures</vt:lpstr>
      <vt:lpstr>PowerPoint Presentation</vt:lpstr>
      <vt:lpstr>What Causes Long COVID?</vt:lpstr>
      <vt:lpstr>PowerPoint Presentation</vt:lpstr>
      <vt:lpstr>Neuro Inflammation</vt:lpstr>
      <vt:lpstr>PowerPoint Presentation</vt:lpstr>
      <vt:lpstr>PowerPoint Presentation</vt:lpstr>
      <vt:lpstr>PowerPoint Presentation</vt:lpstr>
      <vt:lpstr>PowerPoint Presentation</vt:lpstr>
      <vt:lpstr>Can Long COVID be treated?</vt:lpstr>
      <vt:lpstr>PowerPoint Presentation</vt:lpstr>
      <vt:lpstr>PowerPoint Presentation</vt:lpstr>
      <vt:lpstr>PowerPoint Presentation</vt:lpstr>
      <vt:lpstr>How I approach diet and supplements (evolving): </vt:lpstr>
      <vt:lpstr>Supplements</vt:lpstr>
      <vt:lpstr>Supplements</vt:lpstr>
      <vt:lpstr>PowerPoint Presentation</vt:lpstr>
      <vt:lpstr>PASC Consensus Guidance Statements</vt:lpstr>
      <vt:lpstr>PowerPoint Presentation</vt:lpstr>
      <vt:lpstr>Postural Orthostatic Tachycardia Syndrome (POTS): Diagnosis</vt:lpstr>
      <vt:lpstr>PowerPoint Presentation</vt:lpstr>
      <vt:lpstr>Postural Orthostatic Tachycardia Syndrome</vt:lpstr>
      <vt:lpstr>Orthostatic Tachycardia Treatment Algorithm</vt:lpstr>
      <vt:lpstr>PowerPoint Presentation</vt:lpstr>
      <vt:lpstr>Treatments shown in clinical trials to be effective</vt:lpstr>
      <vt:lpstr>PEM and Exercise/Activity Recommendations</vt:lpstr>
      <vt:lpstr>PowerPoint Presentation</vt:lpstr>
      <vt:lpstr>Pacing</vt:lpstr>
      <vt:lpstr>PowerPoint Presentation</vt:lpstr>
      <vt:lpstr>PowerPoint Presentation</vt:lpstr>
      <vt:lpstr>Naltrexone</vt:lpstr>
      <vt:lpstr>Naltrexone</vt:lpstr>
      <vt:lpstr>LDN in a Long COVID cohort </vt:lpstr>
      <vt:lpstr>Ongoing RCT of LDN for Post-COVID Fatigue </vt:lpstr>
      <vt:lpstr>LDN challenges and barriers</vt:lpstr>
      <vt:lpstr>PowerPoint Presentation</vt:lpstr>
      <vt:lpstr>PowerPoint Presentation</vt:lpstr>
      <vt:lpstr>PowerPoint Presentation</vt:lpstr>
      <vt:lpstr>PowerPoint Presentation</vt:lpstr>
      <vt:lpstr>Additional Opportunity to Get Involved</vt:lpstr>
      <vt:lpstr>UW Post COVID Rehabilitation and Recovery Clinic at Harborview Medical Center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POWERPOINT TEMPLATE</dc:title>
  <dc:creator>Dan Heinlein</dc:creator>
  <cp:lastModifiedBy>Janna Friedly</cp:lastModifiedBy>
  <cp:revision>115</cp:revision>
  <cp:lastPrinted>2018-05-21T22:22:14Z</cp:lastPrinted>
  <dcterms:created xsi:type="dcterms:W3CDTF">2018-05-24T22:44:14Z</dcterms:created>
  <dcterms:modified xsi:type="dcterms:W3CDTF">2023-11-03T23:58:07Z</dcterms:modified>
</cp:coreProperties>
</file>